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6" r:id="rId2"/>
    <p:sldId id="289" r:id="rId3"/>
    <p:sldId id="307" r:id="rId4"/>
    <p:sldId id="287" r:id="rId5"/>
    <p:sldId id="267" r:id="rId6"/>
    <p:sldId id="278" r:id="rId7"/>
    <p:sldId id="288" r:id="rId8"/>
    <p:sldId id="257" r:id="rId9"/>
    <p:sldId id="268" r:id="rId10"/>
    <p:sldId id="305" r:id="rId11"/>
    <p:sldId id="309" r:id="rId12"/>
    <p:sldId id="258" r:id="rId13"/>
    <p:sldId id="292" r:id="rId14"/>
    <p:sldId id="296" r:id="rId15"/>
    <p:sldId id="297" r:id="rId16"/>
    <p:sldId id="298" r:id="rId17"/>
    <p:sldId id="299" r:id="rId18"/>
    <p:sldId id="304" r:id="rId19"/>
    <p:sldId id="306" r:id="rId20"/>
    <p:sldId id="301" r:id="rId21"/>
    <p:sldId id="308" r:id="rId22"/>
    <p:sldId id="302" r:id="rId23"/>
  </p:sldIdLst>
  <p:sldSz cx="9144000" cy="6858000" type="screen4x3"/>
  <p:notesSz cx="6858000" cy="9144000"/>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5" d="100"/>
          <a:sy n="85" d="100"/>
        </p:scale>
        <p:origin x="1306" y="53"/>
      </p:cViewPr>
      <p:guideLst>
        <p:guide orient="horz" pos="2160"/>
        <p:guide pos="38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AB2F9-114C-4DDD-AB21-B6C79B1B5331}" type="datetimeFigureOut">
              <a:rPr lang="en-US" smtClean="0"/>
              <a:t>3/2/2023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8BA6B-B397-4ED0-93A9-05E365C24169}" type="slidenum">
              <a:rPr lang="en-US" smtClean="0"/>
              <a:t>‹#›</a:t>
            </a:fld>
            <a:endParaRPr lang="en-US"/>
          </a:p>
        </p:txBody>
      </p:sp>
    </p:spTree>
    <p:extLst>
      <p:ext uri="{BB962C8B-B14F-4D97-AF65-F5344CB8AC3E}">
        <p14:creationId xmlns:p14="http://schemas.microsoft.com/office/powerpoint/2010/main" val="399235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Freezing-point_depression" TargetMode="External"/><Relationship Id="rId3" Type="http://schemas.openxmlformats.org/officeDocument/2006/relationships/hyperlink" Target="http://en.wikipedia.org/wiki/Osmotic_coefficient" TargetMode="External"/><Relationship Id="rId7" Type="http://schemas.openxmlformats.org/officeDocument/2006/relationships/hyperlink" Target="http://en.wikipedia.org/wiki/Colligative_propertie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Osmometer" TargetMode="External"/><Relationship Id="rId5" Type="http://schemas.openxmlformats.org/officeDocument/2006/relationships/hyperlink" Target="http://en.wikipedia.org/wiki/Glucose" TargetMode="External"/><Relationship Id="rId10" Type="http://schemas.openxmlformats.org/officeDocument/2006/relationships/hyperlink" Target="http://en.wikipedia.org/wiki/Boiling-point_elevation" TargetMode="External"/><Relationship Id="rId4" Type="http://schemas.openxmlformats.org/officeDocument/2006/relationships/hyperlink" Target="http://en.wikipedia.org/wiki/Debye%E2%80%93H%C3%BCckel_equation" TargetMode="External"/><Relationship Id="rId9" Type="http://schemas.openxmlformats.org/officeDocument/2006/relationships/hyperlink" Target="http://en.wikipedia.org/wiki/Vapor_pressur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Tonicity" TargetMode="External"/><Relationship Id="rId7" Type="http://schemas.openxmlformats.org/officeDocument/2006/relationships/hyperlink" Target="http://en.wikipedia.org/wiki/Diffusion_equilibriu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Osmosis" TargetMode="External"/><Relationship Id="rId5" Type="http://schemas.openxmlformats.org/officeDocument/2006/relationships/hyperlink" Target="http://en.wikipedia.org/wiki/Cell_membrane" TargetMode="External"/><Relationship Id="rId4" Type="http://schemas.openxmlformats.org/officeDocument/2006/relationships/hyperlink" Target="http://en.wikipedia.org/wiki/Osmotic_concentration#cite_note-Widmaier-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uk-UA" i="1" smtClean="0"/>
              <a:t>φ</a:t>
            </a:r>
            <a:r>
              <a:rPr lang="en-US" altLang="uk-UA" smtClean="0"/>
              <a:t> is the </a:t>
            </a:r>
            <a:r>
              <a:rPr lang="en-US" altLang="uk-UA" smtClean="0">
                <a:hlinkClick r:id="rId3" tooltip="Osmotic coefficient"/>
              </a:rPr>
              <a:t>osmotic coefficient</a:t>
            </a:r>
            <a:r>
              <a:rPr lang="en-US" altLang="uk-UA" smtClean="0"/>
              <a:t>, which accounts for the degree of non-ideality of the solution. In the simplest case it is the degree of dissociation of the solute. Then, </a:t>
            </a:r>
            <a:r>
              <a:rPr lang="en-US" altLang="uk-UA" i="1" smtClean="0"/>
              <a:t>φ</a:t>
            </a:r>
            <a:r>
              <a:rPr lang="en-US" altLang="uk-UA" smtClean="0"/>
              <a:t> is between 0 and 1 where 1 indicates 100% dissociation. However, </a:t>
            </a:r>
            <a:r>
              <a:rPr lang="en-US" altLang="uk-UA" i="1" smtClean="0"/>
              <a:t>φ</a:t>
            </a:r>
            <a:r>
              <a:rPr lang="en-US" altLang="uk-UA" smtClean="0"/>
              <a:t> can also be larger than 1 (e.g. for sucrose). For salts, electrostatic effects cause </a:t>
            </a:r>
            <a:r>
              <a:rPr lang="en-US" altLang="uk-UA" i="1" smtClean="0"/>
              <a:t>φ</a:t>
            </a:r>
            <a:r>
              <a:rPr lang="en-US" altLang="uk-UA" smtClean="0"/>
              <a:t> to be smaller than 1 even if 100% dissociation occurs (see </a:t>
            </a:r>
            <a:r>
              <a:rPr lang="en-US" altLang="uk-UA" smtClean="0">
                <a:hlinkClick r:id="rId4" tooltip="Debye–Hückel equation"/>
              </a:rPr>
              <a:t>Debye–Hückel equation</a:t>
            </a:r>
            <a:r>
              <a:rPr lang="en-US" altLang="uk-UA" smtClean="0"/>
              <a:t>);</a:t>
            </a:r>
          </a:p>
          <a:p>
            <a:pPr eaLnBrk="1" hangingPunct="1">
              <a:spcBef>
                <a:spcPct val="0"/>
              </a:spcBef>
            </a:pPr>
            <a:r>
              <a:rPr lang="en-US" altLang="uk-UA" i="1" smtClean="0"/>
              <a:t>n</a:t>
            </a:r>
            <a:r>
              <a:rPr lang="en-US" altLang="uk-UA" smtClean="0"/>
              <a:t> is the number of particles (e.g. ions) into which a molecule dissociates. For example: </a:t>
            </a:r>
            <a:r>
              <a:rPr lang="en-US" altLang="uk-UA" smtClean="0">
                <a:hlinkClick r:id="rId5" tooltip="Glucose"/>
              </a:rPr>
              <a:t>glucose</a:t>
            </a:r>
            <a:r>
              <a:rPr lang="en-US" altLang="uk-UA" smtClean="0"/>
              <a:t> has </a:t>
            </a:r>
            <a:r>
              <a:rPr lang="en-US" altLang="uk-UA" i="1" smtClean="0"/>
              <a:t>n</a:t>
            </a:r>
            <a:r>
              <a:rPr lang="en-US" altLang="uk-UA" smtClean="0"/>
              <a:t> of 1, while NaCl has </a:t>
            </a:r>
            <a:r>
              <a:rPr lang="en-US" altLang="uk-UA" i="1" smtClean="0"/>
              <a:t>n</a:t>
            </a:r>
            <a:r>
              <a:rPr lang="en-US" altLang="uk-UA" smtClean="0"/>
              <a:t> of 2;</a:t>
            </a:r>
          </a:p>
          <a:p>
            <a:pPr eaLnBrk="1" hangingPunct="1">
              <a:spcBef>
                <a:spcPct val="0"/>
              </a:spcBef>
            </a:pPr>
            <a:r>
              <a:rPr lang="en-US" altLang="uk-UA" i="1" smtClean="0"/>
              <a:t>C</a:t>
            </a:r>
            <a:r>
              <a:rPr lang="en-US" altLang="uk-UA" smtClean="0"/>
              <a:t> is the molar concentration of the solute;</a:t>
            </a:r>
          </a:p>
          <a:p>
            <a:pPr eaLnBrk="1" hangingPunct="1">
              <a:spcBef>
                <a:spcPct val="0"/>
              </a:spcBef>
            </a:pPr>
            <a:r>
              <a:rPr lang="en-US" altLang="uk-UA" smtClean="0"/>
              <a:t>the index </a:t>
            </a:r>
            <a:r>
              <a:rPr lang="en-US" altLang="uk-UA" i="1" smtClean="0"/>
              <a:t>i</a:t>
            </a:r>
            <a:r>
              <a:rPr lang="en-US" altLang="uk-UA" smtClean="0"/>
              <a:t> represents the identity of a particular solute.</a:t>
            </a:r>
          </a:p>
          <a:p>
            <a:pPr eaLnBrk="1" hangingPunct="1">
              <a:spcBef>
                <a:spcPct val="0"/>
              </a:spcBef>
            </a:pPr>
            <a:r>
              <a:rPr lang="en-US" altLang="uk-UA" smtClean="0"/>
              <a:t>Osmolality can be measured using an </a:t>
            </a:r>
            <a:r>
              <a:rPr lang="en-US" altLang="uk-UA" smtClean="0">
                <a:hlinkClick r:id="rId6" tooltip="Osmometer"/>
              </a:rPr>
              <a:t>osmometer</a:t>
            </a:r>
            <a:r>
              <a:rPr lang="en-US" altLang="uk-UA" smtClean="0"/>
              <a:t> which measures </a:t>
            </a:r>
            <a:r>
              <a:rPr lang="en-US" altLang="uk-UA" smtClean="0">
                <a:hlinkClick r:id="rId7" tooltip="Colligative properties"/>
              </a:rPr>
              <a:t>colligative properties</a:t>
            </a:r>
            <a:r>
              <a:rPr lang="en-US" altLang="uk-UA" smtClean="0"/>
              <a:t>, such as </a:t>
            </a:r>
            <a:r>
              <a:rPr lang="en-US" altLang="uk-UA" smtClean="0">
                <a:hlinkClick r:id="rId8" tooltip="Freezing-point depression"/>
              </a:rPr>
              <a:t>Freezing-point depression</a:t>
            </a:r>
            <a:r>
              <a:rPr lang="en-US" altLang="uk-UA" smtClean="0"/>
              <a:t>, </a:t>
            </a:r>
            <a:r>
              <a:rPr lang="en-US" altLang="uk-UA" smtClean="0">
                <a:hlinkClick r:id="rId9" tooltip="Vapor pressure"/>
              </a:rPr>
              <a:t>Vapor pressure</a:t>
            </a:r>
            <a:r>
              <a:rPr lang="en-US" altLang="uk-UA" smtClean="0"/>
              <a:t>, or </a:t>
            </a:r>
            <a:r>
              <a:rPr lang="en-US" altLang="uk-UA" smtClean="0">
                <a:hlinkClick r:id="rId10" tooltip="Boiling-point elevation"/>
              </a:rPr>
              <a:t>Boiling-point elevation</a:t>
            </a:r>
            <a:r>
              <a:rPr lang="en-US" altLang="uk-UA" smtClean="0"/>
              <a:t>.</a:t>
            </a:r>
          </a:p>
          <a:p>
            <a:pPr eaLnBrk="1" hangingPunct="1">
              <a:spcBef>
                <a:spcPct val="0"/>
              </a:spcBef>
            </a:pPr>
            <a:endParaRPr lang="uk-UA" altLang="uk-UA"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9156D6-179E-41D5-BA0F-6D3BFD990C7D}" type="slidenum">
              <a:rPr lang="uk-UA" altLang="uk-UA" smtClean="0"/>
              <a:pPr/>
              <a:t>17</a:t>
            </a:fld>
            <a:endParaRPr lang="uk-UA" altLang="uk-UA" smtClean="0"/>
          </a:p>
        </p:txBody>
      </p:sp>
    </p:spTree>
    <p:extLst>
      <p:ext uri="{BB962C8B-B14F-4D97-AF65-F5344CB8AC3E}">
        <p14:creationId xmlns:p14="http://schemas.microsoft.com/office/powerpoint/2010/main" val="272536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uk-UA" b="1" smtClean="0"/>
              <a:t>Osmolarity vs. tonicity</a:t>
            </a:r>
          </a:p>
          <a:p>
            <a:pPr eaLnBrk="1" hangingPunct="1">
              <a:spcBef>
                <a:spcPct val="0"/>
              </a:spcBef>
            </a:pPr>
            <a:r>
              <a:rPr lang="en-US" altLang="uk-UA" smtClean="0"/>
              <a:t>Osmolarity and </a:t>
            </a:r>
            <a:r>
              <a:rPr lang="en-US" altLang="uk-UA" smtClean="0">
                <a:hlinkClick r:id="rId3" tooltip="Tonicity"/>
              </a:rPr>
              <a:t>tonicity</a:t>
            </a:r>
            <a:r>
              <a:rPr lang="en-US" altLang="uk-UA" smtClean="0"/>
              <a:t> are related, but different concepts. Thus, the terms ending in </a:t>
            </a:r>
            <a:r>
              <a:rPr lang="en-US" altLang="uk-UA" i="1" smtClean="0"/>
              <a:t>-osmotic</a:t>
            </a:r>
            <a:r>
              <a:rPr lang="en-US" altLang="uk-UA" smtClean="0"/>
              <a:t> (isosmotic, hyperosmotic, hyposmotic) are not synonymous with the terms ending in </a:t>
            </a:r>
            <a:r>
              <a:rPr lang="en-US" altLang="uk-UA" i="1" smtClean="0"/>
              <a:t>-tonic</a:t>
            </a:r>
            <a:r>
              <a:rPr lang="en-US" altLang="uk-UA" smtClean="0"/>
              <a:t> (isotonic, hypertonic, hypotonic). The terms are related in that they both compare the solute concentrations of two solutions separated by a membrane. The terms are different because osmolarity takes into account the total concentration of penetrating solutes </a:t>
            </a:r>
            <a:r>
              <a:rPr lang="en-US" altLang="uk-UA" i="1" smtClean="0"/>
              <a:t>and</a:t>
            </a:r>
            <a:r>
              <a:rPr lang="en-US" altLang="uk-UA" smtClean="0"/>
              <a:t> non-penetrating solutes, whereas tonicity takes into account the total concentration of </a:t>
            </a:r>
            <a:r>
              <a:rPr lang="en-US" altLang="uk-UA" i="1" smtClean="0"/>
              <a:t>only</a:t>
            </a:r>
            <a:r>
              <a:rPr lang="en-US" altLang="uk-UA" smtClean="0"/>
              <a:t> non-penetrating solutes.</a:t>
            </a:r>
            <a:r>
              <a:rPr lang="en-US" altLang="uk-UA" baseline="30000" smtClean="0">
                <a:hlinkClick r:id="rId4"/>
              </a:rPr>
              <a:t>[2]</a:t>
            </a:r>
            <a:endParaRPr lang="en-US" altLang="uk-UA" smtClean="0"/>
          </a:p>
          <a:p>
            <a:pPr eaLnBrk="1" hangingPunct="1">
              <a:spcBef>
                <a:spcPct val="0"/>
              </a:spcBef>
            </a:pPr>
            <a:r>
              <a:rPr lang="en-US" altLang="uk-UA" smtClean="0"/>
              <a:t>Penetrating solutes can diffuse through the </a:t>
            </a:r>
            <a:r>
              <a:rPr lang="en-US" altLang="uk-UA" smtClean="0">
                <a:hlinkClick r:id="rId5" tooltip="Cell membrane"/>
              </a:rPr>
              <a:t>cell membrane</a:t>
            </a:r>
            <a:r>
              <a:rPr lang="en-US" altLang="uk-UA" smtClean="0"/>
              <a:t>, causing momentary changes in cell volume as the solutes "pull" water molecules with them. Non-penetrating solutes cannot cross the cell membrane, and therefore </a:t>
            </a:r>
            <a:r>
              <a:rPr lang="en-US" altLang="uk-UA" smtClean="0">
                <a:hlinkClick r:id="rId6" tooltip="Osmosis"/>
              </a:rPr>
              <a:t>osmosis</a:t>
            </a:r>
            <a:r>
              <a:rPr lang="en-US" altLang="uk-UA" smtClean="0"/>
              <a:t> of water must occur for the solutions to reach </a:t>
            </a:r>
            <a:r>
              <a:rPr lang="en-US" altLang="uk-UA" smtClean="0">
                <a:hlinkClick r:id="rId7" tooltip="Diffusion equilibrium"/>
              </a:rPr>
              <a:t>equilibrium</a:t>
            </a:r>
            <a:r>
              <a:rPr lang="en-US" altLang="uk-UA" smtClean="0"/>
              <a:t>.</a:t>
            </a:r>
          </a:p>
          <a:p>
            <a:pPr eaLnBrk="1" hangingPunct="1">
              <a:spcBef>
                <a:spcPct val="0"/>
              </a:spcBef>
            </a:pPr>
            <a:r>
              <a:rPr lang="en-US" altLang="uk-UA" smtClean="0"/>
              <a:t>A solution can be both hyperosmotic and isotonic.</a:t>
            </a:r>
            <a:r>
              <a:rPr lang="en-US" altLang="uk-UA" baseline="30000" smtClean="0">
                <a:hlinkClick r:id="rId4"/>
              </a:rPr>
              <a:t>[2]</a:t>
            </a:r>
            <a:r>
              <a:rPr lang="en-US" altLang="uk-UA" smtClean="0"/>
              <a:t> For example, the intracellular fluid and extracellular can be hyperosmotic, but isotonic – if the total concentration of solutes in one compartment is different from that of the other, but ions cannot cross the membrane, it cannot draw water with it, thus causing no net change in solution volume.</a:t>
            </a:r>
          </a:p>
          <a:p>
            <a:pPr eaLnBrk="1" hangingPunct="1">
              <a:spcBef>
                <a:spcPct val="0"/>
              </a:spcBef>
            </a:pPr>
            <a:endParaRPr lang="uk-UA" altLang="uk-UA"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01A2A4-EF05-416F-88E0-2B29125D1978}" type="slidenum">
              <a:rPr lang="uk-UA" altLang="uk-UA" smtClean="0"/>
              <a:pPr/>
              <a:t>20</a:t>
            </a:fld>
            <a:endParaRPr lang="uk-UA" altLang="uk-UA" smtClean="0"/>
          </a:p>
        </p:txBody>
      </p:sp>
    </p:spTree>
    <p:extLst>
      <p:ext uri="{BB962C8B-B14F-4D97-AF65-F5344CB8AC3E}">
        <p14:creationId xmlns:p14="http://schemas.microsoft.com/office/powerpoint/2010/main" val="328500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0B11D9FC-FAD3-48D9-A369-1DDCCC223308}" type="slidenum">
              <a:rPr lang="uk-UA" altLang="uk-UA"/>
              <a:pPr>
                <a:defRPr/>
              </a:pPr>
              <a:t>‹#›</a:t>
            </a:fld>
            <a:endParaRPr lang="uk-UA" altLang="uk-UA"/>
          </a:p>
        </p:txBody>
      </p:sp>
    </p:spTree>
    <p:extLst>
      <p:ext uri="{BB962C8B-B14F-4D97-AF65-F5344CB8AC3E}">
        <p14:creationId xmlns:p14="http://schemas.microsoft.com/office/powerpoint/2010/main" val="141076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9CDF2876-F1FF-45C2-9BCB-ACE9342349D9}" type="slidenum">
              <a:rPr lang="uk-UA" altLang="uk-UA"/>
              <a:pPr>
                <a:defRPr/>
              </a:pPr>
              <a:t>‹#›</a:t>
            </a:fld>
            <a:endParaRPr lang="uk-UA" altLang="uk-UA"/>
          </a:p>
        </p:txBody>
      </p:sp>
    </p:spTree>
    <p:extLst>
      <p:ext uri="{BB962C8B-B14F-4D97-AF65-F5344CB8AC3E}">
        <p14:creationId xmlns:p14="http://schemas.microsoft.com/office/powerpoint/2010/main" val="47276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C161104F-1FA0-4ABC-B94F-E8EDB052EFB1}" type="slidenum">
              <a:rPr lang="uk-UA" altLang="uk-UA"/>
              <a:pPr>
                <a:defRPr/>
              </a:pPr>
              <a:t>‹#›</a:t>
            </a:fld>
            <a:endParaRPr lang="uk-UA" altLang="uk-UA"/>
          </a:p>
        </p:txBody>
      </p:sp>
    </p:spTree>
    <p:extLst>
      <p:ext uri="{BB962C8B-B14F-4D97-AF65-F5344CB8AC3E}">
        <p14:creationId xmlns:p14="http://schemas.microsoft.com/office/powerpoint/2010/main" val="2516170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23FAA0D7-BAEE-443B-9DB0-96855E2FE41E}" type="slidenum">
              <a:rPr lang="uk-UA" altLang="uk-UA"/>
              <a:pPr>
                <a:defRPr/>
              </a:pPr>
              <a:t>‹#›</a:t>
            </a:fld>
            <a:endParaRPr lang="uk-UA" altLang="uk-UA"/>
          </a:p>
        </p:txBody>
      </p:sp>
    </p:spTree>
    <p:extLst>
      <p:ext uri="{BB962C8B-B14F-4D97-AF65-F5344CB8AC3E}">
        <p14:creationId xmlns:p14="http://schemas.microsoft.com/office/powerpoint/2010/main" val="3958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833ACDD8-90D5-4F44-872D-F4AF3A721406}" type="slidenum">
              <a:rPr lang="uk-UA" altLang="uk-UA"/>
              <a:pPr>
                <a:defRPr/>
              </a:pPr>
              <a:t>‹#›</a:t>
            </a:fld>
            <a:endParaRPr lang="uk-UA" altLang="uk-UA"/>
          </a:p>
        </p:txBody>
      </p:sp>
    </p:spTree>
    <p:extLst>
      <p:ext uri="{BB962C8B-B14F-4D97-AF65-F5344CB8AC3E}">
        <p14:creationId xmlns:p14="http://schemas.microsoft.com/office/powerpoint/2010/main" val="342540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6"/>
          <p:cNvSpPr>
            <a:spLocks noGrp="1" noChangeArrowheads="1"/>
          </p:cNvSpPr>
          <p:nvPr>
            <p:ph type="sldNum" sz="quarter" idx="12"/>
          </p:nvPr>
        </p:nvSpPr>
        <p:spPr>
          <a:ln/>
        </p:spPr>
        <p:txBody>
          <a:bodyPr/>
          <a:lstStyle>
            <a:lvl1pPr>
              <a:defRPr/>
            </a:lvl1pPr>
          </a:lstStyle>
          <a:p>
            <a:pPr>
              <a:defRPr/>
            </a:pPr>
            <a:fld id="{810D3FE8-487C-4DAB-BB8C-6300B3EDF8F9}" type="slidenum">
              <a:rPr lang="uk-UA" altLang="uk-UA"/>
              <a:pPr>
                <a:defRPr/>
              </a:pPr>
              <a:t>‹#›</a:t>
            </a:fld>
            <a:endParaRPr lang="uk-UA" altLang="uk-UA"/>
          </a:p>
        </p:txBody>
      </p:sp>
    </p:spTree>
    <p:extLst>
      <p:ext uri="{BB962C8B-B14F-4D97-AF65-F5344CB8AC3E}">
        <p14:creationId xmlns:p14="http://schemas.microsoft.com/office/powerpoint/2010/main" val="101138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08EC2786-4BBC-4317-817E-C1EFB0EA24CB}" type="slidenum">
              <a:rPr lang="uk-UA" altLang="uk-UA"/>
              <a:pPr>
                <a:defRPr/>
              </a:pPr>
              <a:t>‹#›</a:t>
            </a:fld>
            <a:endParaRPr lang="uk-UA" altLang="uk-UA"/>
          </a:p>
        </p:txBody>
      </p:sp>
    </p:spTree>
    <p:extLst>
      <p:ext uri="{BB962C8B-B14F-4D97-AF65-F5344CB8AC3E}">
        <p14:creationId xmlns:p14="http://schemas.microsoft.com/office/powerpoint/2010/main" val="190396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8"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9" name="Rectangle 6"/>
          <p:cNvSpPr>
            <a:spLocks noGrp="1" noChangeArrowheads="1"/>
          </p:cNvSpPr>
          <p:nvPr>
            <p:ph type="sldNum" sz="quarter" idx="12"/>
          </p:nvPr>
        </p:nvSpPr>
        <p:spPr>
          <a:ln/>
        </p:spPr>
        <p:txBody>
          <a:bodyPr/>
          <a:lstStyle>
            <a:lvl1pPr>
              <a:defRPr/>
            </a:lvl1pPr>
          </a:lstStyle>
          <a:p>
            <a:pPr>
              <a:defRPr/>
            </a:pPr>
            <a:fld id="{DD146994-25E7-4BB8-9472-0F29F3746585}" type="slidenum">
              <a:rPr lang="uk-UA" altLang="uk-UA"/>
              <a:pPr>
                <a:defRPr/>
              </a:pPr>
              <a:t>‹#›</a:t>
            </a:fld>
            <a:endParaRPr lang="uk-UA" altLang="uk-UA"/>
          </a:p>
        </p:txBody>
      </p:sp>
    </p:spTree>
    <p:extLst>
      <p:ext uri="{BB962C8B-B14F-4D97-AF65-F5344CB8AC3E}">
        <p14:creationId xmlns:p14="http://schemas.microsoft.com/office/powerpoint/2010/main" val="339283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4"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5" name="Rectangle 6"/>
          <p:cNvSpPr>
            <a:spLocks noGrp="1" noChangeArrowheads="1"/>
          </p:cNvSpPr>
          <p:nvPr>
            <p:ph type="sldNum" sz="quarter" idx="12"/>
          </p:nvPr>
        </p:nvSpPr>
        <p:spPr>
          <a:ln/>
        </p:spPr>
        <p:txBody>
          <a:bodyPr/>
          <a:lstStyle>
            <a:lvl1pPr>
              <a:defRPr/>
            </a:lvl1pPr>
          </a:lstStyle>
          <a:p>
            <a:pPr>
              <a:defRPr/>
            </a:pPr>
            <a:fld id="{257B6417-E359-4F39-BBCD-20468F9669AF}" type="slidenum">
              <a:rPr lang="uk-UA" altLang="uk-UA"/>
              <a:pPr>
                <a:defRPr/>
              </a:pPr>
              <a:t>‹#›</a:t>
            </a:fld>
            <a:endParaRPr lang="uk-UA" altLang="uk-UA"/>
          </a:p>
        </p:txBody>
      </p:sp>
    </p:spTree>
    <p:extLst>
      <p:ext uri="{BB962C8B-B14F-4D97-AF65-F5344CB8AC3E}">
        <p14:creationId xmlns:p14="http://schemas.microsoft.com/office/powerpoint/2010/main" val="340166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3"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4" name="Rectangle 6"/>
          <p:cNvSpPr>
            <a:spLocks noGrp="1" noChangeArrowheads="1"/>
          </p:cNvSpPr>
          <p:nvPr>
            <p:ph type="sldNum" sz="quarter" idx="12"/>
          </p:nvPr>
        </p:nvSpPr>
        <p:spPr>
          <a:ln/>
        </p:spPr>
        <p:txBody>
          <a:bodyPr/>
          <a:lstStyle>
            <a:lvl1pPr>
              <a:defRPr/>
            </a:lvl1pPr>
          </a:lstStyle>
          <a:p>
            <a:pPr>
              <a:defRPr/>
            </a:pPr>
            <a:fld id="{BC7DF516-EC81-48EF-8DA0-601B15FA451C}" type="slidenum">
              <a:rPr lang="uk-UA" altLang="uk-UA"/>
              <a:pPr>
                <a:defRPr/>
              </a:pPr>
              <a:t>‹#›</a:t>
            </a:fld>
            <a:endParaRPr lang="uk-UA" altLang="uk-UA"/>
          </a:p>
        </p:txBody>
      </p:sp>
    </p:spTree>
    <p:extLst>
      <p:ext uri="{BB962C8B-B14F-4D97-AF65-F5344CB8AC3E}">
        <p14:creationId xmlns:p14="http://schemas.microsoft.com/office/powerpoint/2010/main" val="367423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5D358A74-42C0-4FF4-AAE3-84F29322E0B5}" type="slidenum">
              <a:rPr lang="uk-UA" altLang="uk-UA"/>
              <a:pPr>
                <a:defRPr/>
              </a:pPr>
              <a:t>‹#›</a:t>
            </a:fld>
            <a:endParaRPr lang="uk-UA" altLang="uk-UA"/>
          </a:p>
        </p:txBody>
      </p:sp>
    </p:spTree>
    <p:extLst>
      <p:ext uri="{BB962C8B-B14F-4D97-AF65-F5344CB8AC3E}">
        <p14:creationId xmlns:p14="http://schemas.microsoft.com/office/powerpoint/2010/main" val="95850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ln/>
        </p:spPr>
        <p:txBody>
          <a:bodyPr/>
          <a:lstStyle>
            <a:lvl1pPr>
              <a:defRPr/>
            </a:lvl1pPr>
          </a:lstStyle>
          <a:p>
            <a:pPr>
              <a:defRPr/>
            </a:pPr>
            <a:fld id="{9F82E31C-B895-4419-95B3-F88BE8B336D6}" type="slidenum">
              <a:rPr lang="uk-UA" altLang="uk-UA"/>
              <a:pPr>
                <a:defRPr/>
              </a:pPr>
              <a:t>‹#›</a:t>
            </a:fld>
            <a:endParaRPr lang="uk-UA" altLang="uk-UA"/>
          </a:p>
        </p:txBody>
      </p:sp>
    </p:spTree>
    <p:extLst>
      <p:ext uri="{BB962C8B-B14F-4D97-AF65-F5344CB8AC3E}">
        <p14:creationId xmlns:p14="http://schemas.microsoft.com/office/powerpoint/2010/main" val="426148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smtClean="0"/>
              <a:t>Click to edit Master text styles</a:t>
            </a:r>
          </a:p>
          <a:p>
            <a:pPr lvl="1"/>
            <a:r>
              <a:rPr lang="uk-UA" altLang="uk-UA" smtClean="0"/>
              <a:t>Second level</a:t>
            </a:r>
          </a:p>
          <a:p>
            <a:pPr lvl="2"/>
            <a:r>
              <a:rPr lang="uk-UA" altLang="uk-UA" smtClean="0"/>
              <a:t>Third level</a:t>
            </a:r>
          </a:p>
          <a:p>
            <a:pPr lvl="3"/>
            <a:r>
              <a:rPr lang="uk-UA" altLang="uk-UA" smtClean="0"/>
              <a:t>Fourth level</a:t>
            </a:r>
          </a:p>
          <a:p>
            <a:pPr lvl="4"/>
            <a:r>
              <a:rPr lang="uk-UA" altLang="uk-U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ＭＳ Ｐゴシック" pitchFamily="34" charset="-128"/>
              </a:defRPr>
            </a:lvl1pPr>
          </a:lstStyle>
          <a:p>
            <a:pPr>
              <a:defRPr/>
            </a:pPr>
            <a:endParaRPr lang="uk-UA" alt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ＭＳ Ｐゴシック" pitchFamily="34" charset="-128"/>
              </a:defRPr>
            </a:lvl1pPr>
          </a:lstStyle>
          <a:p>
            <a:pPr>
              <a:defRPr/>
            </a:pPr>
            <a:endParaRPr lang="uk-UA" alt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26FC4D35-6A6E-4BF9-8124-7372753ECCA8}"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iph.kiev.u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en.wikipedia.org/wiki/Glucose" TargetMode="External"/><Relationship Id="rId4" Type="http://schemas.openxmlformats.org/officeDocument/2006/relationships/hyperlink" Target="http://en.wikipedia.org/wiki/Osmotic_coeffici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Tonicity"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76600" y="457200"/>
            <a:ext cx="5867400" cy="2362200"/>
          </a:xfrm>
        </p:spPr>
        <p:txBody>
          <a:bodyPr/>
          <a:lstStyle/>
          <a:p>
            <a:pPr eaLnBrk="1" hangingPunct="1"/>
            <a:r>
              <a:rPr lang="en-US" altLang="uk-UA" sz="2800" i="1" smtClean="0"/>
              <a:t>Bogomoletz Institute of Physiology</a:t>
            </a:r>
            <a:br>
              <a:rPr lang="en-US" altLang="uk-UA" sz="2800" i="1" smtClean="0"/>
            </a:br>
            <a:r>
              <a:rPr lang="en-US" altLang="uk-UA" sz="2800" i="1" smtClean="0"/>
              <a:t>Kiev</a:t>
            </a:r>
            <a:br>
              <a:rPr lang="en-US" altLang="uk-UA" sz="2800" i="1" smtClean="0"/>
            </a:br>
            <a:r>
              <a:rPr lang="en-US" altLang="uk-UA" sz="2800" i="1" smtClean="0"/>
              <a:t>Ukraine</a:t>
            </a:r>
            <a:br>
              <a:rPr lang="en-US" altLang="uk-UA" sz="2800" i="1" smtClean="0"/>
            </a:br>
            <a:r>
              <a:rPr lang="en-US" altLang="uk-UA" smtClean="0"/>
              <a:t> </a:t>
            </a:r>
            <a:br>
              <a:rPr lang="en-US" altLang="uk-UA" smtClean="0"/>
            </a:br>
            <a:r>
              <a:rPr lang="en-US" altLang="uk-UA" sz="2400" smtClean="0"/>
              <a:t>Dr. Pavel Belan</a:t>
            </a:r>
            <a:endParaRPr lang="ru-RU" altLang="uk-UA" sz="2400" smtClean="0"/>
          </a:p>
        </p:txBody>
      </p:sp>
      <p:pic>
        <p:nvPicPr>
          <p:cNvPr id="3075" name="Picture 3" descr="Drea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28956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971550" y="3429000"/>
            <a:ext cx="79930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uk-UA" b="1" i="1" dirty="0" smtClean="0"/>
              <a:t>Dissociation of Weak Electrolytes</a:t>
            </a:r>
            <a:endParaRPr lang="uk-UA" altLang="uk-UA" b="1" i="1" dirty="0" smtClean="0"/>
          </a:p>
          <a:p>
            <a:pPr eaLnBrk="1" hangingPunct="1">
              <a:spcBef>
                <a:spcPct val="50000"/>
              </a:spcBef>
              <a:buFontTx/>
              <a:buNone/>
            </a:pPr>
            <a:r>
              <a:rPr lang="ru-RU" altLang="uk-UA" b="1" i="1" dirty="0" err="1" smtClean="0"/>
              <a:t>Дисоціація</a:t>
            </a:r>
            <a:r>
              <a:rPr lang="ru-RU" altLang="uk-UA" b="1" i="1" dirty="0" smtClean="0"/>
              <a:t> </a:t>
            </a:r>
            <a:r>
              <a:rPr lang="ru-RU" altLang="uk-UA" b="1" i="1" dirty="0" err="1" smtClean="0"/>
              <a:t>слабких</a:t>
            </a:r>
            <a:r>
              <a:rPr lang="ru-RU" altLang="uk-UA" b="1" i="1" dirty="0" smtClean="0"/>
              <a:t> </a:t>
            </a:r>
            <a:r>
              <a:rPr lang="ru-RU" altLang="uk-UA" b="1" i="1" dirty="0" err="1" smtClean="0"/>
              <a:t>електролітів</a:t>
            </a:r>
            <a:endParaRPr lang="ru-RU" altLang="uk-UA" b="1" i="1" dirty="0" smtClean="0"/>
          </a:p>
          <a:p>
            <a:pPr eaLnBrk="1" hangingPunct="1">
              <a:spcBef>
                <a:spcPct val="50000"/>
              </a:spcBef>
              <a:buFontTx/>
              <a:buNone/>
            </a:pPr>
            <a:r>
              <a:rPr lang="ru-RU" altLang="uk-UA" b="1" i="1" dirty="0" smtClean="0"/>
              <a:t>та </a:t>
            </a:r>
            <a:r>
              <a:rPr lang="ru-RU" altLang="uk-UA" b="1" i="1" dirty="0" err="1" smtClean="0"/>
              <a:t>їх</a:t>
            </a:r>
            <a:r>
              <a:rPr lang="ru-RU" altLang="uk-UA" b="1" i="1" dirty="0" smtClean="0"/>
              <a:t> </a:t>
            </a:r>
            <a:r>
              <a:rPr lang="ru-RU" altLang="uk-UA" b="1" i="1" dirty="0" err="1" smtClean="0"/>
              <a:t>властивости</a:t>
            </a:r>
            <a:r>
              <a:rPr lang="ru-RU" altLang="uk-UA" b="1" i="1" dirty="0" smtClean="0"/>
              <a:t> </a:t>
            </a:r>
            <a:r>
              <a:rPr lang="ru-RU" altLang="uk-UA" b="1" i="1" dirty="0" err="1" smtClean="0"/>
              <a:t>розчинів</a:t>
            </a:r>
            <a:endParaRPr lang="ru-RU" altLang="uk-UA" b="1" i="1" dirty="0" smtClean="0"/>
          </a:p>
        </p:txBody>
      </p:sp>
    </p:spTree>
    <p:extLst>
      <p:ext uri="{BB962C8B-B14F-4D97-AF65-F5344CB8AC3E}">
        <p14:creationId xmlns:p14="http://schemas.microsoft.com/office/powerpoint/2010/main" val="2934803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123728" y="1844824"/>
            <a:ext cx="51847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400" dirty="0"/>
              <a:t>Please calculate the </a:t>
            </a:r>
            <a:r>
              <a:rPr lang="en-US" altLang="uk-UA" sz="2400" dirty="0" smtClean="0"/>
              <a:t>concentration of </a:t>
            </a:r>
            <a:r>
              <a:rPr lang="en-US" altLang="uk-UA" sz="2400" dirty="0" err="1" smtClean="0"/>
              <a:t>NaOH</a:t>
            </a:r>
            <a:r>
              <a:rPr lang="en-US" altLang="uk-UA" sz="2400" dirty="0" smtClean="0"/>
              <a:t>, which should be added to</a:t>
            </a:r>
            <a:endParaRPr lang="en-US" altLang="uk-UA" sz="2400" dirty="0"/>
          </a:p>
          <a:p>
            <a:pPr eaLnBrk="1" hangingPunct="1">
              <a:spcBef>
                <a:spcPct val="0"/>
              </a:spcBef>
              <a:buFontTx/>
              <a:buNone/>
            </a:pPr>
            <a:r>
              <a:rPr lang="en-US" altLang="uk-UA" sz="2400" dirty="0" smtClean="0"/>
              <a:t>0.01 </a:t>
            </a:r>
            <a:r>
              <a:rPr lang="en-US" altLang="uk-UA" sz="2400" dirty="0"/>
              <a:t>M </a:t>
            </a:r>
            <a:r>
              <a:rPr lang="en-US" altLang="uk-UA" sz="2400" dirty="0" smtClean="0"/>
              <a:t>HEPES </a:t>
            </a:r>
            <a:r>
              <a:rPr lang="en-US" altLang="uk-UA" sz="2400" dirty="0"/>
              <a:t>(</a:t>
            </a:r>
            <a:r>
              <a:rPr lang="en-US" altLang="uk-UA" sz="2400" dirty="0" err="1"/>
              <a:t>pK</a:t>
            </a:r>
            <a:r>
              <a:rPr lang="en-US" altLang="uk-UA" sz="2400" baseline="-25000" dirty="0" err="1"/>
              <a:t>a</a:t>
            </a:r>
            <a:r>
              <a:rPr lang="en-US" altLang="uk-UA" sz="2400" dirty="0"/>
              <a:t> 7.5</a:t>
            </a:r>
            <a:r>
              <a:rPr lang="en-US" altLang="uk-UA" sz="2400" dirty="0" smtClean="0"/>
              <a:t>) solution to obtain pH 7.5</a:t>
            </a:r>
            <a:r>
              <a:rPr lang="en-US" altLang="uk-UA" sz="2400" dirty="0"/>
              <a:t>.</a:t>
            </a:r>
          </a:p>
          <a:p>
            <a:pPr eaLnBrk="1" hangingPunct="1">
              <a:spcBef>
                <a:spcPct val="0"/>
              </a:spcBef>
              <a:buFontTx/>
              <a:buNone/>
            </a:pPr>
            <a:r>
              <a:rPr lang="en-US" altLang="uk-UA" sz="2400" dirty="0"/>
              <a:t>HEPES is a monobasic acid:</a:t>
            </a:r>
          </a:p>
          <a:p>
            <a:pPr eaLnBrk="1" hangingPunct="1">
              <a:spcBef>
                <a:spcPct val="0"/>
              </a:spcBef>
              <a:buFontTx/>
              <a:buNone/>
            </a:pPr>
            <a:r>
              <a:rPr lang="en-US" altLang="uk-UA" sz="2400" dirty="0"/>
              <a:t>HEPES = HEPES</a:t>
            </a:r>
            <a:r>
              <a:rPr lang="en-US" altLang="uk-UA" sz="2400" baseline="30000" dirty="0"/>
              <a:t>-</a:t>
            </a:r>
            <a:r>
              <a:rPr lang="en-US" altLang="uk-UA" sz="2400" dirty="0"/>
              <a:t> + H</a:t>
            </a:r>
            <a:r>
              <a:rPr lang="en-US" altLang="uk-UA" sz="2400" baseline="30000" dirty="0"/>
              <a:t>+</a:t>
            </a:r>
          </a:p>
          <a:p>
            <a:pPr eaLnBrk="1" hangingPunct="1">
              <a:spcBef>
                <a:spcPct val="0"/>
              </a:spcBef>
              <a:buFontTx/>
              <a:buNone/>
            </a:pPr>
            <a:endParaRPr lang="en-US" altLang="uk-UA" sz="2400" dirty="0"/>
          </a:p>
          <a:p>
            <a:pPr eaLnBrk="1" hangingPunct="1">
              <a:spcBef>
                <a:spcPct val="0"/>
              </a:spcBef>
              <a:buFontTx/>
              <a:buNone/>
            </a:pPr>
            <a:endParaRPr lang="en-US" altLang="uk-UA" sz="2400" dirty="0"/>
          </a:p>
        </p:txBody>
      </p:sp>
    </p:spTree>
    <p:extLst>
      <p:ext uri="{BB962C8B-B14F-4D97-AF65-F5344CB8AC3E}">
        <p14:creationId xmlns:p14="http://schemas.microsoft.com/office/powerpoint/2010/main" val="164452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56" y="746111"/>
            <a:ext cx="7164288" cy="5365777"/>
          </a:xfrm>
          <a:prstGeom prst="rect">
            <a:avLst/>
          </a:prstGeom>
        </p:spPr>
      </p:pic>
      <p:sp>
        <p:nvSpPr>
          <p:cNvPr id="2" name="Rectangle 1"/>
          <p:cNvSpPr/>
          <p:nvPr/>
        </p:nvSpPr>
        <p:spPr>
          <a:xfrm>
            <a:off x="1259632" y="4365104"/>
            <a:ext cx="6264696" cy="1512168"/>
          </a:xfrm>
          <a:prstGeom prst="rect">
            <a:avLst/>
          </a:prstGeom>
          <a:gradFill>
            <a:gsLst>
              <a:gs pos="0">
                <a:schemeClr val="accent1">
                  <a:tint val="100000"/>
                  <a:shade val="100000"/>
                  <a:satMod val="130000"/>
                </a:schemeClr>
              </a:gs>
              <a:gs pos="10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8373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0"/>
            <a:ext cx="8305800" cy="1143000"/>
          </a:xfrm>
        </p:spPr>
        <p:txBody>
          <a:bodyPr/>
          <a:lstStyle/>
          <a:p>
            <a:pPr eaLnBrk="1" hangingPunct="1"/>
            <a:r>
              <a:rPr lang="en-US" altLang="uk-UA" sz="2400" dirty="0" smtClean="0"/>
              <a:t>Dissociation Constants of Some Weak Acids</a:t>
            </a:r>
          </a:p>
        </p:txBody>
      </p:sp>
      <p:graphicFrame>
        <p:nvGraphicFramePr>
          <p:cNvPr id="4099" name="Group 3"/>
          <p:cNvGraphicFramePr>
            <a:graphicFrameLocks noGrp="1"/>
          </p:cNvGraphicFramePr>
          <p:nvPr/>
        </p:nvGraphicFramePr>
        <p:xfrm>
          <a:off x="914400" y="1905000"/>
          <a:ext cx="7010400" cy="4419600"/>
        </p:xfrm>
        <a:graphic>
          <a:graphicData uri="http://schemas.openxmlformats.org/drawingml/2006/table">
            <a:tbl>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2000" b="1" i="0" u="none" strike="noStrike" cap="none" normalizeH="0" baseline="0" smtClean="0">
                          <a:ln>
                            <a:noFill/>
                          </a:ln>
                          <a:solidFill>
                            <a:schemeClr val="tx1"/>
                          </a:solidFill>
                          <a:effectLst/>
                          <a:latin typeface="Arial" pitchFamily="34" charset="0"/>
                          <a:ea typeface="ＭＳ Ｐゴシック" pitchFamily="34" charset="-128"/>
                        </a:rPr>
                        <a:t>Acid</a:t>
                      </a:r>
                      <a:endParaRPr kumimoji="0" lang="en-US" altLang="uk-UA" sz="20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2000" b="1" i="0" u="none" strike="noStrike" cap="none" normalizeH="0" baseline="0" smtClean="0">
                          <a:ln>
                            <a:noFill/>
                          </a:ln>
                          <a:solidFill>
                            <a:schemeClr val="tx1"/>
                          </a:solidFill>
                          <a:effectLst/>
                          <a:latin typeface="Arial" pitchFamily="34" charset="0"/>
                          <a:ea typeface="ＭＳ Ｐゴシック" pitchFamily="34" charset="-128"/>
                        </a:rPr>
                        <a:t>K</a:t>
                      </a:r>
                      <a:r>
                        <a:rPr kumimoji="0" lang="en-US" altLang="uk-UA" sz="2000" b="1" i="0" u="none" strike="noStrike" cap="none" normalizeH="0" baseline="-25000" smtClean="0">
                          <a:ln>
                            <a:noFill/>
                          </a:ln>
                          <a:solidFill>
                            <a:schemeClr val="tx1"/>
                          </a:solidFill>
                          <a:effectLst/>
                          <a:latin typeface="Arial" pitchFamily="34" charset="0"/>
                          <a:ea typeface="ＭＳ Ｐゴシック" pitchFamily="34" charset="-128"/>
                        </a:rPr>
                        <a:t>a</a:t>
                      </a:r>
                      <a:r>
                        <a:rPr kumimoji="0" lang="en-US" altLang="uk-UA" sz="2000" b="1" i="0" u="none" strike="noStrike" cap="none" normalizeH="0" baseline="0" smtClean="0">
                          <a:ln>
                            <a:noFill/>
                          </a:ln>
                          <a:solidFill>
                            <a:schemeClr val="tx1"/>
                          </a:solidFill>
                          <a:effectLst/>
                          <a:latin typeface="Arial" pitchFamily="34" charset="0"/>
                          <a:ea typeface="ＭＳ Ｐゴシック" pitchFamily="34" charset="-128"/>
                        </a:rPr>
                        <a:t>(M)</a:t>
                      </a:r>
                      <a:endParaRPr kumimoji="0" lang="en-US" altLang="uk-UA" sz="20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2000" b="1" i="0" u="none" strike="noStrike" cap="none" normalizeH="0" baseline="0" smtClean="0">
                          <a:ln>
                            <a:noFill/>
                          </a:ln>
                          <a:solidFill>
                            <a:schemeClr val="tx1"/>
                          </a:solidFill>
                          <a:effectLst/>
                          <a:latin typeface="Arial" pitchFamily="34" charset="0"/>
                          <a:ea typeface="ＭＳ Ｐゴシック" pitchFamily="34" charset="-128"/>
                        </a:rPr>
                        <a:t>pK</a:t>
                      </a:r>
                      <a:r>
                        <a:rPr kumimoji="0" lang="en-US" altLang="uk-UA" sz="2000" b="1" i="0" u="none" strike="noStrike" cap="none" normalizeH="0" baseline="-25000" smtClean="0">
                          <a:ln>
                            <a:noFill/>
                          </a:ln>
                          <a:solidFill>
                            <a:schemeClr val="tx1"/>
                          </a:solidFill>
                          <a:effectLst/>
                          <a:latin typeface="Arial" pitchFamily="34" charset="0"/>
                          <a:ea typeface="ＭＳ Ｐゴシック" pitchFamily="34" charset="-128"/>
                        </a:rPr>
                        <a:t>a</a:t>
                      </a:r>
                      <a:endParaRPr kumimoji="0" lang="en-US" altLang="uk-UA" sz="20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Formic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 1.78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-4</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3.75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Acetic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 1.74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-5</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4.76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Ammoinium 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  5.62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-10</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9.25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Imidazole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1.02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-7</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6.99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Histidine (side chain)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 9.12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-7</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6.04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Glycine (carboxylate)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 4.47 x 10-3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2.35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Glycine  (amino)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1.66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-10</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9.78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Carbonic acid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1.70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-4</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6.37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Carbonic acid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 5.75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-11</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10.20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Phosphoic acid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7.08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-3</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Phosphoric acid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6.31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-8</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7.20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0320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Phosphoric acid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 3.98 x 10</a:t>
                      </a:r>
                      <a:r>
                        <a:rPr kumimoji="0" lang="en-US" altLang="uk-UA" sz="1600" b="0" i="0" u="none" strike="noStrike" cap="none" normalizeH="0" baseline="30000" smtClean="0">
                          <a:ln>
                            <a:noFill/>
                          </a:ln>
                          <a:solidFill>
                            <a:schemeClr val="tx1"/>
                          </a:solidFill>
                          <a:effectLst/>
                          <a:latin typeface="Arial" pitchFamily="34" charset="0"/>
                          <a:ea typeface="ＭＳ Ｐゴシック" pitchFamily="34" charset="-128"/>
                        </a:rPr>
                        <a:t>-13</a:t>
                      </a:r>
                      <a:endPar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37931725" indent="-37474525" eaLnBrk="0" hangingPunct="0">
                        <a:spcBef>
                          <a:spcPct val="20000"/>
                        </a:spcBef>
                        <a:defRPr sz="2400">
                          <a:solidFill>
                            <a:schemeClr val="tx1"/>
                          </a:solidFill>
                          <a:latin typeface="Arial" pitchFamily="34" charset="0"/>
                          <a:ea typeface="ＭＳ Ｐゴシック" pitchFamily="34" charset="-128"/>
                        </a:defRPr>
                      </a:lvl2pPr>
                      <a:lvl3pPr eaLnBrk="0" hangingPunct="0">
                        <a:spcBef>
                          <a:spcPct val="20000"/>
                        </a:spcBef>
                        <a:defRPr sz="2000">
                          <a:solidFill>
                            <a:schemeClr val="tx1"/>
                          </a:solidFill>
                          <a:latin typeface="Arial" pitchFamily="34" charset="0"/>
                          <a:ea typeface="ＭＳ Ｐゴシック" pitchFamily="34" charset="-128"/>
                        </a:defRPr>
                      </a:lvl3pPr>
                      <a:lvl4pPr eaLnBrk="0" hangingPunct="0">
                        <a:spcBef>
                          <a:spcPct val="20000"/>
                        </a:spcBef>
                        <a:defRPr>
                          <a:solidFill>
                            <a:schemeClr val="tx1"/>
                          </a:solidFill>
                          <a:latin typeface="Arial" pitchFamily="34" charset="0"/>
                          <a:ea typeface="ＭＳ Ｐゴシック" pitchFamily="34" charset="-128"/>
                        </a:defRPr>
                      </a:lvl4pPr>
                      <a:lvl5pPr eaLnBrk="0" hangingPunct="0">
                        <a:spcBef>
                          <a:spcPct val="20000"/>
                        </a:spcBef>
                        <a:defRPr>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600" b="0" i="0" u="none" strike="noStrike" cap="none" normalizeH="0" baseline="0" smtClean="0">
                          <a:ln>
                            <a:noFill/>
                          </a:ln>
                          <a:solidFill>
                            <a:schemeClr val="tx1"/>
                          </a:solidFill>
                          <a:effectLst/>
                          <a:latin typeface="Arial" pitchFamily="34" charset="0"/>
                          <a:ea typeface="ＭＳ Ｐゴシック" pitchFamily="34" charset="-128"/>
                        </a:rPr>
                        <a:t>12.40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475656" y="0"/>
            <a:ext cx="6552728" cy="1143000"/>
          </a:xfrm>
        </p:spPr>
        <p:txBody>
          <a:bodyPr/>
          <a:lstStyle/>
          <a:p>
            <a:pPr eaLnBrk="1" hangingPunct="1"/>
            <a:r>
              <a:rPr lang="en-US" altLang="uk-UA" sz="2400" dirty="0" smtClean="0"/>
              <a:t>Weak Acids mainly used in our Experiments</a:t>
            </a:r>
          </a:p>
        </p:txBody>
      </p:sp>
      <p:pic>
        <p:nvPicPr>
          <p:cNvPr id="5" name="Picture 4"/>
          <p:cNvPicPr>
            <a:picLocks noChangeAspect="1"/>
          </p:cNvPicPr>
          <p:nvPr/>
        </p:nvPicPr>
        <p:blipFill>
          <a:blip r:embed="rId2"/>
          <a:stretch>
            <a:fillRect/>
          </a:stretch>
        </p:blipFill>
        <p:spPr>
          <a:xfrm>
            <a:off x="755576" y="1700808"/>
            <a:ext cx="3638550" cy="1257300"/>
          </a:xfrm>
          <a:prstGeom prst="rect">
            <a:avLst/>
          </a:prstGeom>
        </p:spPr>
      </p:pic>
      <p:sp>
        <p:nvSpPr>
          <p:cNvPr id="6" name="Rectangle 5"/>
          <p:cNvSpPr/>
          <p:nvPr/>
        </p:nvSpPr>
        <p:spPr>
          <a:xfrm>
            <a:off x="203243" y="3348782"/>
            <a:ext cx="4572000" cy="2677656"/>
          </a:xfrm>
          <a:prstGeom prst="rect">
            <a:avLst/>
          </a:prstGeom>
        </p:spPr>
        <p:txBody>
          <a:bodyPr>
            <a:spAutoFit/>
          </a:bodyPr>
          <a:lstStyle/>
          <a:p>
            <a:r>
              <a:rPr lang="en-US" dirty="0"/>
              <a:t>Properties</a:t>
            </a:r>
          </a:p>
          <a:p>
            <a:r>
              <a:rPr lang="en-US" dirty="0"/>
              <a:t>Chemical </a:t>
            </a:r>
            <a:r>
              <a:rPr lang="en-US" dirty="0" smtClean="0"/>
              <a:t>formula C</a:t>
            </a:r>
            <a:r>
              <a:rPr lang="en-US" baseline="-25000" dirty="0" smtClean="0"/>
              <a:t>8</a:t>
            </a:r>
            <a:r>
              <a:rPr lang="en-US" dirty="0" smtClean="0"/>
              <a:t>H</a:t>
            </a:r>
            <a:r>
              <a:rPr lang="en-US" baseline="-25000" dirty="0" smtClean="0"/>
              <a:t>18</a:t>
            </a:r>
            <a:r>
              <a:rPr lang="en-US" dirty="0" smtClean="0"/>
              <a:t>N</a:t>
            </a:r>
            <a:r>
              <a:rPr lang="en-US" baseline="-25000" dirty="0" smtClean="0"/>
              <a:t>2</a:t>
            </a:r>
            <a:r>
              <a:rPr lang="en-US" dirty="0" smtClean="0"/>
              <a:t>O</a:t>
            </a:r>
            <a:r>
              <a:rPr lang="en-US" baseline="-25000" dirty="0" smtClean="0"/>
              <a:t>4</a:t>
            </a:r>
            <a:r>
              <a:rPr lang="en-US" dirty="0" smtClean="0"/>
              <a:t>S</a:t>
            </a:r>
            <a:endParaRPr lang="en-US" dirty="0"/>
          </a:p>
          <a:p>
            <a:r>
              <a:rPr lang="en-US" dirty="0"/>
              <a:t>Molar mass 	238.3012 g/</a:t>
            </a:r>
            <a:r>
              <a:rPr lang="en-US" dirty="0" err="1"/>
              <a:t>mol</a:t>
            </a:r>
            <a:endParaRPr lang="en-US" dirty="0"/>
          </a:p>
          <a:p>
            <a:r>
              <a:rPr lang="en-US" dirty="0"/>
              <a:t>Appearance 	white crystalline powder</a:t>
            </a:r>
          </a:p>
          <a:p>
            <a:r>
              <a:rPr lang="en-US" dirty="0"/>
              <a:t>Density 	Not applicable</a:t>
            </a:r>
          </a:p>
          <a:p>
            <a:r>
              <a:rPr lang="en-US" dirty="0"/>
              <a:t>Melting point 	&gt;</a:t>
            </a:r>
            <a:r>
              <a:rPr lang="en-US" dirty="0" smtClean="0"/>
              <a:t>234-238 °C</a:t>
            </a:r>
            <a:endParaRPr lang="en-US" dirty="0"/>
          </a:p>
          <a:p>
            <a:r>
              <a:rPr lang="en-US" dirty="0"/>
              <a:t>Solubility in </a:t>
            </a:r>
            <a:r>
              <a:rPr lang="en-US" dirty="0" smtClean="0"/>
              <a:t>water  40 </a:t>
            </a:r>
            <a:r>
              <a:rPr lang="en-US" dirty="0"/>
              <a:t>g/100 ml (20°C)</a:t>
            </a:r>
          </a:p>
          <a:p>
            <a:r>
              <a:rPr lang="en-US" dirty="0"/>
              <a:t>Acidity (</a:t>
            </a:r>
            <a:r>
              <a:rPr lang="en-US" dirty="0" err="1"/>
              <a:t>pKa</a:t>
            </a:r>
            <a:r>
              <a:rPr lang="en-US" dirty="0"/>
              <a:t>) 	3 (pKa1),</a:t>
            </a:r>
          </a:p>
          <a:p>
            <a:r>
              <a:rPr lang="en-US" dirty="0" smtClean="0"/>
              <a:t>		</a:t>
            </a:r>
            <a:r>
              <a:rPr lang="en-US" sz="2400" b="1" dirty="0" smtClean="0"/>
              <a:t>7.5 </a:t>
            </a:r>
            <a:r>
              <a:rPr lang="en-US" sz="2400" b="1" dirty="0"/>
              <a:t>(pKa2)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691118"/>
            <a:ext cx="2484090" cy="1627758"/>
          </a:xfrm>
          <a:prstGeom prst="rect">
            <a:avLst/>
          </a:prstGeom>
        </p:spPr>
      </p:pic>
      <p:sp>
        <p:nvSpPr>
          <p:cNvPr id="8" name="TextBox 7"/>
          <p:cNvSpPr txBox="1"/>
          <p:nvPr/>
        </p:nvSpPr>
        <p:spPr>
          <a:xfrm>
            <a:off x="1043608" y="980728"/>
            <a:ext cx="2376264" cy="461665"/>
          </a:xfrm>
          <a:prstGeom prst="rect">
            <a:avLst/>
          </a:prstGeom>
          <a:noFill/>
        </p:spPr>
        <p:txBody>
          <a:bodyPr wrap="square" rtlCol="0">
            <a:spAutoFit/>
          </a:bodyPr>
          <a:lstStyle/>
          <a:p>
            <a:r>
              <a:rPr lang="en-US" sz="2400" dirty="0" smtClean="0"/>
              <a:t>HEPES</a:t>
            </a:r>
            <a:endParaRPr lang="en-US" sz="2400" dirty="0"/>
          </a:p>
        </p:txBody>
      </p:sp>
      <p:sp>
        <p:nvSpPr>
          <p:cNvPr id="9" name="TextBox 8"/>
          <p:cNvSpPr txBox="1"/>
          <p:nvPr/>
        </p:nvSpPr>
        <p:spPr>
          <a:xfrm>
            <a:off x="6079673" y="980727"/>
            <a:ext cx="2376264" cy="461665"/>
          </a:xfrm>
          <a:prstGeom prst="rect">
            <a:avLst/>
          </a:prstGeom>
          <a:noFill/>
        </p:spPr>
        <p:txBody>
          <a:bodyPr wrap="square" rtlCol="0">
            <a:spAutoFit/>
          </a:bodyPr>
          <a:lstStyle/>
          <a:p>
            <a:r>
              <a:rPr lang="en-US" sz="2400" dirty="0" smtClean="0"/>
              <a:t>TRIS</a:t>
            </a:r>
            <a:endParaRPr lang="en-US" sz="2400" dirty="0"/>
          </a:p>
        </p:txBody>
      </p:sp>
      <p:sp>
        <p:nvSpPr>
          <p:cNvPr id="10" name="Rectangle 9"/>
          <p:cNvSpPr/>
          <p:nvPr/>
        </p:nvSpPr>
        <p:spPr>
          <a:xfrm>
            <a:off x="4572000" y="3318876"/>
            <a:ext cx="4572000" cy="2677656"/>
          </a:xfrm>
          <a:prstGeom prst="rect">
            <a:avLst/>
          </a:prstGeom>
        </p:spPr>
        <p:txBody>
          <a:bodyPr>
            <a:spAutoFit/>
          </a:bodyPr>
          <a:lstStyle/>
          <a:p>
            <a:r>
              <a:rPr lang="en-US" dirty="0"/>
              <a:t>Properties</a:t>
            </a:r>
          </a:p>
          <a:p>
            <a:r>
              <a:rPr lang="en-US" dirty="0"/>
              <a:t>Chemical </a:t>
            </a:r>
            <a:r>
              <a:rPr lang="en-US" dirty="0" smtClean="0"/>
              <a:t>formula		C4H11NO3</a:t>
            </a:r>
            <a:endParaRPr lang="en-US" dirty="0"/>
          </a:p>
          <a:p>
            <a:r>
              <a:rPr lang="en-US" dirty="0"/>
              <a:t>Molar mass </a:t>
            </a:r>
            <a:r>
              <a:rPr lang="en-US" dirty="0" smtClean="0"/>
              <a:t>	121.136 g/</a:t>
            </a:r>
            <a:r>
              <a:rPr lang="en-US" dirty="0" err="1" smtClean="0"/>
              <a:t>mol</a:t>
            </a:r>
            <a:endParaRPr lang="en-US" dirty="0"/>
          </a:p>
          <a:p>
            <a:r>
              <a:rPr lang="en-US" dirty="0"/>
              <a:t>Appearance </a:t>
            </a:r>
            <a:r>
              <a:rPr lang="en-US" dirty="0" smtClean="0"/>
              <a:t>	White </a:t>
            </a:r>
            <a:r>
              <a:rPr lang="en-US" dirty="0"/>
              <a:t>crystalline powder</a:t>
            </a:r>
          </a:p>
          <a:p>
            <a:r>
              <a:rPr lang="en-US" dirty="0"/>
              <a:t>Density 	1.328g/cm3</a:t>
            </a:r>
          </a:p>
          <a:p>
            <a:r>
              <a:rPr lang="en-US" dirty="0"/>
              <a:t>Melting point 	&gt;175-176 °</a:t>
            </a:r>
            <a:r>
              <a:rPr lang="en-US" dirty="0" smtClean="0"/>
              <a:t>C</a:t>
            </a:r>
            <a:endParaRPr lang="en-US" dirty="0"/>
          </a:p>
          <a:p>
            <a:r>
              <a:rPr lang="en-US" dirty="0"/>
              <a:t>Boiling point 	219 °</a:t>
            </a:r>
            <a:r>
              <a:rPr lang="en-US" dirty="0" smtClean="0"/>
              <a:t>C</a:t>
            </a:r>
            <a:endParaRPr lang="en-US" dirty="0"/>
          </a:p>
          <a:p>
            <a:r>
              <a:rPr lang="en-US" dirty="0"/>
              <a:t>Solubility in </a:t>
            </a:r>
            <a:r>
              <a:rPr lang="en-US" dirty="0" smtClean="0"/>
              <a:t>water ~50 </a:t>
            </a:r>
            <a:r>
              <a:rPr lang="en-US" dirty="0"/>
              <a:t>g/100 mL (25 °C)</a:t>
            </a:r>
          </a:p>
          <a:p>
            <a:r>
              <a:rPr lang="en-US" dirty="0"/>
              <a:t>Acidity (</a:t>
            </a:r>
            <a:r>
              <a:rPr lang="en-US" dirty="0" err="1"/>
              <a:t>pKa</a:t>
            </a:r>
            <a:r>
              <a:rPr lang="en-US" dirty="0"/>
              <a:t>) 	</a:t>
            </a:r>
            <a:r>
              <a:rPr lang="en-US" sz="2400" b="1" dirty="0" smtClean="0"/>
              <a:t>8.07</a:t>
            </a:r>
            <a:r>
              <a:rPr lang="en-US" dirty="0" smtClean="0"/>
              <a:t> </a:t>
            </a:r>
            <a:endParaRPr lang="en-US" dirty="0"/>
          </a:p>
        </p:txBody>
      </p:sp>
    </p:spTree>
    <p:extLst>
      <p:ext uri="{BB962C8B-B14F-4D97-AF65-F5344CB8AC3E}">
        <p14:creationId xmlns:p14="http://schemas.microsoft.com/office/powerpoint/2010/main" val="4240024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15888"/>
            <a:ext cx="7772400" cy="1143000"/>
          </a:xfrm>
        </p:spPr>
        <p:txBody>
          <a:bodyPr/>
          <a:lstStyle/>
          <a:p>
            <a:pPr eaLnBrk="1" hangingPunct="1"/>
            <a:r>
              <a:rPr lang="en-US" altLang="en-US" smtClean="0">
                <a:latin typeface="Palatino" charset="0"/>
              </a:rPr>
              <a:t>What is Ionic strength?</a:t>
            </a:r>
            <a:endParaRPr lang="en-US" altLang="en-US" smtClean="0"/>
          </a:p>
        </p:txBody>
      </p:sp>
      <p:sp>
        <p:nvSpPr>
          <p:cNvPr id="16387" name="Rectangle 3"/>
          <p:cNvSpPr>
            <a:spLocks noGrp="1" noChangeArrowheads="1"/>
          </p:cNvSpPr>
          <p:nvPr>
            <p:ph type="body" sz="half" idx="2"/>
          </p:nvPr>
        </p:nvSpPr>
        <p:spPr>
          <a:xfrm>
            <a:off x="4594225" y="1196975"/>
            <a:ext cx="4114800" cy="5070475"/>
          </a:xfrm>
        </p:spPr>
        <p:txBody>
          <a:bodyPr/>
          <a:lstStyle/>
          <a:p>
            <a:pPr eaLnBrk="1" hangingPunct="1"/>
            <a:r>
              <a:rPr lang="en-US" altLang="en-US" sz="1600" dirty="0" smtClean="0">
                <a:latin typeface="Palatino" charset="0"/>
              </a:rPr>
              <a:t>The ionic strength of a solution is a measure of the concentration of ions in that solution. </a:t>
            </a:r>
            <a:endParaRPr lang="ru-RU" altLang="en-US" sz="1600" dirty="0" smtClean="0">
              <a:latin typeface="Palatino" charset="0"/>
            </a:endParaRPr>
          </a:p>
          <a:p>
            <a:pPr eaLnBrk="1" hangingPunct="1"/>
            <a:r>
              <a:rPr lang="en-US" altLang="en-US" sz="1600" dirty="0" smtClean="0">
                <a:latin typeface="Palatino" charset="0"/>
              </a:rPr>
              <a:t>Ionic compounds, when dissolved in water, dissociate into ions.</a:t>
            </a:r>
            <a:endParaRPr lang="ru-RU" altLang="en-US" sz="1600" dirty="0" smtClean="0">
              <a:latin typeface="Palatino" charset="0"/>
            </a:endParaRPr>
          </a:p>
          <a:p>
            <a:pPr eaLnBrk="1" hangingPunct="1"/>
            <a:r>
              <a:rPr lang="en-US" altLang="en-US" sz="1600" dirty="0" smtClean="0">
                <a:latin typeface="Palatino" charset="0"/>
              </a:rPr>
              <a:t>The total electrolyte concentration in solution will affect important properties such as the dissociation or the solubility of different salts.</a:t>
            </a:r>
            <a:endParaRPr lang="ru-RU" altLang="en-US" sz="1600" dirty="0" smtClean="0">
              <a:latin typeface="Palatino" charset="0"/>
            </a:endParaRPr>
          </a:p>
          <a:p>
            <a:pPr eaLnBrk="1" hangingPunct="1"/>
            <a:r>
              <a:rPr lang="en-US" altLang="en-US" sz="1600" dirty="0" smtClean="0">
                <a:latin typeface="Palatino" charset="0"/>
              </a:rPr>
              <a:t>The ionic strength of the solution is the most important parameter in determining such properties of the component ions as their activities and </a:t>
            </a:r>
            <a:r>
              <a:rPr lang="en-US" altLang="en-US" sz="1600" dirty="0" err="1" smtClean="0">
                <a:latin typeface="Palatino" charset="0"/>
              </a:rPr>
              <a:t>mobilities</a:t>
            </a:r>
            <a:r>
              <a:rPr lang="en-US" altLang="en-US" sz="1600" dirty="0" smtClean="0">
                <a:latin typeface="Palatino" charset="0"/>
              </a:rPr>
              <a:t>.</a:t>
            </a:r>
          </a:p>
          <a:p>
            <a:pPr eaLnBrk="1" hangingPunct="1"/>
            <a:r>
              <a:rPr lang="en-US" altLang="en-US" sz="1600" dirty="0" smtClean="0">
                <a:latin typeface="Palatino" charset="0"/>
              </a:rPr>
              <a:t>The ionic strength, </a:t>
            </a:r>
            <a:r>
              <a:rPr lang="en-US" altLang="en-US" sz="1600" b="1" i="1" dirty="0" smtClean="0">
                <a:latin typeface="Palatino" charset="0"/>
              </a:rPr>
              <a:t>I</a:t>
            </a:r>
            <a:r>
              <a:rPr lang="en-US" altLang="en-US" sz="1600" dirty="0" smtClean="0">
                <a:latin typeface="Palatino" charset="0"/>
              </a:rPr>
              <a:t>, of a solution is a function of the </a:t>
            </a:r>
            <a:r>
              <a:rPr lang="en-US" altLang="en-US" sz="1600" b="1" i="1" dirty="0" smtClean="0">
                <a:latin typeface="Palatino" charset="0"/>
              </a:rPr>
              <a:t>concentration</a:t>
            </a:r>
            <a:r>
              <a:rPr lang="en-US" altLang="en-US" sz="1600" dirty="0" smtClean="0">
                <a:latin typeface="Palatino" charset="0"/>
              </a:rPr>
              <a:t> of all ions present in that solution.</a:t>
            </a:r>
            <a:endParaRPr lang="ru-RU" altLang="en-US" sz="1600" dirty="0" smtClean="0">
              <a:latin typeface="Palatino" charset="0"/>
            </a:endParaRPr>
          </a:p>
          <a:p>
            <a:pPr eaLnBrk="1" hangingPunct="1"/>
            <a:r>
              <a:rPr lang="en-US" altLang="en-US" sz="1600" b="1" dirty="0">
                <a:latin typeface="Palatino" charset="0"/>
              </a:rPr>
              <a:t>What is </a:t>
            </a:r>
            <a:r>
              <a:rPr lang="en-US" altLang="en-US" sz="1600" b="1" dirty="0" smtClean="0">
                <a:latin typeface="Palatino" charset="0"/>
              </a:rPr>
              <a:t>ionic strength </a:t>
            </a:r>
            <a:r>
              <a:rPr lang="en-US" altLang="en-US" sz="1600" b="1" dirty="0">
                <a:latin typeface="Palatino" charset="0"/>
              </a:rPr>
              <a:t>of 9% </a:t>
            </a:r>
            <a:r>
              <a:rPr lang="en-US" altLang="en-US" sz="1600" b="1" dirty="0" smtClean="0">
                <a:latin typeface="Palatino" charset="0"/>
              </a:rPr>
              <a:t>W/V acetic </a:t>
            </a:r>
            <a:r>
              <a:rPr lang="en-US" altLang="en-US" sz="1600" b="1" dirty="0">
                <a:latin typeface="Palatino" charset="0"/>
              </a:rPr>
              <a:t>acid (CH₃COOH)? </a:t>
            </a:r>
          </a:p>
          <a:p>
            <a:pPr eaLnBrk="1" hangingPunct="1"/>
            <a:r>
              <a:rPr lang="en-US" altLang="en-US" sz="1600" b="1" dirty="0" err="1">
                <a:latin typeface="Palatino" charset="0"/>
              </a:rPr>
              <a:t>Ka</a:t>
            </a:r>
            <a:r>
              <a:rPr lang="en-US" altLang="en-US" sz="1600" b="1" dirty="0">
                <a:latin typeface="Palatino" charset="0"/>
              </a:rPr>
              <a:t> for acetic acid is 1.74*10-5 M</a:t>
            </a:r>
            <a:r>
              <a:rPr lang="en-US" altLang="en-US" sz="1600" b="1" dirty="0" smtClean="0">
                <a:latin typeface="Palatino" charset="0"/>
              </a:rPr>
              <a:t>.</a:t>
            </a:r>
            <a:endParaRPr lang="en-US" altLang="en-US" sz="1200" b="1" dirty="0" smtClean="0">
              <a:latin typeface="Palatino" charset="0"/>
            </a:endParaRPr>
          </a:p>
          <a:p>
            <a:pPr eaLnBrk="1" hangingPunct="1"/>
            <a:endParaRPr lang="en-US" altLang="en-US" sz="1600" dirty="0" smtClean="0">
              <a:latin typeface="Palatino" charset="0"/>
            </a:endParaRPr>
          </a:p>
        </p:txBody>
      </p:sp>
      <p:pic>
        <p:nvPicPr>
          <p:cNvPr id="16388" name="Picture 2" descr="I = \begin{matrix}\frac{1}{2}\end{matrix}\sum_{{\rm i}=1}^{n} c_{\rm i}z_{\rm 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93863"/>
            <a:ext cx="23764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6"/>
          <p:cNvSpPr>
            <a:spLocks noChangeArrowheads="1"/>
          </p:cNvSpPr>
          <p:nvPr/>
        </p:nvSpPr>
        <p:spPr bwMode="auto">
          <a:xfrm>
            <a:off x="179388" y="3068638"/>
            <a:ext cx="46085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1800"/>
              <a:t>where:</a:t>
            </a:r>
          </a:p>
          <a:p>
            <a:pPr eaLnBrk="1" hangingPunct="1">
              <a:spcBef>
                <a:spcPct val="0"/>
              </a:spcBef>
              <a:buFontTx/>
              <a:buNone/>
            </a:pPr>
            <a:r>
              <a:rPr lang="en-US" altLang="uk-UA" sz="2400" b="1" i="1"/>
              <a:t>I</a:t>
            </a:r>
            <a:r>
              <a:rPr lang="en-US" altLang="uk-UA" sz="1800"/>
              <a:t>= ionic strength</a:t>
            </a:r>
          </a:p>
          <a:p>
            <a:pPr eaLnBrk="1" hangingPunct="1">
              <a:spcBef>
                <a:spcPct val="0"/>
              </a:spcBef>
              <a:buFontTx/>
              <a:buNone/>
            </a:pPr>
            <a:r>
              <a:rPr lang="en-US" altLang="uk-UA" sz="2400" b="1" i="1"/>
              <a:t>c</a:t>
            </a:r>
            <a:r>
              <a:rPr lang="en-US" altLang="uk-UA" sz="2400" b="1" i="1" baseline="-25000"/>
              <a:t>i</a:t>
            </a:r>
            <a:r>
              <a:rPr lang="en-US" altLang="uk-UA" sz="1800"/>
              <a:t>= concentration of the i</a:t>
            </a:r>
            <a:r>
              <a:rPr lang="en-US" altLang="uk-UA" sz="1800" baseline="30000"/>
              <a:t>th</a:t>
            </a:r>
            <a:r>
              <a:rPr lang="en-US" altLang="uk-UA" sz="1800"/>
              <a:t> species, mole/L</a:t>
            </a:r>
          </a:p>
          <a:p>
            <a:pPr eaLnBrk="1" hangingPunct="1">
              <a:spcBef>
                <a:spcPct val="0"/>
              </a:spcBef>
              <a:buFontTx/>
              <a:buNone/>
            </a:pPr>
            <a:r>
              <a:rPr lang="en-US" altLang="uk-UA" sz="2400" b="1" i="1"/>
              <a:t>z</a:t>
            </a:r>
            <a:r>
              <a:rPr lang="en-US" altLang="uk-UA" sz="2400" b="1" i="1" baseline="-25000"/>
              <a:t>i</a:t>
            </a:r>
            <a:r>
              <a:rPr lang="en-US" altLang="uk-UA" sz="1800"/>
              <a:t>= valence of the i</a:t>
            </a:r>
            <a:r>
              <a:rPr lang="en-US" altLang="uk-UA" sz="1800" baseline="30000"/>
              <a:t>th</a:t>
            </a:r>
            <a:r>
              <a:rPr lang="en-US" altLang="uk-UA" sz="1800"/>
              <a:t> species</a:t>
            </a:r>
          </a:p>
          <a:p>
            <a:pPr eaLnBrk="1" hangingPunct="1">
              <a:spcBef>
                <a:spcPct val="0"/>
              </a:spcBef>
              <a:buFontTx/>
              <a:buNone/>
            </a:pPr>
            <a:endParaRPr lang="en-US" altLang="uk-UA" sz="1800"/>
          </a:p>
        </p:txBody>
      </p:sp>
      <p:sp>
        <p:nvSpPr>
          <p:cNvPr id="16390" name="Rectangle 7"/>
          <p:cNvSpPr>
            <a:spLocks noChangeArrowheads="1"/>
          </p:cNvSpPr>
          <p:nvPr/>
        </p:nvSpPr>
        <p:spPr bwMode="auto">
          <a:xfrm>
            <a:off x="2312988" y="6267450"/>
            <a:ext cx="6316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1200" dirty="0"/>
              <a:t>Read more: http://</a:t>
            </a:r>
            <a:r>
              <a:rPr lang="en-US" altLang="uk-UA" sz="1200" dirty="0" smtClean="0"/>
              <a:t>www.lenntech.com/calculators/activity/activitycoefficient.htm#ixzz2yqs9oFke</a:t>
            </a:r>
            <a:endParaRPr lang="en-US" altLang="uk-UA" sz="1200" dirty="0"/>
          </a:p>
        </p:txBody>
      </p:sp>
    </p:spTree>
    <p:extLst>
      <p:ext uri="{BB962C8B-B14F-4D97-AF65-F5344CB8AC3E}">
        <p14:creationId xmlns:p14="http://schemas.microsoft.com/office/powerpoint/2010/main" val="341971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124075" y="1844675"/>
            <a:ext cx="518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400" dirty="0"/>
              <a:t>Please calculate the ionic strength of the following solution:</a:t>
            </a:r>
          </a:p>
          <a:p>
            <a:pPr eaLnBrk="1" hangingPunct="1">
              <a:spcBef>
                <a:spcPct val="0"/>
              </a:spcBef>
              <a:buFontTx/>
              <a:buNone/>
            </a:pPr>
            <a:endParaRPr lang="en-US" altLang="uk-UA" sz="2400" dirty="0"/>
          </a:p>
          <a:p>
            <a:pPr eaLnBrk="1" hangingPunct="1">
              <a:spcBef>
                <a:spcPct val="0"/>
              </a:spcBef>
              <a:buFontTx/>
              <a:buNone/>
            </a:pPr>
            <a:r>
              <a:rPr lang="en-US" altLang="uk-UA" sz="2400" dirty="0"/>
              <a:t>0.05 M Na</a:t>
            </a:r>
            <a:r>
              <a:rPr lang="en-US" altLang="uk-UA" sz="2400" baseline="-25000" dirty="0"/>
              <a:t>2</a:t>
            </a:r>
            <a:r>
              <a:rPr lang="en-US" altLang="uk-UA" sz="2400" dirty="0"/>
              <a:t>SO</a:t>
            </a:r>
            <a:r>
              <a:rPr lang="en-US" altLang="uk-UA" sz="2400" baseline="-25000" dirty="0"/>
              <a:t>4</a:t>
            </a:r>
            <a:r>
              <a:rPr lang="uk-UA" altLang="uk-UA" sz="2400" dirty="0"/>
              <a:t>, </a:t>
            </a:r>
            <a:r>
              <a:rPr lang="en-US" altLang="uk-UA" sz="2400" dirty="0"/>
              <a:t>0.02 M </a:t>
            </a:r>
            <a:r>
              <a:rPr lang="en-US" altLang="uk-UA" sz="2400" dirty="0" err="1" smtClean="0"/>
              <a:t>KCl</a:t>
            </a:r>
            <a:r>
              <a:rPr lang="en-US" altLang="uk-UA" sz="2400" dirty="0" smtClean="0"/>
              <a:t>,</a:t>
            </a:r>
            <a:r>
              <a:rPr lang="uk-UA" altLang="uk-UA" sz="2400" dirty="0" smtClean="0"/>
              <a:t> 0.01 </a:t>
            </a:r>
            <a:r>
              <a:rPr lang="en-US" altLang="uk-UA" sz="2400" dirty="0"/>
              <a:t>M </a:t>
            </a:r>
            <a:r>
              <a:rPr lang="en-US" altLang="uk-UA" sz="2400" dirty="0" smtClean="0"/>
              <a:t>glucose</a:t>
            </a:r>
            <a:r>
              <a:rPr lang="en-US" altLang="uk-UA" sz="2400" dirty="0"/>
              <a:t> </a:t>
            </a:r>
            <a:r>
              <a:rPr lang="en-US" altLang="uk-UA" sz="2400" dirty="0" smtClean="0"/>
              <a:t>0.02 M HEPES (</a:t>
            </a:r>
            <a:r>
              <a:rPr lang="en-US" altLang="uk-UA" sz="2400" dirty="0"/>
              <a:t>acid</a:t>
            </a:r>
            <a:r>
              <a:rPr lang="en-US" altLang="uk-UA" sz="2400" dirty="0" smtClean="0"/>
              <a:t>)</a:t>
            </a:r>
          </a:p>
          <a:p>
            <a:pPr eaLnBrk="1" hangingPunct="1">
              <a:spcBef>
                <a:spcPct val="0"/>
              </a:spcBef>
              <a:buFontTx/>
              <a:buNone/>
            </a:pPr>
            <a:endParaRPr lang="en-US" altLang="uk-UA" sz="2400" dirty="0"/>
          </a:p>
          <a:p>
            <a:pPr eaLnBrk="1" hangingPunct="1">
              <a:spcBef>
                <a:spcPct val="0"/>
              </a:spcBef>
              <a:buFontTx/>
              <a:buNone/>
            </a:pPr>
            <a:r>
              <a:rPr lang="en-US" altLang="uk-UA" sz="2400" dirty="0" smtClean="0"/>
              <a:t>What is pH of this solution?</a:t>
            </a:r>
            <a:endParaRPr lang="en-US" altLang="uk-UA" sz="2400" dirty="0"/>
          </a:p>
        </p:txBody>
      </p:sp>
      <p:sp>
        <p:nvSpPr>
          <p:cNvPr id="17411" name="Rectangle 5"/>
          <p:cNvSpPr>
            <a:spLocks noChangeArrowheads="1"/>
          </p:cNvSpPr>
          <p:nvPr/>
        </p:nvSpPr>
        <p:spPr bwMode="auto">
          <a:xfrm>
            <a:off x="2195513" y="404813"/>
            <a:ext cx="5267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4400">
                <a:latin typeface="Palatino" charset="0"/>
              </a:rPr>
              <a:t>Calculation example</a:t>
            </a:r>
          </a:p>
        </p:txBody>
      </p:sp>
    </p:spTree>
    <p:extLst>
      <p:ext uri="{BB962C8B-B14F-4D97-AF65-F5344CB8AC3E}">
        <p14:creationId xmlns:p14="http://schemas.microsoft.com/office/powerpoint/2010/main" val="4071329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95536" y="1052736"/>
            <a:ext cx="856895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1800" dirty="0"/>
              <a:t> </a:t>
            </a:r>
            <a:r>
              <a:rPr lang="en-US" altLang="uk-UA" sz="1400" dirty="0"/>
              <a:t>I = 1/2 × [(Concentration of Na2SO4 in M × # of Sodium ions × (Charge of Sodium)2) + (Concentration of Na2SO4 in M × # of SO4 ions × (Charge of SO4)2) + (Concentration of </a:t>
            </a:r>
            <a:r>
              <a:rPr lang="en-US" altLang="uk-UA" sz="1400" dirty="0" err="1"/>
              <a:t>KCl</a:t>
            </a:r>
            <a:r>
              <a:rPr lang="en-US" altLang="uk-UA" sz="1400" dirty="0"/>
              <a:t> × # of Potassium ions × (Charge of Potassium)2) + Concentration of </a:t>
            </a:r>
            <a:r>
              <a:rPr lang="en-US" altLang="uk-UA" sz="1400" dirty="0" err="1"/>
              <a:t>KCl</a:t>
            </a:r>
            <a:r>
              <a:rPr lang="en-US" altLang="uk-UA" sz="1400" dirty="0"/>
              <a:t> in M × # of Chloride ions × (Charge of Chloride)2)]</a:t>
            </a:r>
          </a:p>
          <a:p>
            <a:pPr eaLnBrk="1" hangingPunct="1">
              <a:spcBef>
                <a:spcPct val="0"/>
              </a:spcBef>
              <a:buFontTx/>
              <a:buNone/>
            </a:pPr>
            <a:endParaRPr lang="en-US" altLang="uk-UA" sz="1400" dirty="0"/>
          </a:p>
          <a:p>
            <a:pPr eaLnBrk="1" hangingPunct="1">
              <a:spcBef>
                <a:spcPct val="0"/>
              </a:spcBef>
              <a:buFontTx/>
              <a:buNone/>
            </a:pPr>
            <a:r>
              <a:rPr lang="en-US" altLang="uk-UA" sz="1400" dirty="0"/>
              <a:t>    I = 1/2 × [(0.050 M × 2 × (+1)2) + (0.050 M × 1 × (−2)2) + (0.020 M × 1 × (+1)2) + 0.020 M × 1 × (−1)2)] = 0.17 M </a:t>
            </a:r>
            <a:endParaRPr lang="en-US" altLang="uk-UA" sz="1400" dirty="0" smtClean="0"/>
          </a:p>
          <a:p>
            <a:pPr eaLnBrk="1" hangingPunct="1">
              <a:spcBef>
                <a:spcPct val="0"/>
              </a:spcBef>
              <a:buFontTx/>
              <a:buNone/>
            </a:pPr>
            <a:endParaRPr lang="en-US" altLang="uk-UA" sz="1800" dirty="0"/>
          </a:p>
          <a:p>
            <a:pPr eaLnBrk="1" hangingPunct="1">
              <a:spcBef>
                <a:spcPct val="0"/>
              </a:spcBef>
              <a:buFontTx/>
              <a:buNone/>
            </a:pPr>
            <a:r>
              <a:rPr lang="en-US" altLang="uk-UA" sz="1800" dirty="0" smtClean="0"/>
              <a:t>What is I, which 0.02 M of HEPES add?</a:t>
            </a:r>
            <a:endParaRPr lang="uk-UA" altLang="uk-UA" sz="1800" dirty="0"/>
          </a:p>
        </p:txBody>
      </p:sp>
      <p:sp>
        <p:nvSpPr>
          <p:cNvPr id="18435" name="Rectangle 5"/>
          <p:cNvSpPr>
            <a:spLocks noChangeArrowheads="1"/>
          </p:cNvSpPr>
          <p:nvPr/>
        </p:nvSpPr>
        <p:spPr bwMode="auto">
          <a:xfrm>
            <a:off x="2309813" y="141288"/>
            <a:ext cx="5267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4400">
                <a:latin typeface="Palatino" charset="0"/>
              </a:rPr>
              <a:t>Calculation example</a:t>
            </a:r>
          </a:p>
        </p:txBody>
      </p:sp>
      <p:sp>
        <p:nvSpPr>
          <p:cNvPr id="2" name="Rectangle 1"/>
          <p:cNvSpPr/>
          <p:nvPr/>
        </p:nvSpPr>
        <p:spPr>
          <a:xfrm>
            <a:off x="1187624" y="3194795"/>
            <a:ext cx="6834187" cy="2585323"/>
          </a:xfrm>
          <a:prstGeom prst="rect">
            <a:avLst/>
          </a:prstGeom>
        </p:spPr>
        <p:txBody>
          <a:bodyPr wrap="square">
            <a:spAutoFit/>
          </a:bodyPr>
          <a:lstStyle/>
          <a:p>
            <a:pPr eaLnBrk="1" hangingPunct="1"/>
            <a:r>
              <a:rPr lang="en-US" altLang="uk-UA" dirty="0"/>
              <a:t>HEPES is a monobasic acid</a:t>
            </a:r>
            <a:r>
              <a:rPr lang="en-US" altLang="uk-UA" dirty="0" smtClean="0"/>
              <a:t>:</a:t>
            </a:r>
          </a:p>
          <a:p>
            <a:pPr eaLnBrk="1" hangingPunct="1"/>
            <a:r>
              <a:rPr lang="en-US" altLang="uk-UA" dirty="0" smtClean="0"/>
              <a:t>HEPES </a:t>
            </a:r>
            <a:r>
              <a:rPr lang="en-US" altLang="uk-UA" dirty="0"/>
              <a:t>= HEPES</a:t>
            </a:r>
            <a:r>
              <a:rPr lang="en-US" altLang="uk-UA" baseline="30000" dirty="0"/>
              <a:t>-</a:t>
            </a:r>
            <a:r>
              <a:rPr lang="en-US" altLang="uk-UA" dirty="0"/>
              <a:t> + H</a:t>
            </a:r>
            <a:r>
              <a:rPr lang="en-US" altLang="uk-UA" baseline="30000" dirty="0" smtClean="0"/>
              <a:t>+</a:t>
            </a:r>
            <a:endParaRPr lang="en-US" altLang="uk-UA" baseline="30000" dirty="0"/>
          </a:p>
          <a:p>
            <a:pPr eaLnBrk="1" hangingPunct="1"/>
            <a:r>
              <a:rPr lang="en-US" altLang="uk-UA" dirty="0" smtClean="0"/>
              <a:t>Let us denote [</a:t>
            </a:r>
            <a:r>
              <a:rPr lang="en-US" altLang="uk-UA" dirty="0"/>
              <a:t>H</a:t>
            </a:r>
            <a:r>
              <a:rPr lang="en-US" altLang="uk-UA" baseline="30000" dirty="0"/>
              <a:t>+</a:t>
            </a:r>
            <a:r>
              <a:rPr lang="en-US" altLang="uk-UA" dirty="0" smtClean="0"/>
              <a:t> ] as x. Thus:</a:t>
            </a:r>
            <a:endParaRPr lang="en-US" altLang="uk-UA" dirty="0"/>
          </a:p>
          <a:p>
            <a:pPr eaLnBrk="1" hangingPunct="1"/>
            <a:r>
              <a:rPr lang="en-US" altLang="uk-UA" dirty="0" err="1" smtClean="0"/>
              <a:t>K</a:t>
            </a:r>
            <a:r>
              <a:rPr lang="en-US" altLang="uk-UA" baseline="-25000" dirty="0" err="1" smtClean="0"/>
              <a:t>a</a:t>
            </a:r>
            <a:r>
              <a:rPr lang="en-US" altLang="uk-UA" dirty="0" smtClean="0"/>
              <a:t> = x</a:t>
            </a:r>
            <a:r>
              <a:rPr lang="en-US" altLang="uk-UA" baseline="30000" dirty="0" smtClean="0"/>
              <a:t>2</a:t>
            </a:r>
            <a:r>
              <a:rPr lang="en-US" altLang="uk-UA" dirty="0" smtClean="0"/>
              <a:t>/(0.02-x)</a:t>
            </a:r>
            <a:endParaRPr lang="en-US" altLang="uk-UA" dirty="0"/>
          </a:p>
          <a:p>
            <a:pPr eaLnBrk="1" hangingPunct="1"/>
            <a:r>
              <a:rPr lang="en-US" altLang="uk-UA" dirty="0"/>
              <a:t>x</a:t>
            </a:r>
            <a:r>
              <a:rPr lang="en-US" altLang="uk-UA" dirty="0" smtClean="0"/>
              <a:t> ≈ √</a:t>
            </a:r>
            <a:r>
              <a:rPr lang="en-US" altLang="uk-UA" dirty="0" err="1" smtClean="0"/>
              <a:t>K</a:t>
            </a:r>
            <a:r>
              <a:rPr lang="en-US" altLang="uk-UA" baseline="-25000" dirty="0" err="1" smtClean="0"/>
              <a:t>a</a:t>
            </a:r>
            <a:r>
              <a:rPr lang="en-US" altLang="uk-UA" dirty="0" smtClean="0"/>
              <a:t> = √10</a:t>
            </a:r>
            <a:r>
              <a:rPr lang="en-US" altLang="uk-UA" baseline="30000" dirty="0" smtClean="0"/>
              <a:t>-7.5</a:t>
            </a:r>
            <a:r>
              <a:rPr lang="en-US" altLang="uk-UA" dirty="0" smtClean="0"/>
              <a:t> = </a:t>
            </a:r>
            <a:r>
              <a:rPr lang="en-US" altLang="uk-UA" dirty="0"/>
              <a:t>√</a:t>
            </a:r>
            <a:r>
              <a:rPr lang="en-US" altLang="uk-UA" dirty="0" smtClean="0"/>
              <a:t>10</a:t>
            </a:r>
            <a:r>
              <a:rPr lang="en-US" altLang="uk-UA" baseline="30000" dirty="0" smtClean="0"/>
              <a:t>-8</a:t>
            </a:r>
            <a:r>
              <a:rPr lang="en-US" altLang="uk-UA" dirty="0" smtClean="0"/>
              <a:t> * 10</a:t>
            </a:r>
            <a:r>
              <a:rPr lang="en-US" altLang="uk-UA" baseline="30000" dirty="0" smtClean="0"/>
              <a:t>0.5</a:t>
            </a:r>
            <a:r>
              <a:rPr lang="en-US" altLang="uk-UA" dirty="0" smtClean="0"/>
              <a:t> =1.78 * 10</a:t>
            </a:r>
            <a:r>
              <a:rPr lang="en-US" altLang="uk-UA" baseline="30000" dirty="0" smtClean="0"/>
              <a:t>-4 </a:t>
            </a:r>
            <a:r>
              <a:rPr lang="en-US" altLang="uk-UA" dirty="0" smtClean="0"/>
              <a:t> M</a:t>
            </a:r>
          </a:p>
          <a:p>
            <a:pPr eaLnBrk="1" hangingPunct="1"/>
            <a:r>
              <a:rPr lang="en-US" altLang="uk-UA" dirty="0" err="1" smtClean="0"/>
              <a:t>I</a:t>
            </a:r>
            <a:r>
              <a:rPr lang="en-US" altLang="uk-UA" baseline="-25000" dirty="0" err="1" smtClean="0"/>
              <a:t>hepes</a:t>
            </a:r>
            <a:r>
              <a:rPr lang="en-US" altLang="uk-UA" baseline="-25000" dirty="0" smtClean="0"/>
              <a:t> </a:t>
            </a:r>
            <a:r>
              <a:rPr lang="en-US" altLang="uk-UA" dirty="0"/>
              <a:t>= 1/2 </a:t>
            </a:r>
            <a:r>
              <a:rPr lang="en-US" altLang="uk-UA" dirty="0" smtClean="0"/>
              <a:t>* (1.78 </a:t>
            </a:r>
            <a:r>
              <a:rPr lang="en-US" altLang="uk-UA" dirty="0"/>
              <a:t>* </a:t>
            </a:r>
            <a:r>
              <a:rPr lang="en-US" altLang="uk-UA" dirty="0" smtClean="0"/>
              <a:t>10</a:t>
            </a:r>
            <a:r>
              <a:rPr lang="en-US" altLang="uk-UA" baseline="30000" dirty="0" smtClean="0"/>
              <a:t>-4 </a:t>
            </a:r>
            <a:r>
              <a:rPr lang="en-US" altLang="uk-UA" dirty="0" smtClean="0"/>
              <a:t> * (-1)</a:t>
            </a:r>
            <a:r>
              <a:rPr lang="en-US" altLang="uk-UA" baseline="30000" dirty="0" smtClean="0"/>
              <a:t>2</a:t>
            </a:r>
            <a:r>
              <a:rPr lang="en-US" altLang="uk-UA" dirty="0" smtClean="0"/>
              <a:t> + </a:t>
            </a:r>
            <a:r>
              <a:rPr lang="en-US" altLang="uk-UA" dirty="0"/>
              <a:t>1.78 * </a:t>
            </a:r>
            <a:r>
              <a:rPr lang="en-US" altLang="uk-UA" dirty="0" smtClean="0"/>
              <a:t>10</a:t>
            </a:r>
            <a:r>
              <a:rPr lang="en-US" altLang="uk-UA" baseline="30000" dirty="0" smtClean="0"/>
              <a:t>-4</a:t>
            </a:r>
            <a:r>
              <a:rPr lang="en-US" altLang="uk-UA" dirty="0" smtClean="0"/>
              <a:t> (1)2 </a:t>
            </a:r>
            <a:r>
              <a:rPr lang="en-US" altLang="uk-UA" dirty="0"/>
              <a:t>=  1.78 * 10-4  M</a:t>
            </a:r>
          </a:p>
          <a:p>
            <a:pPr eaLnBrk="1" hangingPunct="1"/>
            <a:r>
              <a:rPr lang="en-US" altLang="uk-UA" dirty="0" smtClean="0"/>
              <a:t>I </a:t>
            </a:r>
            <a:r>
              <a:rPr lang="en-US" altLang="uk-UA" dirty="0"/>
              <a:t>≈ 0.17 M</a:t>
            </a:r>
            <a:endParaRPr lang="en-US" altLang="uk-UA" dirty="0" smtClean="0"/>
          </a:p>
          <a:p>
            <a:pPr eaLnBrk="1" hangingPunct="1"/>
            <a:endParaRPr lang="en-US" altLang="uk-UA" dirty="0"/>
          </a:p>
          <a:p>
            <a:pPr eaLnBrk="1" hangingPunct="1"/>
            <a:r>
              <a:rPr lang="en-US" altLang="uk-UA" dirty="0" smtClean="0"/>
              <a:t>pH = -</a:t>
            </a:r>
            <a:r>
              <a:rPr lang="en-US" altLang="uk-UA" dirty="0" err="1" smtClean="0"/>
              <a:t>lg</a:t>
            </a:r>
            <a:r>
              <a:rPr lang="en-US" altLang="uk-UA" dirty="0" smtClean="0"/>
              <a:t>(</a:t>
            </a:r>
            <a:r>
              <a:rPr lang="en-US" altLang="uk-UA" dirty="0"/>
              <a:t>1.78 * 10</a:t>
            </a:r>
            <a:r>
              <a:rPr lang="en-US" altLang="uk-UA" baseline="30000" dirty="0"/>
              <a:t>-4 </a:t>
            </a:r>
            <a:r>
              <a:rPr lang="en-US" altLang="uk-UA" dirty="0" smtClean="0"/>
              <a:t>) = 3.75</a:t>
            </a:r>
            <a:endParaRPr lang="en-US" altLang="uk-UA" dirty="0"/>
          </a:p>
        </p:txBody>
      </p:sp>
    </p:spTree>
    <p:extLst>
      <p:ext uri="{BB962C8B-B14F-4D97-AF65-F5344CB8AC3E}">
        <p14:creationId xmlns:p14="http://schemas.microsoft.com/office/powerpoint/2010/main" val="263402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07988"/>
            <a:ext cx="8229600" cy="1143000"/>
          </a:xfrm>
        </p:spPr>
        <p:txBody>
          <a:bodyPr/>
          <a:lstStyle/>
          <a:p>
            <a:r>
              <a:rPr lang="en-US" altLang="uk-UA" smtClean="0">
                <a:latin typeface="Palatino" charset="0"/>
              </a:rPr>
              <a:t>Osmotic concentration (osmolarity)</a:t>
            </a:r>
            <a:endParaRPr lang="uk-UA" altLang="uk-UA" smtClean="0"/>
          </a:p>
        </p:txBody>
      </p:sp>
      <p:pic>
        <p:nvPicPr>
          <p:cNvPr id="19459" name="Picture 2" descr=" \mathrm{osmol/L} = \sum_i \varphi_i \, n_i C_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2205038"/>
            <a:ext cx="482282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p:cNvSpPr>
            <a:spLocks noChangeArrowheads="1"/>
          </p:cNvSpPr>
          <p:nvPr/>
        </p:nvSpPr>
        <p:spPr bwMode="auto">
          <a:xfrm>
            <a:off x="2700338" y="3617913"/>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uk-UA" sz="1800" b="1" i="1"/>
              <a:t>φ</a:t>
            </a:r>
            <a:r>
              <a:rPr lang="en-US" altLang="uk-UA" sz="1800"/>
              <a:t> is the </a:t>
            </a:r>
            <a:r>
              <a:rPr lang="en-US" altLang="uk-UA" sz="1800">
                <a:hlinkClick r:id="rId4" tooltip="Osmotic coefficient"/>
              </a:rPr>
              <a:t>osmotic coefficient</a:t>
            </a:r>
            <a:r>
              <a:rPr lang="en-US" altLang="uk-UA" sz="1800"/>
              <a:t>, which accounts for the degree of non-ideality of the solution;</a:t>
            </a:r>
          </a:p>
          <a:p>
            <a:pPr>
              <a:spcBef>
                <a:spcPct val="0"/>
              </a:spcBef>
              <a:buFontTx/>
              <a:buNone/>
            </a:pPr>
            <a:r>
              <a:rPr lang="en-US" altLang="uk-UA" sz="1800" b="1" i="1"/>
              <a:t>n</a:t>
            </a:r>
            <a:r>
              <a:rPr lang="en-US" altLang="uk-UA" sz="1800"/>
              <a:t> is the number of particles (e.g. ions) into which a molecule dissociates. For example: </a:t>
            </a:r>
            <a:r>
              <a:rPr lang="en-US" altLang="uk-UA" sz="1800">
                <a:hlinkClick r:id="rId5" tooltip="Glucose"/>
              </a:rPr>
              <a:t>glucose</a:t>
            </a:r>
            <a:r>
              <a:rPr lang="en-US" altLang="uk-UA" sz="1800"/>
              <a:t> has </a:t>
            </a:r>
            <a:r>
              <a:rPr lang="en-US" altLang="uk-UA" sz="1800" b="1" i="1"/>
              <a:t>n</a:t>
            </a:r>
            <a:r>
              <a:rPr lang="en-US" altLang="uk-UA" sz="1800"/>
              <a:t> of 1, while NaCl has </a:t>
            </a:r>
            <a:r>
              <a:rPr lang="en-US" altLang="uk-UA" sz="1800" b="1" i="1"/>
              <a:t>n</a:t>
            </a:r>
            <a:r>
              <a:rPr lang="en-US" altLang="uk-UA" sz="1800"/>
              <a:t> of 2;</a:t>
            </a:r>
          </a:p>
          <a:p>
            <a:pPr>
              <a:spcBef>
                <a:spcPct val="0"/>
              </a:spcBef>
              <a:buFontTx/>
              <a:buNone/>
            </a:pPr>
            <a:r>
              <a:rPr lang="en-US" altLang="uk-UA" sz="1800" b="1" i="1"/>
              <a:t>C</a:t>
            </a:r>
            <a:r>
              <a:rPr lang="en-US" altLang="uk-UA" sz="1800"/>
              <a:t> is the molar concentration of the solute;</a:t>
            </a:r>
          </a:p>
          <a:p>
            <a:pPr>
              <a:spcBef>
                <a:spcPct val="0"/>
              </a:spcBef>
              <a:buFontTx/>
              <a:buNone/>
            </a:pPr>
            <a:r>
              <a:rPr lang="en-US" altLang="uk-UA" sz="1800"/>
              <a:t>the index </a:t>
            </a:r>
            <a:r>
              <a:rPr lang="en-US" altLang="uk-UA" sz="1800" i="1"/>
              <a:t>i</a:t>
            </a:r>
            <a:r>
              <a:rPr lang="en-US" altLang="uk-UA" sz="1800"/>
              <a:t> represents the identity of a particular solute.</a:t>
            </a:r>
            <a:endParaRPr lang="uk-UA" altLang="uk-UA" sz="1800"/>
          </a:p>
        </p:txBody>
      </p:sp>
    </p:spTree>
    <p:extLst>
      <p:ext uri="{BB962C8B-B14F-4D97-AF65-F5344CB8AC3E}">
        <p14:creationId xmlns:p14="http://schemas.microsoft.com/office/powerpoint/2010/main" val="4059594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79613" y="1052513"/>
            <a:ext cx="51847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400" dirty="0"/>
              <a:t>Please calculate the </a:t>
            </a:r>
            <a:r>
              <a:rPr lang="en-US" altLang="uk-UA" sz="2400" dirty="0" err="1"/>
              <a:t>osmolarity</a:t>
            </a:r>
            <a:r>
              <a:rPr lang="en-US" altLang="uk-UA" sz="2400" dirty="0"/>
              <a:t> of the following solutions:</a:t>
            </a:r>
          </a:p>
          <a:p>
            <a:pPr eaLnBrk="1" hangingPunct="1">
              <a:spcBef>
                <a:spcPct val="0"/>
              </a:spcBef>
              <a:buFontTx/>
              <a:buNone/>
            </a:pPr>
            <a:endParaRPr lang="en-US" altLang="uk-UA" sz="2400" dirty="0"/>
          </a:p>
          <a:p>
            <a:pPr eaLnBrk="1" hangingPunct="1">
              <a:spcBef>
                <a:spcPct val="0"/>
              </a:spcBef>
              <a:buFontTx/>
              <a:buNone/>
            </a:pPr>
            <a:r>
              <a:rPr lang="en-US" altLang="uk-UA" sz="2400" dirty="0" smtClean="0"/>
              <a:t>0.01 </a:t>
            </a:r>
            <a:r>
              <a:rPr lang="en-US" altLang="uk-UA" sz="2400" dirty="0"/>
              <a:t>M </a:t>
            </a:r>
            <a:r>
              <a:rPr lang="en-US" altLang="uk-UA" sz="2400" dirty="0" err="1"/>
              <a:t>Hepes</a:t>
            </a:r>
            <a:r>
              <a:rPr lang="en-US" altLang="uk-UA" sz="2400" dirty="0"/>
              <a:t> (</a:t>
            </a:r>
            <a:r>
              <a:rPr lang="en-US" altLang="uk-UA" sz="2400" dirty="0" err="1"/>
              <a:t>pK</a:t>
            </a:r>
            <a:r>
              <a:rPr lang="en-US" altLang="uk-UA" sz="2400" baseline="-25000" dirty="0" err="1"/>
              <a:t>a</a:t>
            </a:r>
            <a:r>
              <a:rPr lang="en-US" altLang="uk-UA" sz="2400" dirty="0"/>
              <a:t> 7.5)</a:t>
            </a:r>
          </a:p>
          <a:p>
            <a:pPr eaLnBrk="1" hangingPunct="1">
              <a:spcBef>
                <a:spcPct val="0"/>
              </a:spcBef>
              <a:buFontTx/>
              <a:buNone/>
            </a:pPr>
            <a:r>
              <a:rPr lang="en-US" altLang="uk-UA" sz="2400" dirty="0"/>
              <a:t>pH of this solution was equilibrated with </a:t>
            </a:r>
            <a:r>
              <a:rPr lang="en-US" altLang="uk-UA" sz="2400" dirty="0" err="1"/>
              <a:t>NaOH</a:t>
            </a:r>
            <a:r>
              <a:rPr lang="en-US" altLang="uk-UA" sz="2400" dirty="0"/>
              <a:t> to 7.5.</a:t>
            </a:r>
          </a:p>
          <a:p>
            <a:pPr eaLnBrk="1" hangingPunct="1">
              <a:spcBef>
                <a:spcPct val="0"/>
              </a:spcBef>
              <a:buFontTx/>
              <a:buNone/>
            </a:pPr>
            <a:r>
              <a:rPr lang="en-US" altLang="uk-UA" sz="2400" dirty="0"/>
              <a:t>HEPES is a monobasic acid:</a:t>
            </a:r>
          </a:p>
          <a:p>
            <a:pPr eaLnBrk="1" hangingPunct="1">
              <a:spcBef>
                <a:spcPct val="0"/>
              </a:spcBef>
              <a:buFontTx/>
              <a:buNone/>
            </a:pPr>
            <a:r>
              <a:rPr lang="en-US" altLang="uk-UA" sz="2400" dirty="0"/>
              <a:t>HEPES = HEPES</a:t>
            </a:r>
            <a:r>
              <a:rPr lang="en-US" altLang="uk-UA" sz="2400" baseline="30000" dirty="0"/>
              <a:t>-</a:t>
            </a:r>
            <a:r>
              <a:rPr lang="en-US" altLang="uk-UA" sz="2400" dirty="0"/>
              <a:t> + H</a:t>
            </a:r>
            <a:r>
              <a:rPr lang="en-US" altLang="uk-UA" sz="2400" baseline="30000" dirty="0"/>
              <a:t>+</a:t>
            </a:r>
          </a:p>
          <a:p>
            <a:pPr eaLnBrk="1" hangingPunct="1">
              <a:spcBef>
                <a:spcPct val="0"/>
              </a:spcBef>
              <a:buFontTx/>
              <a:buNone/>
            </a:pPr>
            <a:endParaRPr lang="en-US" altLang="uk-UA" sz="2400" dirty="0"/>
          </a:p>
          <a:p>
            <a:pPr eaLnBrk="1" hangingPunct="1">
              <a:spcBef>
                <a:spcPct val="0"/>
              </a:spcBef>
              <a:buFontTx/>
              <a:buNone/>
            </a:pPr>
            <a:endParaRPr lang="en-US" altLang="uk-UA" sz="2400" dirty="0"/>
          </a:p>
        </p:txBody>
      </p:sp>
    </p:spTree>
    <p:extLst>
      <p:ext uri="{BB962C8B-B14F-4D97-AF65-F5344CB8AC3E}">
        <p14:creationId xmlns:p14="http://schemas.microsoft.com/office/powerpoint/2010/main" val="1745424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56" y="746111"/>
            <a:ext cx="7164288" cy="5365777"/>
          </a:xfrm>
          <a:prstGeom prst="rect">
            <a:avLst/>
          </a:prstGeom>
        </p:spPr>
      </p:pic>
    </p:spTree>
    <p:extLst>
      <p:ext uri="{BB962C8B-B14F-4D97-AF65-F5344CB8AC3E}">
        <p14:creationId xmlns:p14="http://schemas.microsoft.com/office/powerpoint/2010/main" val="3031050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3200" dirty="0" smtClean="0"/>
              <a:t>План</a:t>
            </a:r>
            <a:endParaRPr lang="en-US" sz="3200" dirty="0"/>
          </a:p>
        </p:txBody>
      </p:sp>
      <p:sp>
        <p:nvSpPr>
          <p:cNvPr id="3" name="Content Placeholder 2"/>
          <p:cNvSpPr>
            <a:spLocks noGrp="1"/>
          </p:cNvSpPr>
          <p:nvPr>
            <p:ph idx="1"/>
          </p:nvPr>
        </p:nvSpPr>
        <p:spPr>
          <a:xfrm>
            <a:off x="2195736" y="1916832"/>
            <a:ext cx="5626968" cy="2908920"/>
          </a:xfrm>
        </p:spPr>
        <p:txBody>
          <a:bodyPr/>
          <a:lstStyle/>
          <a:p>
            <a:r>
              <a:rPr lang="uk-UA" altLang="uk-UA" sz="1800" dirty="0" smtClean="0"/>
              <a:t>1. Дисоціація слабих електролітів.</a:t>
            </a:r>
          </a:p>
          <a:p>
            <a:r>
              <a:rPr lang="uk-UA" altLang="uk-UA" sz="1800" dirty="0" smtClean="0"/>
              <a:t>2. </a:t>
            </a:r>
            <a:r>
              <a:rPr lang="en-US" altLang="uk-UA" sz="1800" dirty="0" smtClean="0">
                <a:cs typeface="Arial" panose="020B0604020202020204" pitchFamily="34" charset="0"/>
              </a:rPr>
              <a:t>Henderson–</a:t>
            </a:r>
            <a:r>
              <a:rPr lang="en-US" altLang="uk-UA" sz="1800" dirty="0" err="1" smtClean="0">
                <a:cs typeface="Arial" panose="020B0604020202020204" pitchFamily="34" charset="0"/>
              </a:rPr>
              <a:t>Hasselbalch</a:t>
            </a:r>
            <a:r>
              <a:rPr lang="en-US" altLang="uk-UA" sz="1800" dirty="0" smtClean="0">
                <a:cs typeface="Arial" panose="020B0604020202020204" pitchFamily="34" charset="0"/>
              </a:rPr>
              <a:t> Equation</a:t>
            </a:r>
            <a:r>
              <a:rPr lang="uk-UA" altLang="uk-UA" sz="1800" dirty="0" smtClean="0">
                <a:cs typeface="Arial" panose="020B0604020202020204" pitchFamily="34" charset="0"/>
              </a:rPr>
              <a:t>.</a:t>
            </a:r>
          </a:p>
          <a:p>
            <a:r>
              <a:rPr lang="uk-UA" altLang="uk-UA" sz="1800" dirty="0" smtClean="0">
                <a:cs typeface="Arial" panose="020B0604020202020204" pitchFamily="34" charset="0"/>
              </a:rPr>
              <a:t>3. </a:t>
            </a:r>
            <a:r>
              <a:rPr lang="en-US" altLang="uk-UA" sz="1800" dirty="0" smtClean="0">
                <a:cs typeface="Arial" panose="020B0604020202020204" pitchFamily="34" charset="0"/>
              </a:rPr>
              <a:t>Buffering capacity (</a:t>
            </a:r>
            <a:r>
              <a:rPr lang="uk-UA" altLang="uk-UA" sz="1800" dirty="0" smtClean="0">
                <a:cs typeface="Arial" panose="020B0604020202020204" pitchFamily="34" charset="0"/>
              </a:rPr>
              <a:t>Буферна ємність)</a:t>
            </a:r>
            <a:endParaRPr lang="en-US" altLang="uk-UA" sz="1800" dirty="0" smtClean="0">
              <a:cs typeface="Arial" panose="020B0604020202020204" pitchFamily="34" charset="0"/>
            </a:endParaRPr>
          </a:p>
          <a:p>
            <a:r>
              <a:rPr lang="uk-UA" altLang="uk-UA" sz="1800" dirty="0" smtClean="0">
                <a:cs typeface="Arial" panose="020B0604020202020204" pitchFamily="34" charset="0"/>
              </a:rPr>
              <a:t>4. Іона сила</a:t>
            </a:r>
          </a:p>
          <a:p>
            <a:r>
              <a:rPr lang="uk-UA" altLang="uk-UA" sz="1800" dirty="0" smtClean="0">
                <a:cs typeface="Arial" panose="020B0604020202020204" pitchFamily="34" charset="0"/>
              </a:rPr>
              <a:t>5. </a:t>
            </a:r>
            <a:r>
              <a:rPr lang="uk-UA" altLang="uk-UA" sz="1800" dirty="0" err="1" smtClean="0">
                <a:cs typeface="Arial" panose="020B0604020202020204" pitchFamily="34" charset="0"/>
              </a:rPr>
              <a:t>Осмотичність</a:t>
            </a:r>
            <a:endParaRPr lang="uk-UA" altLang="uk-UA" sz="1800" dirty="0" smtClean="0">
              <a:cs typeface="Arial" panose="020B0604020202020204" pitchFamily="34" charset="0"/>
            </a:endParaRPr>
          </a:p>
          <a:p>
            <a:r>
              <a:rPr lang="uk-UA" altLang="uk-UA" sz="1800" dirty="0" smtClean="0">
                <a:cs typeface="Arial" panose="020B0604020202020204" pitchFamily="34" charset="0"/>
              </a:rPr>
              <a:t>6. Тонічність</a:t>
            </a:r>
          </a:p>
          <a:p>
            <a:endParaRPr lang="uk-UA" altLang="uk-UA" sz="1800" dirty="0" smtClean="0">
              <a:cs typeface="Arial" panose="020B0604020202020204" pitchFamily="34" charset="0"/>
            </a:endParaRPr>
          </a:p>
          <a:p>
            <a:endParaRPr lang="uk-UA" altLang="uk-UA" sz="1800" dirty="0" smtClean="0"/>
          </a:p>
          <a:p>
            <a:endParaRPr lang="ru-RU" altLang="uk-UA" dirty="0" smtClean="0"/>
          </a:p>
          <a:p>
            <a:endParaRPr lang="ru-RU" altLang="uk-UA" dirty="0" smtClean="0"/>
          </a:p>
          <a:p>
            <a:endParaRPr lang="uk-UA" altLang="uk-UA" dirty="0"/>
          </a:p>
          <a:p>
            <a:endParaRPr lang="uk-UA" dirty="0" smtClean="0"/>
          </a:p>
          <a:p>
            <a:endParaRPr lang="uk-UA" dirty="0" smtClean="0"/>
          </a:p>
          <a:p>
            <a:endParaRPr lang="en-US" dirty="0"/>
          </a:p>
        </p:txBody>
      </p:sp>
    </p:spTree>
    <p:extLst>
      <p:ext uri="{BB962C8B-B14F-4D97-AF65-F5344CB8AC3E}">
        <p14:creationId xmlns:p14="http://schemas.microsoft.com/office/powerpoint/2010/main" val="741074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403350" y="333375"/>
            <a:ext cx="6772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uk-UA" sz="4400"/>
              <a:t>Osmolarity versus tonicity</a:t>
            </a:r>
          </a:p>
        </p:txBody>
      </p:sp>
      <p:sp>
        <p:nvSpPr>
          <p:cNvPr id="22531" name="Rectangle 5"/>
          <p:cNvSpPr>
            <a:spLocks noChangeArrowheads="1"/>
          </p:cNvSpPr>
          <p:nvPr/>
        </p:nvSpPr>
        <p:spPr bwMode="auto">
          <a:xfrm>
            <a:off x="611188" y="1557338"/>
            <a:ext cx="82089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uk-UA" sz="2400"/>
              <a:t>Osmolarity and </a:t>
            </a:r>
            <a:r>
              <a:rPr lang="en-US" altLang="uk-UA" sz="2400">
                <a:hlinkClick r:id="rId3" tooltip="Tonicity"/>
              </a:rPr>
              <a:t>tonicity</a:t>
            </a:r>
            <a:r>
              <a:rPr lang="en-US" altLang="uk-UA" sz="2400"/>
              <a:t> are related, but different concepts. Thus, the terms ending in </a:t>
            </a:r>
            <a:r>
              <a:rPr lang="en-US" altLang="uk-UA" sz="2400" i="1"/>
              <a:t>-osmotic</a:t>
            </a:r>
            <a:r>
              <a:rPr lang="en-US" altLang="uk-UA" sz="2400"/>
              <a:t> (isosmotic, hyperosmotic, hyposmotic) are not synonymous with the terms ending in </a:t>
            </a:r>
            <a:r>
              <a:rPr lang="en-US" altLang="uk-UA" sz="2400" i="1"/>
              <a:t>-tonic</a:t>
            </a:r>
            <a:r>
              <a:rPr lang="en-US" altLang="uk-UA" sz="2400"/>
              <a:t> (isotonic, hypertonic, hypotonic). The terms are related in that they both compare the solute concentrations of two solutions separated by a membrane. The terms are different because osmolarity takes into account the total concentration of penetrating solutes </a:t>
            </a:r>
            <a:r>
              <a:rPr lang="en-US" altLang="uk-UA" sz="2400" i="1"/>
              <a:t>and</a:t>
            </a:r>
            <a:r>
              <a:rPr lang="en-US" altLang="uk-UA" sz="2400"/>
              <a:t> non-penetrating solutes, whereas tonicity takes into account the total concentration of </a:t>
            </a:r>
            <a:r>
              <a:rPr lang="en-US" altLang="uk-UA" sz="2400" i="1"/>
              <a:t>only</a:t>
            </a:r>
            <a:r>
              <a:rPr lang="en-US" altLang="uk-UA" sz="2400"/>
              <a:t> non-penetrating solutes.</a:t>
            </a:r>
            <a:endParaRPr lang="uk-UA" altLang="uk-UA" sz="2400"/>
          </a:p>
        </p:txBody>
      </p:sp>
    </p:spTree>
    <p:extLst>
      <p:ext uri="{BB962C8B-B14F-4D97-AF65-F5344CB8AC3E}">
        <p14:creationId xmlns:p14="http://schemas.microsoft.com/office/powerpoint/2010/main" val="2692264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268538" y="252413"/>
            <a:ext cx="518477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uk-UA" dirty="0" smtClean="0"/>
              <a:t>Please calculate the </a:t>
            </a:r>
            <a:r>
              <a:rPr lang="en-US" altLang="uk-UA" dirty="0" err="1" smtClean="0"/>
              <a:t>osmolarity</a:t>
            </a:r>
            <a:r>
              <a:rPr lang="en-US" altLang="uk-UA" dirty="0" smtClean="0"/>
              <a:t> and tonicity of the following solutions (in relation to neuronal plasma membrane):</a:t>
            </a:r>
          </a:p>
          <a:p>
            <a:pPr eaLnBrk="1" hangingPunct="1">
              <a:spcBef>
                <a:spcPct val="0"/>
              </a:spcBef>
              <a:buFontTx/>
              <a:buNone/>
              <a:defRPr/>
            </a:pPr>
            <a:endParaRPr lang="en-US" altLang="uk-UA" sz="2400" dirty="0" smtClean="0"/>
          </a:p>
          <a:p>
            <a:pPr eaLnBrk="1" hangingPunct="1">
              <a:spcBef>
                <a:spcPct val="0"/>
              </a:spcBef>
              <a:buNone/>
              <a:defRPr/>
            </a:pPr>
            <a:r>
              <a:rPr lang="en-US" altLang="uk-UA" sz="2400" dirty="0" smtClean="0"/>
              <a:t>0.15 M </a:t>
            </a:r>
            <a:r>
              <a:rPr lang="en-US" altLang="uk-UA" sz="2400" dirty="0" err="1" smtClean="0"/>
              <a:t>NaCl</a:t>
            </a:r>
            <a:r>
              <a:rPr lang="en-US" altLang="uk-UA" sz="2400" dirty="0" smtClean="0"/>
              <a:t>, 0.01 M </a:t>
            </a:r>
            <a:r>
              <a:rPr lang="en-US" altLang="uk-UA" sz="2400" dirty="0" err="1" smtClean="0"/>
              <a:t>gluose</a:t>
            </a:r>
            <a:r>
              <a:rPr lang="en-US" altLang="uk-UA" sz="2400" dirty="0" smtClean="0"/>
              <a:t>, 0.002 M CaCl</a:t>
            </a:r>
            <a:r>
              <a:rPr lang="en-US" altLang="uk-UA" sz="2400" baseline="-25000" dirty="0" smtClean="0"/>
              <a:t>2</a:t>
            </a:r>
            <a:r>
              <a:rPr lang="en-US" altLang="uk-UA" sz="2400" dirty="0" smtClean="0"/>
              <a:t> and 0.01 M HEPES (</a:t>
            </a:r>
            <a:r>
              <a:rPr lang="en-US" altLang="uk-UA" sz="2400" dirty="0" err="1" smtClean="0"/>
              <a:t>pK</a:t>
            </a:r>
            <a:r>
              <a:rPr lang="en-US" altLang="uk-UA" sz="2400" baseline="-25000" dirty="0" err="1" smtClean="0"/>
              <a:t>a</a:t>
            </a:r>
            <a:r>
              <a:rPr lang="en-US" altLang="uk-UA" sz="2400" dirty="0" smtClean="0"/>
              <a:t> 7.5)</a:t>
            </a:r>
          </a:p>
          <a:p>
            <a:pPr eaLnBrk="1" hangingPunct="1">
              <a:spcBef>
                <a:spcPct val="0"/>
              </a:spcBef>
              <a:buFontTx/>
              <a:buNone/>
              <a:defRPr/>
            </a:pPr>
            <a:r>
              <a:rPr lang="en-US" altLang="uk-UA" sz="2400" dirty="0" smtClean="0"/>
              <a:t>pH of this solution was equilibrated with </a:t>
            </a:r>
            <a:r>
              <a:rPr lang="en-US" altLang="uk-UA" sz="2400" dirty="0" err="1" smtClean="0"/>
              <a:t>NaOH</a:t>
            </a:r>
            <a:r>
              <a:rPr lang="en-US" altLang="uk-UA" sz="2400" dirty="0" smtClean="0"/>
              <a:t> to 7.5.</a:t>
            </a:r>
          </a:p>
          <a:p>
            <a:pPr eaLnBrk="1" hangingPunct="1">
              <a:spcBef>
                <a:spcPct val="0"/>
              </a:spcBef>
              <a:buFontTx/>
              <a:buNone/>
              <a:defRPr/>
            </a:pPr>
            <a:r>
              <a:rPr lang="en-US" altLang="uk-UA" sz="2400" dirty="0" smtClean="0"/>
              <a:t>HEPES is a monobasic acid:</a:t>
            </a:r>
          </a:p>
          <a:p>
            <a:pPr eaLnBrk="1" hangingPunct="1">
              <a:spcBef>
                <a:spcPct val="0"/>
              </a:spcBef>
              <a:buFontTx/>
              <a:buNone/>
              <a:defRPr/>
            </a:pPr>
            <a:r>
              <a:rPr lang="en-US" altLang="uk-UA" sz="2400" dirty="0" smtClean="0"/>
              <a:t>HEPES = HEPES</a:t>
            </a:r>
            <a:r>
              <a:rPr lang="en-US" altLang="uk-UA" sz="2400" baseline="30000" dirty="0" smtClean="0"/>
              <a:t>-</a:t>
            </a:r>
            <a:r>
              <a:rPr lang="en-US" altLang="uk-UA" sz="2400" dirty="0" smtClean="0"/>
              <a:t> + H</a:t>
            </a:r>
            <a:r>
              <a:rPr lang="en-US" altLang="uk-UA" sz="2400" baseline="30000" dirty="0" smtClean="0"/>
              <a:t>+</a:t>
            </a:r>
          </a:p>
          <a:p>
            <a:pPr eaLnBrk="1" hangingPunct="1">
              <a:spcBef>
                <a:spcPct val="0"/>
              </a:spcBef>
              <a:buFontTx/>
              <a:buNone/>
              <a:defRPr/>
            </a:pPr>
            <a:r>
              <a:rPr lang="en-US" altLang="uk-UA" sz="2400" dirty="0" smtClean="0"/>
              <a:t>It does not cross the plasma membrane.</a:t>
            </a:r>
          </a:p>
          <a:p>
            <a:pPr eaLnBrk="1" hangingPunct="1">
              <a:spcBef>
                <a:spcPct val="0"/>
              </a:spcBef>
              <a:buFontTx/>
              <a:buNone/>
              <a:defRPr/>
            </a:pPr>
            <a:endParaRPr lang="en-US" altLang="uk-UA" sz="2400" dirty="0" smtClean="0"/>
          </a:p>
        </p:txBody>
      </p:sp>
    </p:spTree>
    <p:extLst>
      <p:ext uri="{BB962C8B-B14F-4D97-AF65-F5344CB8AC3E}">
        <p14:creationId xmlns:p14="http://schemas.microsoft.com/office/powerpoint/2010/main" val="2356632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267744" y="366623"/>
            <a:ext cx="518477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uk-UA" b="1" dirty="0" smtClean="0"/>
              <a:t>Home tasks</a:t>
            </a:r>
          </a:p>
          <a:p>
            <a:pPr eaLnBrk="1" hangingPunct="1">
              <a:spcBef>
                <a:spcPct val="0"/>
              </a:spcBef>
              <a:buFontTx/>
              <a:buNone/>
              <a:defRPr/>
            </a:pPr>
            <a:endParaRPr lang="en-US" altLang="uk-UA" sz="2000" dirty="0"/>
          </a:p>
          <a:p>
            <a:pPr eaLnBrk="1" hangingPunct="1">
              <a:spcBef>
                <a:spcPct val="0"/>
              </a:spcBef>
              <a:buFontTx/>
              <a:buNone/>
              <a:defRPr/>
            </a:pPr>
            <a:r>
              <a:rPr lang="en-US" altLang="uk-UA" sz="2000" dirty="0" smtClean="0">
                <a:cs typeface="Arial" panose="020B0604020202020204" pitchFamily="34" charset="0"/>
              </a:rPr>
              <a:t>Please calculate the </a:t>
            </a:r>
            <a:r>
              <a:rPr lang="en-US" altLang="uk-UA" sz="2000" dirty="0" err="1" smtClean="0">
                <a:cs typeface="Arial" panose="020B0604020202020204" pitchFamily="34" charset="0"/>
              </a:rPr>
              <a:t>osmolarity</a:t>
            </a:r>
            <a:r>
              <a:rPr lang="en-US" altLang="uk-UA" sz="2000" dirty="0" smtClean="0">
                <a:cs typeface="Arial" panose="020B0604020202020204" pitchFamily="34" charset="0"/>
              </a:rPr>
              <a:t> and tonicity of the following solutions (in relation to neuronal plasma membrane):</a:t>
            </a:r>
          </a:p>
          <a:p>
            <a:pPr eaLnBrk="1" hangingPunct="1">
              <a:spcBef>
                <a:spcPct val="0"/>
              </a:spcBef>
              <a:buFontTx/>
              <a:buNone/>
              <a:defRPr/>
            </a:pPr>
            <a:endParaRPr lang="en-US" altLang="uk-UA" sz="2000" dirty="0" smtClean="0">
              <a:cs typeface="Arial" panose="020B0604020202020204" pitchFamily="34" charset="0"/>
            </a:endParaRPr>
          </a:p>
          <a:p>
            <a:pPr marL="457200" indent="-457200" eaLnBrk="1" hangingPunct="1">
              <a:spcBef>
                <a:spcPct val="0"/>
              </a:spcBef>
              <a:buFontTx/>
              <a:buAutoNum type="arabicPeriod"/>
              <a:defRPr/>
            </a:pPr>
            <a:r>
              <a:rPr lang="en-US" altLang="uk-UA" sz="2000" dirty="0" smtClean="0">
                <a:cs typeface="Arial" panose="020B0604020202020204" pitchFamily="34" charset="0"/>
              </a:rPr>
              <a:t>150 </a:t>
            </a:r>
            <a:r>
              <a:rPr lang="en-US" altLang="uk-UA" sz="2000" dirty="0" err="1" smtClean="0">
                <a:cs typeface="Arial" panose="020B0604020202020204" pitchFamily="34" charset="0"/>
              </a:rPr>
              <a:t>mM</a:t>
            </a:r>
            <a:r>
              <a:rPr lang="en-US" altLang="uk-UA" sz="2000" dirty="0" smtClean="0">
                <a:cs typeface="Arial" panose="020B0604020202020204" pitchFamily="34" charset="0"/>
              </a:rPr>
              <a:t> </a:t>
            </a:r>
            <a:r>
              <a:rPr lang="en-US" altLang="uk-UA" sz="2000" dirty="0" err="1" smtClean="0">
                <a:cs typeface="Arial" panose="020B0604020202020204" pitchFamily="34" charset="0"/>
              </a:rPr>
              <a:t>NaCl</a:t>
            </a:r>
            <a:r>
              <a:rPr lang="en-US" altLang="uk-UA" sz="2000" dirty="0" smtClean="0">
                <a:cs typeface="Arial" panose="020B0604020202020204" pitchFamily="34" charset="0"/>
              </a:rPr>
              <a:t>, 20 </a:t>
            </a:r>
            <a:r>
              <a:rPr lang="en-US" altLang="uk-UA" sz="2000" dirty="0" err="1" smtClean="0">
                <a:cs typeface="Arial" panose="020B0604020202020204" pitchFamily="34" charset="0"/>
              </a:rPr>
              <a:t>mM</a:t>
            </a:r>
            <a:r>
              <a:rPr lang="en-US" altLang="uk-UA" sz="2000" dirty="0" smtClean="0">
                <a:cs typeface="Arial" panose="020B0604020202020204" pitchFamily="34" charset="0"/>
              </a:rPr>
              <a:t> </a:t>
            </a:r>
            <a:r>
              <a:rPr lang="en-US" altLang="uk-UA" sz="2000" dirty="0" err="1" smtClean="0">
                <a:cs typeface="Arial" panose="020B0604020202020204" pitchFamily="34" charset="0"/>
              </a:rPr>
              <a:t>gluose</a:t>
            </a:r>
            <a:r>
              <a:rPr lang="en-US" altLang="uk-UA" sz="2000" dirty="0" smtClean="0">
                <a:cs typeface="Arial" panose="020B0604020202020204" pitchFamily="34" charset="0"/>
              </a:rPr>
              <a:t>, </a:t>
            </a:r>
            <a:r>
              <a:rPr lang="en-US" altLang="uk-UA" sz="2000" dirty="0">
                <a:cs typeface="Arial" panose="020B0604020202020204" pitchFamily="34" charset="0"/>
              </a:rPr>
              <a:t>2</a:t>
            </a:r>
            <a:r>
              <a:rPr lang="en-US" altLang="uk-UA" sz="2000" dirty="0" smtClean="0">
                <a:cs typeface="Arial" panose="020B0604020202020204" pitchFamily="34" charset="0"/>
              </a:rPr>
              <a:t> </a:t>
            </a:r>
            <a:r>
              <a:rPr lang="en-US" altLang="uk-UA" sz="2000" dirty="0" err="1" smtClean="0">
                <a:cs typeface="Arial" panose="020B0604020202020204" pitchFamily="34" charset="0"/>
              </a:rPr>
              <a:t>mM</a:t>
            </a:r>
            <a:r>
              <a:rPr lang="en-US" altLang="uk-UA" sz="2000" dirty="0" smtClean="0">
                <a:cs typeface="Arial" panose="020B0604020202020204" pitchFamily="34" charset="0"/>
              </a:rPr>
              <a:t> CaCl</a:t>
            </a:r>
            <a:r>
              <a:rPr lang="en-US" altLang="uk-UA" sz="2000" baseline="-25000" dirty="0" smtClean="0">
                <a:cs typeface="Arial" panose="020B0604020202020204" pitchFamily="34" charset="0"/>
              </a:rPr>
              <a:t>2</a:t>
            </a:r>
            <a:r>
              <a:rPr lang="en-US" altLang="uk-UA" sz="2000" dirty="0" smtClean="0">
                <a:cs typeface="Arial" panose="020B0604020202020204" pitchFamily="34" charset="0"/>
              </a:rPr>
              <a:t>, 1 </a:t>
            </a:r>
            <a:r>
              <a:rPr lang="en-US" altLang="uk-UA" sz="2000" dirty="0" err="1" smtClean="0">
                <a:cs typeface="Arial" panose="020B0604020202020204" pitchFamily="34" charset="0"/>
              </a:rPr>
              <a:t>mM</a:t>
            </a:r>
            <a:r>
              <a:rPr lang="en-US" altLang="uk-UA" sz="2000" dirty="0" smtClean="0">
                <a:cs typeface="Arial" panose="020B0604020202020204" pitchFamily="34" charset="0"/>
              </a:rPr>
              <a:t>, </a:t>
            </a:r>
            <a:r>
              <a:rPr lang="en-US" altLang="uk-UA" sz="2000" dirty="0" err="1" smtClean="0">
                <a:cs typeface="Arial" panose="020B0604020202020204" pitchFamily="34" charset="0"/>
              </a:rPr>
              <a:t>KCl</a:t>
            </a:r>
            <a:r>
              <a:rPr lang="en-US" altLang="uk-UA" sz="2000" dirty="0" smtClean="0">
                <a:cs typeface="Arial" panose="020B0604020202020204" pitchFamily="34" charset="0"/>
              </a:rPr>
              <a:t> and 0.01 M </a:t>
            </a:r>
            <a:r>
              <a:rPr lang="en-US" altLang="uk-UA" sz="2000" dirty="0" err="1" smtClean="0">
                <a:cs typeface="Arial" panose="020B0604020202020204" pitchFamily="34" charset="0"/>
              </a:rPr>
              <a:t>Hepes</a:t>
            </a:r>
            <a:r>
              <a:rPr lang="en-US" altLang="uk-UA" sz="2000" dirty="0" smtClean="0">
                <a:cs typeface="Arial" panose="020B0604020202020204" pitchFamily="34" charset="0"/>
              </a:rPr>
              <a:t> (</a:t>
            </a:r>
            <a:r>
              <a:rPr lang="en-US" altLang="uk-UA" sz="2000" dirty="0" err="1" smtClean="0">
                <a:cs typeface="Arial" panose="020B0604020202020204" pitchFamily="34" charset="0"/>
              </a:rPr>
              <a:t>pK</a:t>
            </a:r>
            <a:r>
              <a:rPr lang="en-US" altLang="uk-UA" sz="2000" baseline="-25000" dirty="0" err="1" smtClean="0">
                <a:cs typeface="Arial" panose="020B0604020202020204" pitchFamily="34" charset="0"/>
              </a:rPr>
              <a:t>a</a:t>
            </a:r>
            <a:r>
              <a:rPr lang="en-US" altLang="uk-UA" sz="2000" dirty="0" smtClean="0">
                <a:cs typeface="Arial" panose="020B0604020202020204" pitchFamily="34" charset="0"/>
              </a:rPr>
              <a:t> 7.5)</a:t>
            </a:r>
          </a:p>
          <a:p>
            <a:pPr eaLnBrk="1" hangingPunct="1">
              <a:spcBef>
                <a:spcPct val="0"/>
              </a:spcBef>
              <a:buFontTx/>
              <a:buNone/>
              <a:defRPr/>
            </a:pPr>
            <a:r>
              <a:rPr lang="en-US" altLang="uk-UA" sz="2000" dirty="0" smtClean="0">
                <a:cs typeface="Arial" panose="020B0604020202020204" pitchFamily="34" charset="0"/>
              </a:rPr>
              <a:t>pH of this solution was equilibrated with </a:t>
            </a:r>
            <a:r>
              <a:rPr lang="en-US" altLang="uk-UA" sz="2000" dirty="0" err="1" smtClean="0">
                <a:cs typeface="Arial" panose="020B0604020202020204" pitchFamily="34" charset="0"/>
              </a:rPr>
              <a:t>NaOH</a:t>
            </a:r>
            <a:r>
              <a:rPr lang="en-US" altLang="uk-UA" sz="2000" dirty="0" smtClean="0">
                <a:cs typeface="Arial" panose="020B0604020202020204" pitchFamily="34" charset="0"/>
              </a:rPr>
              <a:t> to 7.2.</a:t>
            </a:r>
          </a:p>
          <a:p>
            <a:pPr eaLnBrk="1" hangingPunct="1">
              <a:spcBef>
                <a:spcPct val="0"/>
              </a:spcBef>
              <a:buFontTx/>
              <a:buNone/>
              <a:defRPr/>
            </a:pPr>
            <a:r>
              <a:rPr lang="en-US" altLang="uk-UA" sz="2000" dirty="0" smtClean="0">
                <a:cs typeface="Arial" panose="020B0604020202020204" pitchFamily="34" charset="0"/>
              </a:rPr>
              <a:t>HEPES is a monobasic acid:</a:t>
            </a:r>
          </a:p>
          <a:p>
            <a:pPr eaLnBrk="1" hangingPunct="1">
              <a:spcBef>
                <a:spcPct val="0"/>
              </a:spcBef>
              <a:buFontTx/>
              <a:buNone/>
              <a:defRPr/>
            </a:pPr>
            <a:r>
              <a:rPr lang="en-US" altLang="uk-UA" sz="2000" dirty="0" smtClean="0">
                <a:cs typeface="Arial" panose="020B0604020202020204" pitchFamily="34" charset="0"/>
              </a:rPr>
              <a:t>HEPES = HEPES</a:t>
            </a:r>
            <a:r>
              <a:rPr lang="en-US" altLang="uk-UA" sz="2000" baseline="30000" dirty="0" smtClean="0">
                <a:cs typeface="Arial" panose="020B0604020202020204" pitchFamily="34" charset="0"/>
              </a:rPr>
              <a:t>-</a:t>
            </a:r>
            <a:r>
              <a:rPr lang="en-US" altLang="uk-UA" sz="2000" dirty="0" smtClean="0">
                <a:cs typeface="Arial" panose="020B0604020202020204" pitchFamily="34" charset="0"/>
              </a:rPr>
              <a:t> + H</a:t>
            </a:r>
            <a:r>
              <a:rPr lang="en-US" altLang="uk-UA" sz="2000" baseline="30000" dirty="0" smtClean="0">
                <a:cs typeface="Arial" panose="020B0604020202020204" pitchFamily="34" charset="0"/>
              </a:rPr>
              <a:t>+</a:t>
            </a:r>
          </a:p>
          <a:p>
            <a:pPr eaLnBrk="1" hangingPunct="1">
              <a:spcBef>
                <a:spcPct val="0"/>
              </a:spcBef>
              <a:buFontTx/>
              <a:buNone/>
              <a:defRPr/>
            </a:pPr>
            <a:endParaRPr lang="en-US" altLang="uk-UA" sz="2000" dirty="0">
              <a:cs typeface="Arial" panose="020B0604020202020204" pitchFamily="34" charset="0"/>
            </a:endParaRPr>
          </a:p>
          <a:p>
            <a:pPr eaLnBrk="1" hangingPunct="1">
              <a:spcBef>
                <a:spcPct val="0"/>
              </a:spcBef>
              <a:buFontTx/>
              <a:buNone/>
              <a:defRPr/>
            </a:pPr>
            <a:r>
              <a:rPr lang="en-US" altLang="uk-UA" sz="2000" dirty="0" smtClean="0">
                <a:cs typeface="Arial" panose="020B0604020202020204" pitchFamily="34" charset="0"/>
              </a:rPr>
              <a:t>What is a concentration of Na</a:t>
            </a:r>
            <a:r>
              <a:rPr lang="en-US" altLang="uk-UA" sz="2000" baseline="30000" dirty="0" smtClean="0">
                <a:cs typeface="Arial" panose="020B0604020202020204" pitchFamily="34" charset="0"/>
              </a:rPr>
              <a:t>+</a:t>
            </a:r>
            <a:r>
              <a:rPr lang="en-US" altLang="uk-UA" sz="2000" dirty="0" smtClean="0">
                <a:cs typeface="Arial" panose="020B0604020202020204" pitchFamily="34" charset="0"/>
              </a:rPr>
              <a:t> in this solution?</a:t>
            </a:r>
          </a:p>
          <a:p>
            <a:pPr eaLnBrk="1" hangingPunct="1">
              <a:spcBef>
                <a:spcPct val="0"/>
              </a:spcBef>
              <a:buNone/>
              <a:defRPr/>
            </a:pPr>
            <a:r>
              <a:rPr lang="en-US" altLang="uk-UA" sz="2000" dirty="0">
                <a:cs typeface="Arial" panose="020B0604020202020204" pitchFamily="34" charset="0"/>
              </a:rPr>
              <a:t>What is a concentration of </a:t>
            </a:r>
            <a:r>
              <a:rPr lang="en-US" altLang="uk-UA" sz="2000" dirty="0" smtClean="0">
                <a:cs typeface="Arial" panose="020B0604020202020204" pitchFamily="34" charset="0"/>
              </a:rPr>
              <a:t>OH</a:t>
            </a:r>
            <a:r>
              <a:rPr lang="en-US" altLang="uk-UA" sz="2000" baseline="30000" dirty="0" smtClean="0">
                <a:cs typeface="Arial" panose="020B0604020202020204" pitchFamily="34" charset="0"/>
              </a:rPr>
              <a:t>-</a:t>
            </a:r>
            <a:r>
              <a:rPr lang="en-US" altLang="uk-UA" sz="2000" dirty="0" smtClean="0">
                <a:cs typeface="Arial" panose="020B0604020202020204" pitchFamily="34" charset="0"/>
              </a:rPr>
              <a:t> </a:t>
            </a:r>
            <a:r>
              <a:rPr lang="en-US" altLang="uk-UA" sz="2000" dirty="0">
                <a:cs typeface="Arial" panose="020B0604020202020204" pitchFamily="34" charset="0"/>
              </a:rPr>
              <a:t>in this solution?</a:t>
            </a:r>
          </a:p>
          <a:p>
            <a:pPr eaLnBrk="1" hangingPunct="1">
              <a:spcBef>
                <a:spcPct val="0"/>
              </a:spcBef>
              <a:buFontTx/>
              <a:buNone/>
              <a:defRPr/>
            </a:pPr>
            <a:endParaRPr lang="en-US" altLang="uk-UA" sz="2000" dirty="0" smtClean="0">
              <a:cs typeface="Arial" panose="020B0604020202020204" pitchFamily="34" charset="0"/>
            </a:endParaRPr>
          </a:p>
        </p:txBody>
      </p:sp>
    </p:spTree>
    <p:extLst>
      <p:ext uri="{BB962C8B-B14F-4D97-AF65-F5344CB8AC3E}">
        <p14:creationId xmlns:p14="http://schemas.microsoft.com/office/powerpoint/2010/main" val="375130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763713" y="620713"/>
            <a:ext cx="600075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uk-UA" sz="1800"/>
              <a:t>Знову розглянемо хімічну реакцію але будемо вважати, що реакція може йти у обох напрямах:</a:t>
            </a:r>
          </a:p>
          <a:p>
            <a:pPr>
              <a:spcBef>
                <a:spcPct val="0"/>
              </a:spcBef>
              <a:buFontTx/>
              <a:buNone/>
            </a:pPr>
            <a:endParaRPr lang="ru-RU" altLang="uk-UA" sz="1800"/>
          </a:p>
          <a:p>
            <a:pPr>
              <a:spcBef>
                <a:spcPct val="0"/>
              </a:spcBef>
              <a:buFontTx/>
              <a:buNone/>
            </a:pPr>
            <a:r>
              <a:rPr lang="en-GB" altLang="uk-UA" sz="2400" b="1"/>
              <a:t>A</a:t>
            </a:r>
            <a:r>
              <a:rPr lang="ru-RU" altLang="uk-UA" sz="2400" b="1"/>
              <a:t> + </a:t>
            </a:r>
            <a:r>
              <a:rPr lang="en-GB" altLang="uk-UA" sz="2400" b="1"/>
              <a:t>B</a:t>
            </a:r>
            <a:r>
              <a:rPr lang="ru-RU" altLang="uk-UA" sz="2400" b="1"/>
              <a:t>     С</a:t>
            </a:r>
          </a:p>
          <a:p>
            <a:pPr algn="just">
              <a:spcBef>
                <a:spcPct val="0"/>
              </a:spcBef>
              <a:buFontTx/>
              <a:buNone/>
            </a:pPr>
            <a:endParaRPr lang="en-US" altLang="uk-UA" sz="2400" b="1" i="1"/>
          </a:p>
          <a:p>
            <a:pPr algn="just">
              <a:spcBef>
                <a:spcPct val="0"/>
              </a:spcBef>
              <a:buFontTx/>
              <a:buNone/>
            </a:pPr>
            <a:r>
              <a:rPr lang="ru-RU" altLang="uk-UA" sz="2400" b="1" i="1"/>
              <a:t>V</a:t>
            </a:r>
            <a:r>
              <a:rPr lang="ru-RU" altLang="uk-UA" sz="2400" b="1" i="1" baseline="-25000"/>
              <a:t>AB</a:t>
            </a:r>
            <a:r>
              <a:rPr lang="ru-RU" altLang="uk-UA" sz="2400" b="1" i="1"/>
              <a:t> = k</a:t>
            </a:r>
            <a:r>
              <a:rPr lang="ru-RU" altLang="uk-UA" sz="2400" b="1" i="1" baseline="-25000"/>
              <a:t>1</a:t>
            </a:r>
            <a:r>
              <a:rPr lang="ru-RU" altLang="uk-UA" sz="2400" b="1" i="1"/>
              <a:t>*[A]*[B]</a:t>
            </a:r>
            <a:r>
              <a:rPr lang="ru-RU" altLang="uk-UA" sz="2400" b="1" i="1">
                <a:solidFill>
                  <a:srgbClr val="000000"/>
                </a:solidFill>
              </a:rPr>
              <a:t>, k</a:t>
            </a:r>
            <a:r>
              <a:rPr lang="ru-RU" altLang="uk-UA" sz="2400" b="1" i="1" baseline="-25000">
                <a:solidFill>
                  <a:srgbClr val="000000"/>
                </a:solidFill>
              </a:rPr>
              <a:t>1 </a:t>
            </a:r>
            <a:r>
              <a:rPr lang="ru-RU" altLang="uk-UA" sz="1800">
                <a:solidFill>
                  <a:srgbClr val="000000"/>
                </a:solidFill>
              </a:rPr>
              <a:t>– константа швидкості прямої реакції.</a:t>
            </a:r>
            <a:endParaRPr lang="ru-RU" altLang="uk-UA" sz="2400" b="1" i="1"/>
          </a:p>
          <a:p>
            <a:pPr>
              <a:spcBef>
                <a:spcPct val="0"/>
              </a:spcBef>
              <a:buFontTx/>
              <a:buNone/>
            </a:pPr>
            <a:r>
              <a:rPr lang="ru-RU" altLang="uk-UA" sz="2400" b="1" i="1"/>
              <a:t>V</a:t>
            </a:r>
            <a:r>
              <a:rPr lang="ru-RU" altLang="uk-UA" sz="2400" b="1" i="1" baseline="-25000"/>
              <a:t>С</a:t>
            </a:r>
            <a:r>
              <a:rPr lang="ru-RU" altLang="uk-UA" sz="2400" b="1" i="1"/>
              <a:t> = k</a:t>
            </a:r>
            <a:r>
              <a:rPr lang="ru-RU" altLang="uk-UA" sz="2400" b="1" i="1" baseline="-25000"/>
              <a:t>-1</a:t>
            </a:r>
            <a:r>
              <a:rPr lang="ru-RU" altLang="uk-UA" sz="2400" b="1" i="1"/>
              <a:t>*[С], k</a:t>
            </a:r>
            <a:r>
              <a:rPr lang="ru-RU" altLang="uk-UA" sz="2400" b="1" i="1" baseline="-25000"/>
              <a:t>-1 </a:t>
            </a:r>
            <a:r>
              <a:rPr lang="ru-RU" altLang="uk-UA" sz="1800"/>
              <a:t>– константа швидкості зворотньої реакції.</a:t>
            </a:r>
            <a:endParaRPr lang="ru-RU" altLang="uk-UA" sz="2400" b="1" i="1"/>
          </a:p>
          <a:p>
            <a:pPr>
              <a:spcBef>
                <a:spcPct val="0"/>
              </a:spcBef>
              <a:buFontTx/>
              <a:buNone/>
            </a:pPr>
            <a:endParaRPr lang="ru-RU" altLang="uk-UA" sz="1800"/>
          </a:p>
          <a:p>
            <a:pPr>
              <a:spcBef>
                <a:spcPct val="0"/>
              </a:spcBef>
              <a:buFontTx/>
              <a:buNone/>
            </a:pPr>
            <a:r>
              <a:rPr lang="ru-RU" altLang="uk-UA" sz="1800"/>
              <a:t>У разі термодинамічної рівноваги</a:t>
            </a:r>
            <a:r>
              <a:rPr lang="en-US" altLang="uk-UA" sz="1800"/>
              <a:t>:</a:t>
            </a:r>
            <a:endParaRPr lang="ru-RU" altLang="uk-UA" sz="2400"/>
          </a:p>
          <a:p>
            <a:pPr>
              <a:spcBef>
                <a:spcPct val="0"/>
              </a:spcBef>
              <a:buFontTx/>
              <a:buNone/>
            </a:pPr>
            <a:r>
              <a:rPr lang="ru-RU" altLang="uk-UA" sz="2400" b="1" i="1"/>
              <a:t>V</a:t>
            </a:r>
            <a:r>
              <a:rPr lang="ru-RU" altLang="uk-UA" sz="2400" b="1" i="1" baseline="-25000"/>
              <a:t>AB</a:t>
            </a:r>
            <a:r>
              <a:rPr lang="ru-RU" altLang="uk-UA" sz="2400" b="1" i="1"/>
              <a:t> = V</a:t>
            </a:r>
            <a:r>
              <a:rPr lang="ru-RU" altLang="uk-UA" sz="2400" b="1" i="1" baseline="-25000"/>
              <a:t>С</a:t>
            </a:r>
          </a:p>
          <a:p>
            <a:pPr>
              <a:spcBef>
                <a:spcPct val="0"/>
              </a:spcBef>
              <a:buFontTx/>
              <a:buNone/>
            </a:pPr>
            <a:endParaRPr lang="ru-RU" altLang="uk-UA" sz="2400" b="1" i="1" baseline="-25000"/>
          </a:p>
          <a:p>
            <a:pPr>
              <a:spcBef>
                <a:spcPct val="0"/>
              </a:spcBef>
              <a:buFontTx/>
              <a:buNone/>
            </a:pPr>
            <a:r>
              <a:rPr lang="ru-RU" altLang="uk-UA" sz="2400" b="1" i="1"/>
              <a:t>k</a:t>
            </a:r>
            <a:r>
              <a:rPr lang="ru-RU" altLang="uk-UA" sz="2400" b="1" i="1" baseline="-25000"/>
              <a:t>1</a:t>
            </a:r>
            <a:r>
              <a:rPr lang="ru-RU" altLang="uk-UA" sz="2400" b="1" i="1"/>
              <a:t>*[A]*[B]</a:t>
            </a:r>
            <a:r>
              <a:rPr lang="en-US" altLang="uk-UA" sz="2400" b="1" i="1"/>
              <a:t> = </a:t>
            </a:r>
            <a:r>
              <a:rPr lang="ru-RU" altLang="uk-UA" sz="2400" b="1" i="1"/>
              <a:t>k</a:t>
            </a:r>
            <a:r>
              <a:rPr lang="ru-RU" altLang="uk-UA" sz="2400" b="1" i="1" baseline="-25000"/>
              <a:t>-1</a:t>
            </a:r>
            <a:r>
              <a:rPr lang="ru-RU" altLang="uk-UA" sz="2400" b="1" i="1"/>
              <a:t>*[С]</a:t>
            </a:r>
            <a:endParaRPr lang="en-US" altLang="uk-UA" sz="2400" b="1" i="1"/>
          </a:p>
          <a:p>
            <a:pPr>
              <a:spcBef>
                <a:spcPct val="0"/>
              </a:spcBef>
              <a:buFontTx/>
              <a:buNone/>
            </a:pPr>
            <a:endParaRPr lang="ru-RU" altLang="uk-UA" sz="2400"/>
          </a:p>
          <a:p>
            <a:pPr>
              <a:spcBef>
                <a:spcPct val="0"/>
              </a:spcBef>
              <a:buFontTx/>
              <a:buNone/>
            </a:pPr>
            <a:r>
              <a:rPr lang="en-US" altLang="uk-UA" sz="2400" b="1" i="1"/>
              <a:t>K</a:t>
            </a:r>
            <a:r>
              <a:rPr lang="en-US" altLang="uk-UA" sz="2400" b="1" i="1" baseline="-25000"/>
              <a:t>d</a:t>
            </a:r>
            <a:r>
              <a:rPr lang="en-US" altLang="uk-UA" sz="2400" b="1" i="1"/>
              <a:t>=(</a:t>
            </a:r>
            <a:r>
              <a:rPr lang="ru-RU" altLang="uk-UA" sz="2400" b="1" i="1"/>
              <a:t>k</a:t>
            </a:r>
            <a:r>
              <a:rPr lang="ru-RU" altLang="uk-UA" sz="2400" b="1" i="1" baseline="-25000"/>
              <a:t>-1</a:t>
            </a:r>
            <a:r>
              <a:rPr lang="en-US" altLang="uk-UA" sz="2400" b="1" i="1"/>
              <a:t>/</a:t>
            </a:r>
            <a:r>
              <a:rPr lang="ru-RU" altLang="uk-UA" sz="2400" b="1" i="1"/>
              <a:t> k</a:t>
            </a:r>
            <a:r>
              <a:rPr lang="ru-RU" altLang="uk-UA" sz="2400" b="1" i="1" baseline="-25000"/>
              <a:t>1</a:t>
            </a:r>
            <a:r>
              <a:rPr lang="en-US" altLang="uk-UA" sz="2400" b="1" i="1"/>
              <a:t>)=</a:t>
            </a:r>
            <a:r>
              <a:rPr lang="ru-RU" altLang="uk-UA" sz="2400" b="1" i="1"/>
              <a:t> [A]*[B]</a:t>
            </a:r>
            <a:r>
              <a:rPr lang="en-US" altLang="uk-UA" sz="2400" b="1" i="1"/>
              <a:t>/</a:t>
            </a:r>
            <a:r>
              <a:rPr lang="ru-RU" altLang="uk-UA" sz="2400" b="1" i="1"/>
              <a:t>[С]</a:t>
            </a:r>
            <a:endParaRPr lang="en-GB" altLang="uk-UA" sz="2400" b="1" i="1"/>
          </a:p>
        </p:txBody>
      </p:sp>
      <p:sp>
        <p:nvSpPr>
          <p:cNvPr id="10243" name="Rectangle 5"/>
          <p:cNvSpPr>
            <a:spLocks noChangeArrowheads="1"/>
          </p:cNvSpPr>
          <p:nvPr/>
        </p:nvSpPr>
        <p:spPr bwMode="auto">
          <a:xfrm>
            <a:off x="2930525" y="36513"/>
            <a:ext cx="268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uk-UA" sz="2400"/>
              <a:t>Закон діючих мас</a:t>
            </a:r>
            <a:endParaRPr lang="uk-UA" altLang="uk-UA" sz="2400"/>
          </a:p>
        </p:txBody>
      </p:sp>
      <p:sp>
        <p:nvSpPr>
          <p:cNvPr id="10244" name="Rectangle 6"/>
          <p:cNvSpPr>
            <a:spLocks noChangeArrowheads="1"/>
          </p:cNvSpPr>
          <p:nvPr/>
        </p:nvSpPr>
        <p:spPr bwMode="auto">
          <a:xfrm>
            <a:off x="2339975" y="5980113"/>
            <a:ext cx="4270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uk-UA" sz="2400" b="1" i="1" dirty="0" err="1"/>
              <a:t>K</a:t>
            </a:r>
            <a:r>
              <a:rPr lang="en-US" altLang="uk-UA" sz="2400" b="1" i="1" baseline="-25000" dirty="0" err="1"/>
              <a:t>d</a:t>
            </a:r>
            <a:r>
              <a:rPr lang="en-US" altLang="uk-UA" sz="2400" b="1" i="1" baseline="-25000" dirty="0"/>
              <a:t> </a:t>
            </a:r>
            <a:r>
              <a:rPr lang="en-US" altLang="uk-UA" sz="2400" b="1" i="1" dirty="0"/>
              <a:t>– </a:t>
            </a:r>
            <a:r>
              <a:rPr lang="uk-UA" altLang="uk-UA" sz="2400" b="1" i="1" dirty="0"/>
              <a:t>константа </a:t>
            </a:r>
            <a:r>
              <a:rPr lang="uk-UA" altLang="uk-UA" sz="2400" b="1" i="1" dirty="0" smtClean="0"/>
              <a:t>дисоціації</a:t>
            </a:r>
            <a:endParaRPr lang="uk-UA" altLang="uk-UA" sz="2400" dirty="0"/>
          </a:p>
        </p:txBody>
      </p:sp>
      <p:grpSp>
        <p:nvGrpSpPr>
          <p:cNvPr id="10245" name="Group 8"/>
          <p:cNvGrpSpPr>
            <a:grpSpLocks/>
          </p:cNvGrpSpPr>
          <p:nvPr/>
        </p:nvGrpSpPr>
        <p:grpSpPr bwMode="auto">
          <a:xfrm>
            <a:off x="2657475" y="1628775"/>
            <a:ext cx="358775" cy="79375"/>
            <a:chOff x="8532440" y="2420888"/>
            <a:chExt cx="360000" cy="78699"/>
          </a:xfrm>
        </p:grpSpPr>
        <p:cxnSp>
          <p:nvCxnSpPr>
            <p:cNvPr id="3" name="Straight Arrow Connector 2"/>
            <p:cNvCxnSpPr/>
            <p:nvPr/>
          </p:nvCxnSpPr>
          <p:spPr>
            <a:xfrm>
              <a:off x="8532440" y="2420888"/>
              <a:ext cx="360000" cy="0"/>
            </a:xfrm>
            <a:prstGeom prst="straightConnector1">
              <a:avLst/>
            </a:prstGeom>
            <a:ln w="317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532440" y="2499587"/>
              <a:ext cx="360000" cy="0"/>
            </a:xfrm>
            <a:prstGeom prst="straightConnector1">
              <a:avLst/>
            </a:prstGeom>
            <a:ln w="317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9984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228600"/>
            <a:ext cx="7772400" cy="1143000"/>
          </a:xfrm>
        </p:spPr>
        <p:txBody>
          <a:bodyPr/>
          <a:lstStyle/>
          <a:p>
            <a:pPr eaLnBrk="1" hangingPunct="1"/>
            <a:r>
              <a:rPr lang="en-US" altLang="en-US" sz="3600" dirty="0" smtClean="0"/>
              <a:t>Dissociation of Weak Electrolytes</a:t>
            </a:r>
            <a:endParaRPr lang="en-US" altLang="en-US" dirty="0" smtClean="0"/>
          </a:p>
        </p:txBody>
      </p:sp>
      <p:sp>
        <p:nvSpPr>
          <p:cNvPr id="23555" name="Rectangle 3"/>
          <p:cNvSpPr>
            <a:spLocks noGrp="1" noChangeArrowheads="1"/>
          </p:cNvSpPr>
          <p:nvPr>
            <p:ph type="body" sz="half" idx="2"/>
          </p:nvPr>
        </p:nvSpPr>
        <p:spPr>
          <a:xfrm>
            <a:off x="5029200" y="1981200"/>
            <a:ext cx="3810000" cy="4114800"/>
          </a:xfrm>
        </p:spPr>
        <p:txBody>
          <a:bodyPr/>
          <a:lstStyle/>
          <a:p>
            <a:pPr eaLnBrk="1" hangingPunct="1"/>
            <a:r>
              <a:rPr lang="en-US" altLang="en-US" sz="1600" smtClean="0"/>
              <a:t>Weak electrolytes are substances having only a slight tendency to form ions in solution.  This makes determining the pH of solutions of weak acids a little more difficult than in the case of strong acids.  </a:t>
            </a:r>
          </a:p>
          <a:p>
            <a:pPr eaLnBrk="1" hangingPunct="1"/>
            <a:r>
              <a:rPr lang="en-US" altLang="en-US" sz="1600" smtClean="0"/>
              <a:t>The equation will be in the form of a quadratic, which must be solved.  </a:t>
            </a:r>
          </a:p>
          <a:p>
            <a:pPr eaLnBrk="1" hangingPunct="1"/>
            <a:r>
              <a:rPr lang="en-US" altLang="en-US" sz="1600" smtClean="0"/>
              <a:t>The equation frequently can be simplified by noting that the amount of dissociated species is much less than the amount of undissociated acid.  </a:t>
            </a:r>
          </a:p>
        </p:txBody>
      </p:sp>
      <p:pic>
        <p:nvPicPr>
          <p:cNvPr id="23556" name="Picture 4"/>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val="0"/>
              </a:ext>
            </a:extLst>
          </a:blip>
          <a:srcRect b="13337"/>
          <a:stretch/>
        </p:blipFill>
        <p:spPr>
          <a:xfrm>
            <a:off x="457200" y="1371601"/>
            <a:ext cx="4441825" cy="4289648"/>
          </a:xfrm>
          <a:noFill/>
        </p:spPr>
      </p:pic>
      <p:sp>
        <p:nvSpPr>
          <p:cNvPr id="3" name="TextBox 2"/>
          <p:cNvSpPr txBox="1"/>
          <p:nvPr/>
        </p:nvSpPr>
        <p:spPr>
          <a:xfrm>
            <a:off x="1331640" y="6021288"/>
            <a:ext cx="3164160" cy="369332"/>
          </a:xfrm>
          <a:prstGeom prst="rect">
            <a:avLst/>
          </a:prstGeom>
          <a:noFill/>
        </p:spPr>
        <p:txBody>
          <a:bodyPr wrap="square" rtlCol="0">
            <a:spAutoFit/>
          </a:bodyPr>
          <a:lstStyle/>
          <a:p>
            <a:r>
              <a:rPr lang="en-US" dirty="0" smtClean="0"/>
              <a:t>X = 1.31*10</a:t>
            </a:r>
            <a:r>
              <a:rPr lang="en-US" baseline="30000" dirty="0" smtClean="0"/>
              <a:t>-3</a:t>
            </a:r>
            <a:r>
              <a:rPr lang="en-US" dirty="0" smtClean="0"/>
              <a:t> M</a:t>
            </a:r>
            <a:endParaRPr lang="en-US" dirty="0"/>
          </a:p>
        </p:txBody>
      </p:sp>
    </p:spTree>
    <p:extLst>
      <p:ext uri="{BB962C8B-B14F-4D97-AF65-F5344CB8AC3E}">
        <p14:creationId xmlns:p14="http://schemas.microsoft.com/office/powerpoint/2010/main" val="1952619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90488"/>
            <a:ext cx="8229600" cy="1143000"/>
          </a:xfrm>
        </p:spPr>
        <p:txBody>
          <a:bodyPr/>
          <a:lstStyle/>
          <a:p>
            <a:pPr eaLnBrk="1" hangingPunct="1"/>
            <a:r>
              <a:rPr lang="en-US" altLang="uk-UA" sz="2400" dirty="0" smtClean="0">
                <a:cs typeface="Arial" panose="020B0604020202020204" pitchFamily="34" charset="0"/>
              </a:rPr>
              <a:t>Simplification of solution</a:t>
            </a:r>
            <a:endParaRPr lang="uk-UA" altLang="uk-UA" sz="2400" dirty="0" smtClean="0">
              <a:cs typeface="Arial" panose="020B0604020202020204" pitchFamily="34" charset="0"/>
            </a:endParaRPr>
          </a:p>
        </p:txBody>
      </p:sp>
      <p:graphicFrame>
        <p:nvGraphicFramePr>
          <p:cNvPr id="3075" name="Object 4"/>
          <p:cNvGraphicFramePr>
            <a:graphicFrameLocks noChangeAspect="1"/>
          </p:cNvGraphicFramePr>
          <p:nvPr/>
        </p:nvGraphicFramePr>
        <p:xfrm>
          <a:off x="1835150" y="1417638"/>
          <a:ext cx="5178425" cy="2722562"/>
        </p:xfrm>
        <a:graphic>
          <a:graphicData uri="http://schemas.openxmlformats.org/presentationml/2006/ole">
            <mc:AlternateContent xmlns:mc="http://schemas.openxmlformats.org/markup-compatibility/2006">
              <mc:Choice xmlns:v="urn:schemas-microsoft-com:vml" Requires="v">
                <p:oleObj spid="_x0000_s3109" name="PHOTO-PAINT" r:id="rId3" imgW="4057143" imgH="2133333" progId="CorelPHOTOPAINT.Image.15">
                  <p:embed/>
                </p:oleObj>
              </mc:Choice>
              <mc:Fallback>
                <p:oleObj name="PHOTO-PAINT" r:id="rId3" imgW="4057143" imgH="2133333" progId="CorelPHOTOPAINT.Image.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417638"/>
                        <a:ext cx="517842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827088" y="2636838"/>
            <a:ext cx="7632700" cy="22320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uk-U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0488"/>
            <a:ext cx="8229600" cy="1143000"/>
          </a:xfrm>
        </p:spPr>
        <p:txBody>
          <a:bodyPr/>
          <a:lstStyle/>
          <a:p>
            <a:pPr eaLnBrk="1" hangingPunct="1"/>
            <a:r>
              <a:rPr lang="en-US" altLang="uk-UA" sz="2400" smtClean="0">
                <a:cs typeface="Arial" panose="020B0604020202020204" pitchFamily="34" charset="0"/>
              </a:rPr>
              <a:t>Control task</a:t>
            </a:r>
            <a:endParaRPr lang="uk-UA" altLang="uk-UA" sz="2400" smtClean="0">
              <a:cs typeface="Arial" panose="020B0604020202020204" pitchFamily="34" charset="0"/>
            </a:endParaRPr>
          </a:p>
        </p:txBody>
      </p:sp>
      <p:graphicFrame>
        <p:nvGraphicFramePr>
          <p:cNvPr id="4099" name="Object 4"/>
          <p:cNvGraphicFramePr>
            <a:graphicFrameLocks noChangeAspect="1"/>
          </p:cNvGraphicFramePr>
          <p:nvPr/>
        </p:nvGraphicFramePr>
        <p:xfrm>
          <a:off x="1835150" y="1417638"/>
          <a:ext cx="5178425" cy="2722562"/>
        </p:xfrm>
        <a:graphic>
          <a:graphicData uri="http://schemas.openxmlformats.org/presentationml/2006/ole">
            <mc:AlternateContent xmlns:mc="http://schemas.openxmlformats.org/markup-compatibility/2006">
              <mc:Choice xmlns:v="urn:schemas-microsoft-com:vml" Requires="v">
                <p:oleObj spid="_x0000_s4134" name="PHOTO-PAINT" r:id="rId3" imgW="4057143" imgH="2133333" progId="CorelPHOTOPAINT.Image.15">
                  <p:embed/>
                </p:oleObj>
              </mc:Choice>
              <mc:Fallback>
                <p:oleObj name="PHOTO-PAINT" r:id="rId3" imgW="4057143" imgH="2133333" progId="CorelPHOTOPAINT.Image.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417638"/>
                        <a:ext cx="517842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 name="TextBox 5"/>
          <p:cNvSpPr txBox="1">
            <a:spLocks noChangeArrowheads="1"/>
          </p:cNvSpPr>
          <p:nvPr/>
        </p:nvSpPr>
        <p:spPr bwMode="auto">
          <a:xfrm>
            <a:off x="3203848" y="4425833"/>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uk-UA" sz="1800" dirty="0"/>
              <a:t>[</a:t>
            </a:r>
            <a:r>
              <a:rPr lang="en-US" altLang="uk-UA" sz="1800" dirty="0" smtClean="0"/>
              <a:t>x]</a:t>
            </a:r>
            <a:r>
              <a:rPr lang="en-US" altLang="uk-UA" sz="1800" baseline="30000" dirty="0" smtClean="0"/>
              <a:t>2</a:t>
            </a:r>
            <a:r>
              <a:rPr lang="en-US" altLang="uk-UA" sz="1800" dirty="0"/>
              <a:t>≈0.1 x </a:t>
            </a:r>
            <a:r>
              <a:rPr lang="en-US" altLang="uk-UA" sz="1800" dirty="0" err="1"/>
              <a:t>K</a:t>
            </a:r>
            <a:r>
              <a:rPr lang="en-US" altLang="uk-UA" sz="1800" baseline="-25000" dirty="0" err="1"/>
              <a:t>a</a:t>
            </a:r>
            <a:endParaRPr lang="uk-UA" altLang="uk-UA" sz="1800" baseline="-25000" dirty="0"/>
          </a:p>
        </p:txBody>
      </p:sp>
      <p:sp>
        <p:nvSpPr>
          <p:cNvPr id="9" name="TextBox 8"/>
          <p:cNvSpPr txBox="1">
            <a:spLocks noRot="1" noChangeAspect="1" noMove="1" noResize="1" noEditPoints="1" noAdjustHandles="1" noChangeArrowheads="1" noChangeShapeType="1" noTextEdit="1"/>
          </p:cNvSpPr>
          <p:nvPr/>
        </p:nvSpPr>
        <p:spPr>
          <a:xfrm>
            <a:off x="3059832" y="5098956"/>
            <a:ext cx="3384376" cy="1128642"/>
          </a:xfrm>
          <a:prstGeom prst="rect">
            <a:avLst/>
          </a:prstGeom>
          <a:blipFill rotWithShape="0">
            <a:blip r:embed="rId5"/>
            <a:stretch>
              <a:fillRect l="-1622" t="-538" b="-7527"/>
            </a:stretch>
          </a:blipFill>
        </p:spPr>
        <p:txBody>
          <a:bodyPr/>
          <a:lstStyle/>
          <a:p>
            <a:pPr>
              <a:defRPr/>
            </a:pPr>
            <a:r>
              <a:rPr lang="uk-UA">
                <a:noFill/>
              </a:rPr>
              <a:t> </a:t>
            </a:r>
          </a:p>
        </p:txBody>
      </p:sp>
      <p:sp>
        <p:nvSpPr>
          <p:cNvPr id="6" name="TextBox 5"/>
          <p:cNvSpPr txBox="1">
            <a:spLocks noChangeArrowheads="1"/>
          </p:cNvSpPr>
          <p:nvPr/>
        </p:nvSpPr>
        <p:spPr bwMode="auto">
          <a:xfrm>
            <a:off x="2951795" y="6309320"/>
            <a:ext cx="3204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uk-UA" sz="1800" dirty="0" smtClean="0"/>
              <a:t>pH = -</a:t>
            </a:r>
            <a:r>
              <a:rPr lang="en-US" altLang="uk-UA" sz="1800" dirty="0" err="1" smtClean="0"/>
              <a:t>lg</a:t>
            </a:r>
            <a:r>
              <a:rPr lang="en-US" altLang="uk-UA" sz="1800" dirty="0" smtClean="0"/>
              <a:t>(1.32 x 10</a:t>
            </a:r>
            <a:r>
              <a:rPr lang="en-US" altLang="uk-UA" sz="1800" baseline="30000" dirty="0" smtClean="0"/>
              <a:t>-3</a:t>
            </a:r>
            <a:r>
              <a:rPr lang="en-US" altLang="uk-UA" sz="1800" dirty="0" smtClean="0"/>
              <a:t>) = 2.88 </a:t>
            </a:r>
            <a:endParaRPr lang="uk-UA" altLang="uk-UA" sz="1800" baseline="-25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uk-UA" dirty="0" smtClean="0"/>
              <a:t>Control task</a:t>
            </a:r>
            <a:endParaRPr lang="uk-UA" altLang="uk-UA" dirty="0" smtClean="0"/>
          </a:p>
        </p:txBody>
      </p:sp>
      <p:sp>
        <p:nvSpPr>
          <p:cNvPr id="24579" name="Rectangle 3"/>
          <p:cNvSpPr>
            <a:spLocks noGrp="1" noChangeArrowheads="1"/>
          </p:cNvSpPr>
          <p:nvPr>
            <p:ph type="body" idx="1"/>
          </p:nvPr>
        </p:nvSpPr>
        <p:spPr>
          <a:xfrm>
            <a:off x="914400" y="1404938"/>
            <a:ext cx="8050088" cy="4525962"/>
          </a:xfrm>
        </p:spPr>
        <p:txBody>
          <a:bodyPr/>
          <a:lstStyle/>
          <a:p>
            <a:pPr eaLnBrk="1" hangingPunct="1"/>
            <a:r>
              <a:rPr lang="en-US" altLang="uk-UA" dirty="0" smtClean="0"/>
              <a:t>What is pH of 9% (W/W or W/V or V/V) acetic acid</a:t>
            </a:r>
            <a:r>
              <a:rPr lang="uk-UA" altLang="uk-UA" dirty="0" smtClean="0"/>
              <a:t> (</a:t>
            </a:r>
            <a:r>
              <a:rPr lang="en-US" dirty="0"/>
              <a:t>CH₃COOH</a:t>
            </a:r>
            <a:r>
              <a:rPr lang="uk-UA" altLang="uk-UA" dirty="0" smtClean="0"/>
              <a:t>)</a:t>
            </a:r>
            <a:r>
              <a:rPr lang="en-US" altLang="uk-UA" dirty="0" smtClean="0"/>
              <a:t>? </a:t>
            </a:r>
            <a:endParaRPr lang="uk-UA" altLang="uk-UA" dirty="0" smtClean="0"/>
          </a:p>
          <a:p>
            <a:pPr marL="0" indent="0" eaLnBrk="1" hangingPunct="1">
              <a:buNone/>
            </a:pPr>
            <a:r>
              <a:rPr lang="en-US" altLang="uk-UA" dirty="0" err="1" smtClean="0"/>
              <a:t>K</a:t>
            </a:r>
            <a:r>
              <a:rPr lang="en-US" altLang="uk-UA" baseline="-25000" dirty="0" err="1" smtClean="0"/>
              <a:t>a</a:t>
            </a:r>
            <a:r>
              <a:rPr lang="en-US" altLang="uk-UA" dirty="0" smtClean="0"/>
              <a:t> for acetic acid is 1.74*10</a:t>
            </a:r>
            <a:r>
              <a:rPr lang="en-US" altLang="uk-UA" baseline="30000" dirty="0" smtClean="0"/>
              <a:t>-5</a:t>
            </a:r>
            <a:r>
              <a:rPr lang="en-US" altLang="uk-UA" dirty="0" smtClean="0"/>
              <a:t> M.</a:t>
            </a:r>
            <a:r>
              <a:rPr lang="uk-UA" altLang="uk-UA" dirty="0" smtClean="0"/>
              <a:t> </a:t>
            </a:r>
          </a:p>
          <a:p>
            <a:pPr marL="0" indent="0" eaLnBrk="1" hangingPunct="1">
              <a:buNone/>
            </a:pPr>
            <a:r>
              <a:rPr lang="en-US" altLang="uk-UA" dirty="0" smtClean="0"/>
              <a:t>M</a:t>
            </a:r>
            <a:r>
              <a:rPr lang="en-US" altLang="uk-UA" baseline="-25000" dirty="0" smtClean="0"/>
              <a:t>W</a:t>
            </a:r>
            <a:r>
              <a:rPr lang="ru-RU" altLang="uk-UA" dirty="0" smtClean="0"/>
              <a:t> 60 </a:t>
            </a:r>
            <a:r>
              <a:rPr lang="en-US" altLang="uk-UA" dirty="0" smtClean="0"/>
              <a:t>g</a:t>
            </a:r>
            <a:r>
              <a:rPr lang="ru-RU" altLang="uk-UA" dirty="0" smtClean="0"/>
              <a:t>/</a:t>
            </a:r>
            <a:r>
              <a:rPr lang="en-US" altLang="uk-UA" dirty="0" err="1" smtClean="0"/>
              <a:t>mol</a:t>
            </a:r>
            <a:endParaRPr lang="ru-RU" altLang="uk-UA" dirty="0"/>
          </a:p>
          <a:p>
            <a:pPr marL="0" indent="0" eaLnBrk="1" hangingPunct="1">
              <a:buNone/>
            </a:pPr>
            <a:r>
              <a:rPr lang="en-US" altLang="uk-UA" dirty="0" smtClean="0"/>
              <a:t>Density</a:t>
            </a:r>
            <a:r>
              <a:rPr lang="ru-RU" altLang="uk-UA" dirty="0" smtClean="0"/>
              <a:t>: </a:t>
            </a:r>
            <a:r>
              <a:rPr lang="ru-RU" altLang="uk-UA" dirty="0"/>
              <a:t>1,05 </a:t>
            </a:r>
            <a:r>
              <a:rPr lang="en-US" altLang="uk-UA" dirty="0" smtClean="0"/>
              <a:t>g</a:t>
            </a:r>
            <a:r>
              <a:rPr lang="ru-RU" altLang="uk-UA" dirty="0" smtClean="0"/>
              <a:t>/см³</a:t>
            </a:r>
            <a:endParaRPr lang="uk-UA" altLang="uk-UA" dirty="0" smtClean="0"/>
          </a:p>
        </p:txBody>
      </p:sp>
    </p:spTree>
    <p:extLst>
      <p:ext uri="{BB962C8B-B14F-4D97-AF65-F5344CB8AC3E}">
        <p14:creationId xmlns:p14="http://schemas.microsoft.com/office/powerpoint/2010/main" val="420821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1143000"/>
          </a:xfrm>
        </p:spPr>
        <p:txBody>
          <a:bodyPr/>
          <a:lstStyle/>
          <a:p>
            <a:pPr eaLnBrk="1" hangingPunct="1"/>
            <a:r>
              <a:rPr lang="en-US" altLang="uk-UA" sz="2400" dirty="0" smtClean="0">
                <a:cs typeface="Arial" panose="020B0604020202020204" pitchFamily="34" charset="0"/>
              </a:rPr>
              <a:t>Henderson–</a:t>
            </a:r>
            <a:r>
              <a:rPr lang="en-US" altLang="uk-UA" sz="2400" dirty="0" err="1" smtClean="0">
                <a:cs typeface="Arial" panose="020B0604020202020204" pitchFamily="34" charset="0"/>
              </a:rPr>
              <a:t>Hasselbalch</a:t>
            </a:r>
            <a:r>
              <a:rPr lang="en-US" altLang="uk-UA" sz="2400" dirty="0" smtClean="0">
                <a:cs typeface="Arial" panose="020B0604020202020204" pitchFamily="34" charset="0"/>
              </a:rPr>
              <a:t> Equation</a:t>
            </a:r>
          </a:p>
        </p:txBody>
      </p:sp>
      <p:graphicFrame>
        <p:nvGraphicFramePr>
          <p:cNvPr id="5123" name="Object 1"/>
          <p:cNvGraphicFramePr>
            <a:graphicFrameLocks noChangeAspect="1"/>
          </p:cNvGraphicFramePr>
          <p:nvPr/>
        </p:nvGraphicFramePr>
        <p:xfrm>
          <a:off x="1692275" y="1844675"/>
          <a:ext cx="5838825" cy="3816350"/>
        </p:xfrm>
        <a:graphic>
          <a:graphicData uri="http://schemas.openxmlformats.org/presentationml/2006/ole">
            <mc:AlternateContent xmlns:mc="http://schemas.openxmlformats.org/markup-compatibility/2006">
              <mc:Choice xmlns:v="urn:schemas-microsoft-com:vml" Requires="v">
                <p:oleObj spid="_x0000_s5156" name="PHOTO-PAINT" r:id="rId3" imgW="0" imgH="0" progId="CorelPHOTOPAINT.Image.15">
                  <p:embed/>
                </p:oleObj>
              </mc:Choice>
              <mc:Fallback>
                <p:oleObj name="PHOTO-PAINT" r:id="rId3" imgW="0" imgH="0" progId="CorelPHOTOPAINT.Image.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844675"/>
                        <a:ext cx="58388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77875"/>
          </a:xfrm>
        </p:spPr>
        <p:txBody>
          <a:bodyPr/>
          <a:lstStyle/>
          <a:p>
            <a:r>
              <a:rPr lang="en-US" altLang="uk-UA" sz="2400" dirty="0" smtClean="0">
                <a:cs typeface="Arial" panose="020B0604020202020204" pitchFamily="34" charset="0"/>
              </a:rPr>
              <a:t>Buffering capacity of acetic acid</a:t>
            </a:r>
            <a:endParaRPr lang="uk-UA" altLang="uk-UA" sz="2400" dirty="0" smtClean="0">
              <a:cs typeface="Arial" panose="020B0604020202020204" pitchFamily="34" charset="0"/>
            </a:endParaRPr>
          </a:p>
        </p:txBody>
      </p:sp>
      <p:graphicFrame>
        <p:nvGraphicFramePr>
          <p:cNvPr id="6147" name="Object 2"/>
          <p:cNvGraphicFramePr>
            <a:graphicFrameLocks noChangeAspect="1"/>
          </p:cNvGraphicFramePr>
          <p:nvPr/>
        </p:nvGraphicFramePr>
        <p:xfrm>
          <a:off x="1619250" y="1557338"/>
          <a:ext cx="5848350" cy="2611437"/>
        </p:xfrm>
        <a:graphic>
          <a:graphicData uri="http://schemas.openxmlformats.org/presentationml/2006/ole">
            <mc:AlternateContent xmlns:mc="http://schemas.openxmlformats.org/markup-compatibility/2006">
              <mc:Choice xmlns:v="urn:schemas-microsoft-com:vml" Requires="v">
                <p:oleObj spid="_x0000_s6182" name="PHOTO-PAINT" r:id="rId3" imgW="0" imgH="0" progId="CorelPHOTOPAINT.Image.15">
                  <p:embed/>
                </p:oleObj>
              </mc:Choice>
              <mc:Fallback>
                <p:oleObj name="PHOTO-PAINT" r:id="rId3" imgW="0" imgH="0" progId="CorelPHOTOPAINT.Image.1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557338"/>
                        <a:ext cx="584835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TextBox 3"/>
          <p:cNvSpPr txBox="1">
            <a:spLocks noChangeArrowheads="1"/>
          </p:cNvSpPr>
          <p:nvPr/>
        </p:nvSpPr>
        <p:spPr bwMode="auto">
          <a:xfrm>
            <a:off x="1835150" y="4365625"/>
            <a:ext cx="5976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uk-UA" sz="1800"/>
              <a:t>At the same time pH of 0.1N NaOH is 13.0</a:t>
            </a:r>
          </a:p>
          <a:p>
            <a:pPr eaLnBrk="1" hangingPunct="1">
              <a:spcBef>
                <a:spcPct val="0"/>
              </a:spcBef>
              <a:buFontTx/>
              <a:buNone/>
            </a:pPr>
            <a:r>
              <a:rPr lang="en-US" altLang="uk-UA" sz="1800"/>
              <a:t>Thus, acetic acid buffered 0.1N NaOH and changes its pH at 13.0-4.46=8.54; i.e [H+] concentration is higher in the final solution by ~300000000 times compared to solution containing 0.1N NaOH.</a:t>
            </a:r>
            <a:endParaRPr lang="uk-UA" altLang="uk-UA" sz="1800"/>
          </a:p>
        </p:txBody>
      </p:sp>
      <p:sp>
        <p:nvSpPr>
          <p:cNvPr id="6149" name="TextBox 4"/>
          <p:cNvSpPr txBox="1">
            <a:spLocks noChangeArrowheads="1"/>
          </p:cNvSpPr>
          <p:nvPr/>
        </p:nvSpPr>
        <p:spPr bwMode="auto">
          <a:xfrm>
            <a:off x="1908175" y="5805488"/>
            <a:ext cx="5559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uk-UA" sz="1600" i="1"/>
              <a:t>How many mL of 0.1N NaOH should be added to 150 mL of 0.2 M acetic acid to have final pH=pKa of acetic acid? </a:t>
            </a:r>
            <a:endParaRPr lang="uk-UA" altLang="uk-UA" sz="1600" i="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6448</TotalTime>
  <Words>1664</Words>
  <Application>Microsoft Office PowerPoint</Application>
  <PresentationFormat>On-screen Show (4:3)</PresentationFormat>
  <Paragraphs>193</Paragraphs>
  <Slides>22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ＭＳ Ｐゴシック</vt:lpstr>
      <vt:lpstr>ＭＳ Ｐゴシック</vt:lpstr>
      <vt:lpstr>Arial</vt:lpstr>
      <vt:lpstr>Calibri</vt:lpstr>
      <vt:lpstr>Palatino</vt:lpstr>
      <vt:lpstr>Default Design</vt:lpstr>
      <vt:lpstr>PHOTO-PAINT</vt:lpstr>
      <vt:lpstr>Bogomoletz Institute of Physiology Kiev Ukraine   Dr. Pavel Belan</vt:lpstr>
      <vt:lpstr>План</vt:lpstr>
      <vt:lpstr>PowerPoint Presentation</vt:lpstr>
      <vt:lpstr>Dissociation of Weak Electrolytes</vt:lpstr>
      <vt:lpstr>Simplification of solution</vt:lpstr>
      <vt:lpstr>Control task</vt:lpstr>
      <vt:lpstr>Control task</vt:lpstr>
      <vt:lpstr>Henderson–Hasselbalch Equation</vt:lpstr>
      <vt:lpstr>Buffering capacity of acetic acid</vt:lpstr>
      <vt:lpstr>PowerPoint Presentation</vt:lpstr>
      <vt:lpstr>PowerPoint Presentation</vt:lpstr>
      <vt:lpstr>Dissociation Constants of Some Weak Acids</vt:lpstr>
      <vt:lpstr>Weak Acids mainly used in our Experiments</vt:lpstr>
      <vt:lpstr>What is Ionic strength?</vt:lpstr>
      <vt:lpstr>PowerPoint Presentation</vt:lpstr>
      <vt:lpstr>PowerPoint Presentation</vt:lpstr>
      <vt:lpstr>Osmotic concentration (osmolarity)</vt:lpstr>
      <vt:lpstr>PowerPoint Presentation</vt:lpstr>
      <vt:lpstr>PowerPoint Presentation</vt:lpstr>
      <vt:lpstr>PowerPoint Presentation</vt:lpstr>
      <vt:lpstr>PowerPoint Presentation</vt:lpstr>
      <vt:lpstr>PowerPoint Presentation</vt:lpstr>
    </vt:vector>
  </TitlesOfParts>
  <Company>Bellab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Buffers  Bicarbonate Buffering System</dc:title>
  <dc:creator>Pasha</dc:creator>
  <cp:lastModifiedBy>Kiev One</cp:lastModifiedBy>
  <cp:revision>88</cp:revision>
  <dcterms:created xsi:type="dcterms:W3CDTF">2010-03-26T16:14:19Z</dcterms:created>
  <dcterms:modified xsi:type="dcterms:W3CDTF">2023-03-02T16:23:36Z</dcterms:modified>
</cp:coreProperties>
</file>