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9" r:id="rId2"/>
    <p:sldId id="270" r:id="rId3"/>
    <p:sldId id="257" r:id="rId4"/>
    <p:sldId id="258" r:id="rId5"/>
    <p:sldId id="271" r:id="rId6"/>
    <p:sldId id="273" r:id="rId7"/>
    <p:sldId id="259" r:id="rId8"/>
    <p:sldId id="277" r:id="rId9"/>
    <p:sldId id="272" r:id="rId10"/>
    <p:sldId id="274" r:id="rId11"/>
    <p:sldId id="276" r:id="rId12"/>
    <p:sldId id="275" r:id="rId13"/>
    <p:sldId id="260" r:id="rId14"/>
    <p:sldId id="261" r:id="rId15"/>
    <p:sldId id="262" r:id="rId16"/>
    <p:sldId id="263" r:id="rId17"/>
    <p:sldId id="264" r:id="rId18"/>
    <p:sldId id="265" r:id="rId19"/>
    <p:sldId id="266" r:id="rId20"/>
    <p:sldId id="267" r:id="rId21"/>
  </p:sldIdLst>
  <p:sldSz cx="9906000" cy="6858000" type="A4"/>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54058" autoAdjust="0"/>
  </p:normalViewPr>
  <p:slideViewPr>
    <p:cSldViewPr snapToGrid="0">
      <p:cViewPr varScale="1">
        <p:scale>
          <a:sx n="34" d="100"/>
          <a:sy n="34" d="100"/>
        </p:scale>
        <p:origin x="2204" y="3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D257E-425B-4D91-B31B-798F32D30278}" type="datetimeFigureOut">
              <a:rPr lang="uk-UA" smtClean="0"/>
              <a:t>19.10.2022</a:t>
            </a:fld>
            <a:endParaRPr lang="uk-UA"/>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3A36E-CB76-451C-B7B3-3E413B07E16B}" type="slidenum">
              <a:rPr lang="uk-UA" smtClean="0"/>
              <a:t>‹#›</a:t>
            </a:fld>
            <a:endParaRPr lang="uk-UA"/>
          </a:p>
        </p:txBody>
      </p:sp>
    </p:spTree>
    <p:extLst>
      <p:ext uri="{BB962C8B-B14F-4D97-AF65-F5344CB8AC3E}">
        <p14:creationId xmlns:p14="http://schemas.microsoft.com/office/powerpoint/2010/main" val="167192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Van_Leeuwenhoek#cite_note-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Van_Leeuwenhoek#cite_note-7" TargetMode="External"/><Relationship Id="rId5" Type="http://schemas.openxmlformats.org/officeDocument/2006/relationships/hyperlink" Target="http://en.wikipedia.org/wiki/Royal_Society" TargetMode="External"/><Relationship Id="rId4" Type="http://schemas.openxmlformats.org/officeDocument/2006/relationships/hyperlink" Target="http://en.wikipedia.org/wiki/Van_Leeuwenhoek#cite_note-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ownload.cell.com/neuron/mmcs/journals/0896-6273/PIIS0896627307000712.mmc3.av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Ash_tre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59698F7-0E2E-41FE-AFE6-89F457FA8FDB}" type="slidenum">
              <a:rPr lang="uk-UA" smtClean="0"/>
              <a:pPr eaLnBrk="1" hangingPunct="1"/>
              <a:t>3</a:t>
            </a:fld>
            <a:endParaRPr lang="uk-UA" smtClean="0"/>
          </a:p>
        </p:txBody>
      </p:sp>
      <p:sp>
        <p:nvSpPr>
          <p:cNvPr id="368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152A23C1-C949-4529-B94F-6207D4A71B4A}" type="slidenum">
              <a:rPr lang="uk-UA" sz="1200">
                <a:ea typeface="ＭＳ Ｐゴシック" pitchFamily="34" charset="-128"/>
              </a:rPr>
              <a:pPr algn="r" eaLnBrk="1" hangingPunct="1"/>
              <a:t>3</a:t>
            </a:fld>
            <a:endParaRPr lang="uk-UA" sz="1200">
              <a:ea typeface="ＭＳ Ｐゴシック" pitchFamily="34" charset="-128"/>
            </a:endParaRPr>
          </a:p>
        </p:txBody>
      </p:sp>
      <p:sp>
        <p:nvSpPr>
          <p:cNvPr id="36868" name="Rectangle 2"/>
          <p:cNvSpPr>
            <a:spLocks noGrp="1" noRot="1" noChangeAspect="1" noChangeArrowheads="1" noTextEdit="1"/>
          </p:cNvSpPr>
          <p:nvPr>
            <p:ph type="sldImg"/>
          </p:nvPr>
        </p:nvSpPr>
        <p:spPr>
          <a:xfrm>
            <a:off x="1200150" y="1143000"/>
            <a:ext cx="4457700" cy="3086100"/>
          </a:xfrm>
          <a:ln/>
        </p:spPr>
      </p:sp>
      <p:sp>
        <p:nvSpPr>
          <p:cNvPr id="36869" name="Rectangle 3"/>
          <p:cNvSpPr>
            <a:spLocks noGrp="1" noChangeArrowheads="1"/>
          </p:cNvSpPr>
          <p:nvPr>
            <p:ph type="body" idx="1"/>
          </p:nvPr>
        </p:nvSpPr>
        <p:spPr>
          <a:noFill/>
        </p:spPr>
        <p:txBody>
          <a:bodyPr/>
          <a:lstStyle/>
          <a:p>
            <a:pPr eaLnBrk="1" hangingPunct="1"/>
            <a:r>
              <a:rPr lang="uk-UA" sz="1000" dirty="0" err="1" smtClean="0"/>
              <a:t>Replica</a:t>
            </a:r>
            <a:r>
              <a:rPr lang="uk-UA" sz="1000" dirty="0" smtClean="0"/>
              <a:t> </a:t>
            </a:r>
            <a:r>
              <a:rPr lang="uk-UA" sz="1000" dirty="0" err="1" smtClean="0"/>
              <a:t>of</a:t>
            </a:r>
            <a:r>
              <a:rPr lang="uk-UA" sz="1000" dirty="0" smtClean="0"/>
              <a:t> </a:t>
            </a:r>
            <a:r>
              <a:rPr lang="uk-UA" sz="1000" dirty="0" err="1" smtClean="0"/>
              <a:t>microscope</a:t>
            </a:r>
            <a:r>
              <a:rPr lang="uk-UA" sz="1000" dirty="0" smtClean="0"/>
              <a:t> </a:t>
            </a:r>
            <a:r>
              <a:rPr lang="uk-UA" sz="1000" dirty="0" err="1" smtClean="0"/>
              <a:t>by</a:t>
            </a:r>
            <a:r>
              <a:rPr lang="uk-UA" sz="1000" dirty="0" smtClean="0"/>
              <a:t> </a:t>
            </a:r>
            <a:r>
              <a:rPr lang="uk-UA" sz="1000" dirty="0" err="1" smtClean="0"/>
              <a:t>Van</a:t>
            </a:r>
            <a:r>
              <a:rPr lang="uk-UA" sz="1000" dirty="0" smtClean="0"/>
              <a:t> </a:t>
            </a:r>
            <a:r>
              <a:rPr lang="uk-UA" sz="1000" dirty="0" err="1" smtClean="0"/>
              <a:t>Leeuwenhoek</a:t>
            </a:r>
            <a:r>
              <a:rPr lang="uk-UA" sz="1000" dirty="0" smtClean="0"/>
              <a:t> </a:t>
            </a:r>
            <a:r>
              <a:rPr lang="en-US" sz="1000" dirty="0" smtClean="0"/>
              <a:t>~1660</a:t>
            </a:r>
            <a:endParaRPr lang="uk-UA" sz="1000" dirty="0" smtClean="0"/>
          </a:p>
          <a:p>
            <a:pPr eaLnBrk="1" hangingPunct="1"/>
            <a:r>
              <a:rPr lang="uk-UA" sz="1000" dirty="0" err="1" smtClean="0"/>
              <a:t>Van</a:t>
            </a:r>
            <a:r>
              <a:rPr lang="uk-UA" sz="1000" dirty="0" smtClean="0"/>
              <a:t> </a:t>
            </a:r>
            <a:r>
              <a:rPr lang="uk-UA" sz="1000" dirty="0" err="1" smtClean="0"/>
              <a:t>Leeuwenhoek's</a:t>
            </a:r>
            <a:r>
              <a:rPr lang="uk-UA" sz="1000" dirty="0" smtClean="0"/>
              <a:t> </a:t>
            </a:r>
            <a:r>
              <a:rPr lang="uk-UA" sz="1000" dirty="0" err="1" smtClean="0"/>
              <a:t>interest</a:t>
            </a:r>
            <a:r>
              <a:rPr lang="uk-UA" sz="1000" dirty="0" smtClean="0"/>
              <a:t> </a:t>
            </a:r>
            <a:r>
              <a:rPr lang="uk-UA" sz="1000" dirty="0" err="1" smtClean="0"/>
              <a:t>in</a:t>
            </a:r>
            <a:r>
              <a:rPr lang="uk-UA" sz="1000" dirty="0" smtClean="0"/>
              <a:t> </a:t>
            </a:r>
            <a:r>
              <a:rPr lang="uk-UA" sz="1000" dirty="0" err="1" smtClean="0"/>
              <a:t>microscopes</a:t>
            </a:r>
            <a:r>
              <a:rPr lang="uk-UA" sz="1000" dirty="0" smtClean="0"/>
              <a:t> </a:t>
            </a:r>
            <a:r>
              <a:rPr lang="uk-UA" sz="1000" dirty="0" err="1" smtClean="0"/>
              <a:t>and</a:t>
            </a:r>
            <a:r>
              <a:rPr lang="uk-UA" sz="1000" dirty="0" smtClean="0"/>
              <a:t> a </a:t>
            </a:r>
            <a:r>
              <a:rPr lang="uk-UA" sz="1000" dirty="0" err="1" smtClean="0"/>
              <a:t>familiarity</a:t>
            </a:r>
            <a:r>
              <a:rPr lang="uk-UA" sz="1000" dirty="0" smtClean="0"/>
              <a:t> </a:t>
            </a:r>
            <a:r>
              <a:rPr lang="uk-UA" sz="1000" dirty="0" err="1" smtClean="0"/>
              <a:t>with</a:t>
            </a:r>
            <a:r>
              <a:rPr lang="uk-UA" sz="1000" dirty="0" smtClean="0"/>
              <a:t> </a:t>
            </a:r>
            <a:r>
              <a:rPr lang="uk-UA" sz="1000" dirty="0" err="1" smtClean="0"/>
              <a:t>glass</a:t>
            </a:r>
            <a:r>
              <a:rPr lang="uk-UA" sz="1000" dirty="0" smtClean="0"/>
              <a:t> </a:t>
            </a:r>
            <a:r>
              <a:rPr lang="uk-UA" sz="1000" dirty="0" err="1" smtClean="0"/>
              <a:t>processing</a:t>
            </a:r>
            <a:r>
              <a:rPr lang="uk-UA" sz="1000" dirty="0" smtClean="0"/>
              <a:t> </a:t>
            </a:r>
            <a:r>
              <a:rPr lang="uk-UA" sz="1000" dirty="0" err="1" smtClean="0"/>
              <a:t>led</a:t>
            </a:r>
            <a:r>
              <a:rPr lang="uk-UA" sz="1000" dirty="0" smtClean="0"/>
              <a:t> </a:t>
            </a:r>
            <a:r>
              <a:rPr lang="uk-UA" sz="1000" dirty="0" err="1" smtClean="0"/>
              <a:t>to</a:t>
            </a:r>
            <a:r>
              <a:rPr lang="uk-UA" sz="1000" dirty="0" smtClean="0"/>
              <a:t> </a:t>
            </a:r>
            <a:r>
              <a:rPr lang="uk-UA" sz="1000" dirty="0" err="1" smtClean="0"/>
              <a:t>one</a:t>
            </a:r>
            <a:r>
              <a:rPr lang="uk-UA" sz="1000" dirty="0" smtClean="0"/>
              <a:t> </a:t>
            </a:r>
            <a:r>
              <a:rPr lang="uk-UA" sz="1000" dirty="0" err="1" smtClean="0"/>
              <a:t>of</a:t>
            </a:r>
            <a:r>
              <a:rPr lang="uk-UA" sz="1000" dirty="0" smtClean="0"/>
              <a:t> </a:t>
            </a:r>
            <a:r>
              <a:rPr lang="uk-UA" sz="1000" dirty="0" err="1" smtClean="0"/>
              <a:t>the</a:t>
            </a:r>
            <a:r>
              <a:rPr lang="uk-UA" sz="1000" dirty="0" smtClean="0"/>
              <a:t> </a:t>
            </a:r>
            <a:r>
              <a:rPr lang="uk-UA" sz="1000" dirty="0" err="1" smtClean="0"/>
              <a:t>most</a:t>
            </a:r>
            <a:r>
              <a:rPr lang="uk-UA" sz="1000" dirty="0" smtClean="0"/>
              <a:t> </a:t>
            </a:r>
            <a:r>
              <a:rPr lang="uk-UA" sz="1000" dirty="0" err="1" smtClean="0"/>
              <a:t>significant</a:t>
            </a:r>
            <a:r>
              <a:rPr lang="uk-UA" sz="1000" dirty="0" smtClean="0"/>
              <a:t>, </a:t>
            </a:r>
            <a:r>
              <a:rPr lang="uk-UA" sz="1000" dirty="0" err="1" smtClean="0"/>
              <a:t>and</a:t>
            </a:r>
            <a:r>
              <a:rPr lang="uk-UA" sz="1000" dirty="0" smtClean="0"/>
              <a:t> </a:t>
            </a:r>
            <a:r>
              <a:rPr lang="uk-UA" sz="1000" dirty="0" err="1" smtClean="0"/>
              <a:t>simultaneously</a:t>
            </a:r>
            <a:r>
              <a:rPr lang="uk-UA" sz="1000" dirty="0" smtClean="0"/>
              <a:t> </a:t>
            </a:r>
            <a:r>
              <a:rPr lang="uk-UA" sz="1000" dirty="0" err="1" smtClean="0"/>
              <a:t>well-hidden</a:t>
            </a:r>
            <a:r>
              <a:rPr lang="uk-UA" sz="1000" dirty="0" smtClean="0"/>
              <a:t>, </a:t>
            </a:r>
            <a:r>
              <a:rPr lang="uk-UA" sz="1000" dirty="0" err="1" smtClean="0"/>
              <a:t>technical</a:t>
            </a:r>
            <a:r>
              <a:rPr lang="uk-UA" sz="1000" dirty="0" smtClean="0"/>
              <a:t> </a:t>
            </a:r>
            <a:r>
              <a:rPr lang="uk-UA" sz="1000" dirty="0" err="1" smtClean="0"/>
              <a:t>insights</a:t>
            </a:r>
            <a:r>
              <a:rPr lang="uk-UA" sz="1000" dirty="0" smtClean="0"/>
              <a:t> </a:t>
            </a:r>
            <a:r>
              <a:rPr lang="uk-UA" sz="1000" dirty="0" err="1" smtClean="0"/>
              <a:t>in</a:t>
            </a:r>
            <a:r>
              <a:rPr lang="uk-UA" sz="1000" dirty="0" smtClean="0"/>
              <a:t> </a:t>
            </a:r>
            <a:r>
              <a:rPr lang="uk-UA" sz="1000" dirty="0" err="1" smtClean="0"/>
              <a:t>the</a:t>
            </a:r>
            <a:r>
              <a:rPr lang="uk-UA" sz="1000" dirty="0" smtClean="0"/>
              <a:t> </a:t>
            </a:r>
            <a:r>
              <a:rPr lang="uk-UA" sz="1000" dirty="0" err="1" smtClean="0"/>
              <a:t>history</a:t>
            </a:r>
            <a:r>
              <a:rPr lang="uk-UA" sz="1000" dirty="0" smtClean="0"/>
              <a:t> </a:t>
            </a:r>
            <a:r>
              <a:rPr lang="uk-UA" sz="1000" dirty="0" err="1" smtClean="0"/>
              <a:t>of</a:t>
            </a:r>
            <a:r>
              <a:rPr lang="uk-UA" sz="1000" dirty="0" smtClean="0"/>
              <a:t> </a:t>
            </a:r>
            <a:r>
              <a:rPr lang="uk-UA" sz="1000" dirty="0" err="1" smtClean="0"/>
              <a:t>science</a:t>
            </a:r>
            <a:r>
              <a:rPr lang="uk-UA" sz="1000" dirty="0" smtClean="0"/>
              <a:t>. </a:t>
            </a:r>
            <a:r>
              <a:rPr lang="uk-UA" sz="1000" dirty="0" err="1" smtClean="0"/>
              <a:t>By</a:t>
            </a:r>
            <a:r>
              <a:rPr lang="uk-UA" sz="1000" dirty="0" smtClean="0"/>
              <a:t> </a:t>
            </a:r>
            <a:r>
              <a:rPr lang="uk-UA" sz="1000" dirty="0" err="1" smtClean="0"/>
              <a:t>placing</a:t>
            </a:r>
            <a:r>
              <a:rPr lang="uk-UA" sz="1000" dirty="0" smtClean="0"/>
              <a:t> </a:t>
            </a:r>
            <a:r>
              <a:rPr lang="uk-UA" sz="1000" dirty="0" err="1" smtClean="0"/>
              <a:t>the</a:t>
            </a:r>
            <a:r>
              <a:rPr lang="uk-UA" sz="1000" dirty="0" smtClean="0"/>
              <a:t> </a:t>
            </a:r>
            <a:r>
              <a:rPr lang="uk-UA" sz="1000" dirty="0" err="1" smtClean="0"/>
              <a:t>middle</a:t>
            </a:r>
            <a:r>
              <a:rPr lang="uk-UA" sz="1000" dirty="0" smtClean="0"/>
              <a:t> </a:t>
            </a:r>
            <a:r>
              <a:rPr lang="uk-UA" sz="1000" dirty="0" err="1" smtClean="0"/>
              <a:t>of</a:t>
            </a:r>
            <a:r>
              <a:rPr lang="uk-UA" sz="1000" dirty="0" smtClean="0"/>
              <a:t> a </a:t>
            </a:r>
            <a:r>
              <a:rPr lang="uk-UA" sz="1000" dirty="0" err="1" smtClean="0"/>
              <a:t>small</a:t>
            </a:r>
            <a:r>
              <a:rPr lang="uk-UA" sz="1000" dirty="0" smtClean="0"/>
              <a:t> </a:t>
            </a:r>
            <a:r>
              <a:rPr lang="uk-UA" sz="1000" dirty="0" err="1" smtClean="0"/>
              <a:t>rod</a:t>
            </a:r>
            <a:r>
              <a:rPr lang="uk-UA" sz="1000" dirty="0" smtClean="0"/>
              <a:t> </a:t>
            </a:r>
            <a:r>
              <a:rPr lang="uk-UA" sz="1000" dirty="0" err="1" smtClean="0"/>
              <a:t>of</a:t>
            </a:r>
            <a:r>
              <a:rPr lang="uk-UA" sz="1000" dirty="0" smtClean="0"/>
              <a:t> </a:t>
            </a:r>
            <a:r>
              <a:rPr lang="uk-UA" sz="1000" dirty="0" err="1" smtClean="0"/>
              <a:t>soda</a:t>
            </a:r>
            <a:r>
              <a:rPr lang="uk-UA" sz="1000" dirty="0" smtClean="0"/>
              <a:t> </a:t>
            </a:r>
            <a:r>
              <a:rPr lang="uk-UA" sz="1000" dirty="0" err="1" smtClean="0"/>
              <a:t>lime</a:t>
            </a:r>
            <a:r>
              <a:rPr lang="uk-UA" sz="1000" dirty="0" smtClean="0"/>
              <a:t> </a:t>
            </a:r>
            <a:r>
              <a:rPr lang="uk-UA" sz="1000" dirty="0" err="1" smtClean="0"/>
              <a:t>glass</a:t>
            </a:r>
            <a:r>
              <a:rPr lang="uk-UA" sz="1000" dirty="0" smtClean="0"/>
              <a:t> </a:t>
            </a:r>
            <a:r>
              <a:rPr lang="uk-UA" sz="1000" dirty="0" err="1" smtClean="0"/>
              <a:t>in</a:t>
            </a:r>
            <a:r>
              <a:rPr lang="uk-UA" sz="1000" dirty="0" smtClean="0"/>
              <a:t> a </a:t>
            </a:r>
            <a:r>
              <a:rPr lang="uk-UA" sz="1000" dirty="0" err="1" smtClean="0"/>
              <a:t>hot</a:t>
            </a:r>
            <a:r>
              <a:rPr lang="uk-UA" sz="1000" dirty="0" smtClean="0"/>
              <a:t> </a:t>
            </a:r>
            <a:r>
              <a:rPr lang="uk-UA" sz="1000" dirty="0" err="1" smtClean="0"/>
              <a:t>flame</a:t>
            </a:r>
            <a:r>
              <a:rPr lang="uk-UA" sz="1000" dirty="0" smtClean="0"/>
              <a:t>, </a:t>
            </a:r>
            <a:r>
              <a:rPr lang="uk-UA" sz="1000" dirty="0" err="1" smtClean="0"/>
              <a:t>Van</a:t>
            </a:r>
            <a:r>
              <a:rPr lang="uk-UA" sz="1000" dirty="0" smtClean="0"/>
              <a:t> </a:t>
            </a:r>
            <a:r>
              <a:rPr lang="uk-UA" sz="1000" dirty="0" err="1" smtClean="0"/>
              <a:t>Leeuwenhoek</a:t>
            </a:r>
            <a:r>
              <a:rPr lang="uk-UA" sz="1000" dirty="0" smtClean="0"/>
              <a:t> </a:t>
            </a:r>
            <a:r>
              <a:rPr lang="uk-UA" sz="1000" dirty="0" err="1" smtClean="0"/>
              <a:t>could</a:t>
            </a:r>
            <a:r>
              <a:rPr lang="uk-UA" sz="1000" dirty="0" smtClean="0"/>
              <a:t> </a:t>
            </a:r>
            <a:r>
              <a:rPr lang="uk-UA" sz="1000" dirty="0" err="1" smtClean="0"/>
              <a:t>pull</a:t>
            </a:r>
            <a:r>
              <a:rPr lang="uk-UA" sz="1000" dirty="0" smtClean="0"/>
              <a:t> </a:t>
            </a:r>
            <a:r>
              <a:rPr lang="uk-UA" sz="1000" dirty="0" err="1" smtClean="0"/>
              <a:t>the</a:t>
            </a:r>
            <a:r>
              <a:rPr lang="uk-UA" sz="1000" dirty="0" smtClean="0"/>
              <a:t> </a:t>
            </a:r>
            <a:r>
              <a:rPr lang="uk-UA" sz="1000" dirty="0" err="1" smtClean="0"/>
              <a:t>hot</a:t>
            </a:r>
            <a:r>
              <a:rPr lang="uk-UA" sz="1000" dirty="0" smtClean="0"/>
              <a:t> </a:t>
            </a:r>
            <a:r>
              <a:rPr lang="uk-UA" sz="1000" dirty="0" err="1" smtClean="0"/>
              <a:t>section</a:t>
            </a:r>
            <a:r>
              <a:rPr lang="uk-UA" sz="1000" dirty="0" smtClean="0"/>
              <a:t> </a:t>
            </a:r>
            <a:r>
              <a:rPr lang="uk-UA" sz="1000" dirty="0" err="1" smtClean="0"/>
              <a:t>apart</a:t>
            </a:r>
            <a:r>
              <a:rPr lang="uk-UA" sz="1000" dirty="0" smtClean="0"/>
              <a:t> </a:t>
            </a:r>
            <a:r>
              <a:rPr lang="uk-UA" sz="1000" dirty="0" err="1" smtClean="0"/>
              <a:t>like</a:t>
            </a:r>
            <a:r>
              <a:rPr lang="uk-UA" sz="1000" dirty="0" smtClean="0"/>
              <a:t> </a:t>
            </a:r>
            <a:r>
              <a:rPr lang="uk-UA" sz="1000" dirty="0" err="1" smtClean="0"/>
              <a:t>taffy</a:t>
            </a:r>
            <a:r>
              <a:rPr lang="uk-UA" sz="1000" dirty="0" smtClean="0"/>
              <a:t> (</a:t>
            </a:r>
            <a:r>
              <a:rPr lang="ru-RU" sz="1000" dirty="0" smtClean="0"/>
              <a:t>ириска</a:t>
            </a:r>
            <a:r>
              <a:rPr lang="uk-UA" sz="1000" dirty="0" smtClean="0"/>
              <a:t>) </a:t>
            </a:r>
            <a:r>
              <a:rPr lang="uk-UA" sz="1000" dirty="0" err="1" smtClean="0"/>
              <a:t>to</a:t>
            </a:r>
            <a:r>
              <a:rPr lang="uk-UA" sz="1000" dirty="0" smtClean="0"/>
              <a:t> </a:t>
            </a:r>
            <a:r>
              <a:rPr lang="uk-UA" sz="1000" dirty="0" err="1" smtClean="0"/>
              <a:t>create</a:t>
            </a:r>
            <a:r>
              <a:rPr lang="uk-UA" sz="1000" dirty="0" smtClean="0"/>
              <a:t> </a:t>
            </a:r>
            <a:r>
              <a:rPr lang="uk-UA" sz="1000" dirty="0" err="1" smtClean="0"/>
              <a:t>two</a:t>
            </a:r>
            <a:r>
              <a:rPr lang="uk-UA" sz="1000" dirty="0" smtClean="0"/>
              <a:t> </a:t>
            </a:r>
            <a:r>
              <a:rPr lang="uk-UA" sz="1000" dirty="0" err="1" smtClean="0"/>
              <a:t>long</a:t>
            </a:r>
            <a:r>
              <a:rPr lang="uk-UA" sz="1000" dirty="0" smtClean="0"/>
              <a:t> </a:t>
            </a:r>
            <a:r>
              <a:rPr lang="uk-UA" sz="1000" dirty="0" err="1" smtClean="0"/>
              <a:t>whiskers</a:t>
            </a:r>
            <a:r>
              <a:rPr lang="uk-UA" sz="1000" dirty="0" smtClean="0"/>
              <a:t> </a:t>
            </a:r>
            <a:r>
              <a:rPr lang="uk-UA" sz="1000" dirty="0" err="1" smtClean="0"/>
              <a:t>of</a:t>
            </a:r>
            <a:r>
              <a:rPr lang="uk-UA" sz="1000" dirty="0" smtClean="0"/>
              <a:t> </a:t>
            </a:r>
            <a:r>
              <a:rPr lang="uk-UA" sz="1000" dirty="0" err="1" smtClean="0"/>
              <a:t>glass</a:t>
            </a:r>
            <a:r>
              <a:rPr lang="uk-UA" sz="1000" dirty="0" smtClean="0"/>
              <a:t>. </a:t>
            </a:r>
            <a:r>
              <a:rPr lang="uk-UA" sz="1000" dirty="0" err="1" smtClean="0"/>
              <a:t>By</a:t>
            </a:r>
            <a:r>
              <a:rPr lang="uk-UA" sz="1000" dirty="0" smtClean="0"/>
              <a:t> </a:t>
            </a:r>
            <a:r>
              <a:rPr lang="uk-UA" sz="1000" dirty="0" err="1" smtClean="0"/>
              <a:t>then</a:t>
            </a:r>
            <a:r>
              <a:rPr lang="uk-UA" sz="1000" dirty="0" smtClean="0"/>
              <a:t> </a:t>
            </a:r>
            <a:r>
              <a:rPr lang="uk-UA" sz="1000" dirty="0" err="1" smtClean="0"/>
              <a:t>reinserting</a:t>
            </a:r>
            <a:r>
              <a:rPr lang="uk-UA" sz="1000" dirty="0" smtClean="0"/>
              <a:t> </a:t>
            </a:r>
            <a:r>
              <a:rPr lang="uk-UA" sz="1000" dirty="0" err="1" smtClean="0"/>
              <a:t>the</a:t>
            </a:r>
            <a:r>
              <a:rPr lang="uk-UA" sz="1000" dirty="0" smtClean="0"/>
              <a:t> </a:t>
            </a:r>
            <a:r>
              <a:rPr lang="uk-UA" sz="1000" dirty="0" err="1" smtClean="0"/>
              <a:t>end</a:t>
            </a:r>
            <a:r>
              <a:rPr lang="uk-UA" sz="1000" dirty="0" smtClean="0"/>
              <a:t> </a:t>
            </a:r>
            <a:r>
              <a:rPr lang="uk-UA" sz="1000" dirty="0" err="1" smtClean="0"/>
              <a:t>of</a:t>
            </a:r>
            <a:r>
              <a:rPr lang="uk-UA" sz="1000" dirty="0" smtClean="0"/>
              <a:t> </a:t>
            </a:r>
            <a:r>
              <a:rPr lang="uk-UA" sz="1000" dirty="0" err="1" smtClean="0"/>
              <a:t>one</a:t>
            </a:r>
            <a:r>
              <a:rPr lang="uk-UA" sz="1000" dirty="0" smtClean="0"/>
              <a:t> </a:t>
            </a:r>
            <a:r>
              <a:rPr lang="uk-UA" sz="1000" dirty="0" err="1" smtClean="0"/>
              <a:t>whisker</a:t>
            </a:r>
            <a:r>
              <a:rPr lang="uk-UA" sz="1000" dirty="0" smtClean="0"/>
              <a:t> </a:t>
            </a:r>
            <a:r>
              <a:rPr lang="uk-UA" sz="1000" dirty="0" err="1" smtClean="0"/>
              <a:t>into</a:t>
            </a:r>
            <a:r>
              <a:rPr lang="uk-UA" sz="1000" dirty="0" smtClean="0"/>
              <a:t> </a:t>
            </a:r>
            <a:r>
              <a:rPr lang="uk-UA" sz="1000" dirty="0" err="1" smtClean="0"/>
              <a:t>the</a:t>
            </a:r>
            <a:r>
              <a:rPr lang="uk-UA" sz="1000" dirty="0" smtClean="0"/>
              <a:t> </a:t>
            </a:r>
            <a:r>
              <a:rPr lang="uk-UA" sz="1000" dirty="0" err="1" smtClean="0"/>
              <a:t>flame</a:t>
            </a:r>
            <a:r>
              <a:rPr lang="uk-UA" sz="1000" dirty="0" smtClean="0"/>
              <a:t>, </a:t>
            </a:r>
            <a:r>
              <a:rPr lang="uk-UA" sz="1000" dirty="0" err="1" smtClean="0"/>
              <a:t>he</a:t>
            </a:r>
            <a:r>
              <a:rPr lang="uk-UA" sz="1000" dirty="0" smtClean="0"/>
              <a:t> </a:t>
            </a:r>
            <a:r>
              <a:rPr lang="uk-UA" sz="1000" dirty="0" err="1" smtClean="0"/>
              <a:t>could</a:t>
            </a:r>
            <a:r>
              <a:rPr lang="uk-UA" sz="1000" dirty="0" smtClean="0"/>
              <a:t> </a:t>
            </a:r>
            <a:r>
              <a:rPr lang="uk-UA" sz="1000" dirty="0" err="1" smtClean="0"/>
              <a:t>create</a:t>
            </a:r>
            <a:r>
              <a:rPr lang="uk-UA" sz="1000" dirty="0" smtClean="0"/>
              <a:t> a </a:t>
            </a:r>
            <a:r>
              <a:rPr lang="uk-UA" sz="1000" dirty="0" err="1" smtClean="0"/>
              <a:t>very</a:t>
            </a:r>
            <a:r>
              <a:rPr lang="uk-UA" sz="1000" dirty="0" smtClean="0"/>
              <a:t> </a:t>
            </a:r>
            <a:r>
              <a:rPr lang="uk-UA" sz="1000" dirty="0" err="1" smtClean="0"/>
              <a:t>small</a:t>
            </a:r>
            <a:r>
              <a:rPr lang="uk-UA" sz="1000" dirty="0" smtClean="0"/>
              <a:t>, </a:t>
            </a:r>
            <a:r>
              <a:rPr lang="uk-UA" sz="1000" dirty="0" err="1" smtClean="0"/>
              <a:t>high-quality</a:t>
            </a:r>
            <a:r>
              <a:rPr lang="uk-UA" sz="1000" dirty="0" smtClean="0"/>
              <a:t> </a:t>
            </a:r>
            <a:r>
              <a:rPr lang="uk-UA" sz="1000" dirty="0" err="1" smtClean="0"/>
              <a:t>glass</a:t>
            </a:r>
            <a:r>
              <a:rPr lang="uk-UA" sz="1000" dirty="0" smtClean="0"/>
              <a:t> </a:t>
            </a:r>
            <a:r>
              <a:rPr lang="uk-UA" sz="1000" dirty="0" err="1" smtClean="0"/>
              <a:t>sphere</a:t>
            </a:r>
            <a:r>
              <a:rPr lang="uk-UA" sz="1000" dirty="0" smtClean="0"/>
              <a:t>. </a:t>
            </a:r>
            <a:r>
              <a:rPr lang="uk-UA" sz="1000" dirty="0" err="1" smtClean="0"/>
              <a:t>These</a:t>
            </a:r>
            <a:r>
              <a:rPr lang="uk-UA" sz="1000" dirty="0" smtClean="0"/>
              <a:t> </a:t>
            </a:r>
            <a:r>
              <a:rPr lang="uk-UA" sz="1000" dirty="0" err="1" smtClean="0"/>
              <a:t>spheres</a:t>
            </a:r>
            <a:r>
              <a:rPr lang="uk-UA" sz="1000" dirty="0" smtClean="0"/>
              <a:t> </a:t>
            </a:r>
            <a:r>
              <a:rPr lang="uk-UA" sz="1000" dirty="0" err="1" smtClean="0"/>
              <a:t>became</a:t>
            </a:r>
            <a:r>
              <a:rPr lang="uk-UA" sz="1000" dirty="0" smtClean="0"/>
              <a:t> </a:t>
            </a:r>
            <a:r>
              <a:rPr lang="uk-UA" sz="1000" dirty="0" err="1" smtClean="0"/>
              <a:t>the</a:t>
            </a:r>
            <a:r>
              <a:rPr lang="uk-UA" sz="1000" dirty="0" smtClean="0"/>
              <a:t> </a:t>
            </a:r>
            <a:r>
              <a:rPr lang="uk-UA" sz="1000" dirty="0" err="1" smtClean="0"/>
              <a:t>lenses</a:t>
            </a:r>
            <a:r>
              <a:rPr lang="uk-UA" sz="1000" dirty="0" smtClean="0"/>
              <a:t> </a:t>
            </a:r>
            <a:r>
              <a:rPr lang="uk-UA" sz="1000" dirty="0" err="1" smtClean="0"/>
              <a:t>of</a:t>
            </a:r>
            <a:r>
              <a:rPr lang="uk-UA" sz="1000" dirty="0" smtClean="0"/>
              <a:t> </a:t>
            </a:r>
            <a:r>
              <a:rPr lang="uk-UA" sz="1000" dirty="0" err="1" smtClean="0"/>
              <a:t>his</a:t>
            </a:r>
            <a:r>
              <a:rPr lang="uk-UA" sz="1000" dirty="0" smtClean="0"/>
              <a:t> </a:t>
            </a:r>
            <a:r>
              <a:rPr lang="uk-UA" sz="1000" dirty="0" err="1" smtClean="0"/>
              <a:t>microscopes</a:t>
            </a:r>
            <a:r>
              <a:rPr lang="uk-UA" sz="1000" dirty="0" smtClean="0"/>
              <a:t>, </a:t>
            </a:r>
            <a:r>
              <a:rPr lang="uk-UA" sz="1000" dirty="0" err="1" smtClean="0"/>
              <a:t>with</a:t>
            </a:r>
            <a:r>
              <a:rPr lang="uk-UA" sz="1000" dirty="0" smtClean="0"/>
              <a:t> </a:t>
            </a:r>
            <a:r>
              <a:rPr lang="uk-UA" sz="1000" dirty="0" err="1" smtClean="0"/>
              <a:t>the</a:t>
            </a:r>
            <a:r>
              <a:rPr lang="uk-UA" sz="1000" dirty="0" smtClean="0"/>
              <a:t> </a:t>
            </a:r>
            <a:r>
              <a:rPr lang="uk-UA" sz="1000" dirty="0" err="1" smtClean="0"/>
              <a:t>smallest</a:t>
            </a:r>
            <a:r>
              <a:rPr lang="uk-UA" sz="1000" dirty="0" smtClean="0"/>
              <a:t> </a:t>
            </a:r>
            <a:r>
              <a:rPr lang="uk-UA" sz="1000" dirty="0" err="1" smtClean="0"/>
              <a:t>spheres</a:t>
            </a:r>
            <a:r>
              <a:rPr lang="uk-UA" sz="1000" dirty="0" smtClean="0"/>
              <a:t> </a:t>
            </a:r>
            <a:r>
              <a:rPr lang="uk-UA" sz="1000" dirty="0" err="1" smtClean="0"/>
              <a:t>providing</a:t>
            </a:r>
            <a:r>
              <a:rPr lang="uk-UA" sz="1000" dirty="0" smtClean="0"/>
              <a:t> </a:t>
            </a:r>
            <a:r>
              <a:rPr lang="uk-UA" sz="1000" dirty="0" err="1" smtClean="0"/>
              <a:t>the</a:t>
            </a:r>
            <a:r>
              <a:rPr lang="uk-UA" sz="1000" dirty="0" smtClean="0"/>
              <a:t> </a:t>
            </a:r>
            <a:r>
              <a:rPr lang="uk-UA" sz="1000" dirty="0" err="1" smtClean="0"/>
              <a:t>highest</a:t>
            </a:r>
            <a:r>
              <a:rPr lang="uk-UA" sz="1000" dirty="0" smtClean="0"/>
              <a:t> </a:t>
            </a:r>
            <a:r>
              <a:rPr lang="uk-UA" sz="1000" dirty="0" err="1" smtClean="0"/>
              <a:t>magnifications</a:t>
            </a:r>
            <a:r>
              <a:rPr lang="uk-UA" sz="1000" dirty="0" smtClean="0"/>
              <a:t>. </a:t>
            </a:r>
            <a:r>
              <a:rPr lang="uk-UA" sz="1000" dirty="0" err="1" smtClean="0"/>
              <a:t>An</a:t>
            </a:r>
            <a:r>
              <a:rPr lang="uk-UA" sz="1000" dirty="0" smtClean="0"/>
              <a:t> </a:t>
            </a:r>
            <a:r>
              <a:rPr lang="uk-UA" sz="1000" dirty="0" err="1" smtClean="0"/>
              <a:t>experienced</a:t>
            </a:r>
            <a:r>
              <a:rPr lang="uk-UA" sz="1000" dirty="0" smtClean="0"/>
              <a:t> </a:t>
            </a:r>
            <a:r>
              <a:rPr lang="uk-UA" sz="1000" dirty="0" err="1" smtClean="0"/>
              <a:t>businessman</a:t>
            </a:r>
            <a:r>
              <a:rPr lang="uk-UA" sz="1000" dirty="0" smtClean="0"/>
              <a:t>, </a:t>
            </a:r>
            <a:r>
              <a:rPr lang="uk-UA" sz="1000" dirty="0" err="1" smtClean="0"/>
              <a:t>Leeuwenhoek</a:t>
            </a:r>
            <a:r>
              <a:rPr lang="uk-UA" sz="1000" dirty="0" smtClean="0"/>
              <a:t> </a:t>
            </a:r>
            <a:r>
              <a:rPr lang="uk-UA" sz="1000" dirty="0" err="1" smtClean="0"/>
              <a:t>realized</a:t>
            </a:r>
            <a:r>
              <a:rPr lang="uk-UA" sz="1000" dirty="0" smtClean="0"/>
              <a:t> </a:t>
            </a:r>
            <a:r>
              <a:rPr lang="uk-UA" sz="1000" dirty="0" err="1" smtClean="0"/>
              <a:t>that</a:t>
            </a:r>
            <a:r>
              <a:rPr lang="uk-UA" sz="1000" dirty="0" smtClean="0"/>
              <a:t> </a:t>
            </a:r>
            <a:r>
              <a:rPr lang="uk-UA" sz="1000" dirty="0" err="1" smtClean="0"/>
              <a:t>if</a:t>
            </a:r>
            <a:r>
              <a:rPr lang="uk-UA" sz="1000" dirty="0" smtClean="0"/>
              <a:t> </a:t>
            </a:r>
            <a:r>
              <a:rPr lang="uk-UA" sz="1000" dirty="0" err="1" smtClean="0"/>
              <a:t>his</a:t>
            </a:r>
            <a:r>
              <a:rPr lang="uk-UA" sz="1000" dirty="0" smtClean="0"/>
              <a:t> </a:t>
            </a:r>
            <a:r>
              <a:rPr lang="uk-UA" sz="1000" dirty="0" err="1" smtClean="0"/>
              <a:t>simple</a:t>
            </a:r>
            <a:r>
              <a:rPr lang="uk-UA" sz="1000" dirty="0" smtClean="0"/>
              <a:t> </a:t>
            </a:r>
            <a:r>
              <a:rPr lang="uk-UA" sz="1000" dirty="0" err="1" smtClean="0"/>
              <a:t>method</a:t>
            </a:r>
            <a:r>
              <a:rPr lang="uk-UA" sz="1000" dirty="0" smtClean="0"/>
              <a:t> </a:t>
            </a:r>
            <a:r>
              <a:rPr lang="uk-UA" sz="1000" dirty="0" err="1" smtClean="0"/>
              <a:t>for</a:t>
            </a:r>
            <a:r>
              <a:rPr lang="uk-UA" sz="1000" dirty="0" smtClean="0"/>
              <a:t> </a:t>
            </a:r>
            <a:r>
              <a:rPr lang="uk-UA" sz="1000" dirty="0" err="1" smtClean="0"/>
              <a:t>creating</a:t>
            </a:r>
            <a:r>
              <a:rPr lang="uk-UA" sz="1000" dirty="0" smtClean="0"/>
              <a:t> </a:t>
            </a:r>
            <a:r>
              <a:rPr lang="uk-UA" sz="1000" dirty="0" err="1" smtClean="0"/>
              <a:t>the</a:t>
            </a:r>
            <a:r>
              <a:rPr lang="uk-UA" sz="1000" dirty="0" smtClean="0"/>
              <a:t> </a:t>
            </a:r>
            <a:r>
              <a:rPr lang="uk-UA" sz="1000" dirty="0" err="1" smtClean="0"/>
              <a:t>critically</a:t>
            </a:r>
            <a:r>
              <a:rPr lang="uk-UA" sz="1000" dirty="0" smtClean="0"/>
              <a:t> </a:t>
            </a:r>
            <a:r>
              <a:rPr lang="uk-UA" sz="1000" dirty="0" err="1" smtClean="0"/>
              <a:t>important</a:t>
            </a:r>
            <a:r>
              <a:rPr lang="uk-UA" sz="1000" dirty="0" smtClean="0"/>
              <a:t> </a:t>
            </a:r>
            <a:r>
              <a:rPr lang="uk-UA" sz="1000" dirty="0" err="1" smtClean="0"/>
              <a:t>lens</a:t>
            </a:r>
            <a:r>
              <a:rPr lang="uk-UA" sz="1000" dirty="0" smtClean="0"/>
              <a:t> </a:t>
            </a:r>
            <a:r>
              <a:rPr lang="uk-UA" sz="1000" dirty="0" err="1" smtClean="0"/>
              <a:t>was</a:t>
            </a:r>
            <a:r>
              <a:rPr lang="uk-UA" sz="1000" dirty="0" smtClean="0"/>
              <a:t> </a:t>
            </a:r>
            <a:r>
              <a:rPr lang="uk-UA" sz="1000" dirty="0" err="1" smtClean="0"/>
              <a:t>revealed</a:t>
            </a:r>
            <a:r>
              <a:rPr lang="uk-UA" sz="1000" dirty="0" smtClean="0"/>
              <a:t>, </a:t>
            </a:r>
            <a:r>
              <a:rPr lang="uk-UA" sz="1000" dirty="0" err="1" smtClean="0"/>
              <a:t>the</a:t>
            </a:r>
            <a:r>
              <a:rPr lang="uk-UA" sz="1000" dirty="0" smtClean="0"/>
              <a:t> </a:t>
            </a:r>
            <a:r>
              <a:rPr lang="uk-UA" sz="1000" dirty="0" err="1" smtClean="0"/>
              <a:t>scientific</a:t>
            </a:r>
            <a:r>
              <a:rPr lang="uk-UA" sz="1000" dirty="0" smtClean="0"/>
              <a:t> </a:t>
            </a:r>
            <a:r>
              <a:rPr lang="uk-UA" sz="1000" dirty="0" err="1" smtClean="0"/>
              <a:t>community</a:t>
            </a:r>
            <a:r>
              <a:rPr lang="uk-UA" sz="1000" dirty="0" smtClean="0"/>
              <a:t> </a:t>
            </a:r>
            <a:r>
              <a:rPr lang="uk-UA" sz="1000" dirty="0" err="1" smtClean="0"/>
              <a:t>of</a:t>
            </a:r>
            <a:r>
              <a:rPr lang="uk-UA" sz="1000" dirty="0" smtClean="0"/>
              <a:t> </a:t>
            </a:r>
            <a:r>
              <a:rPr lang="uk-UA" sz="1000" dirty="0" err="1" smtClean="0"/>
              <a:t>his</a:t>
            </a:r>
            <a:r>
              <a:rPr lang="uk-UA" sz="1000" dirty="0" smtClean="0"/>
              <a:t> </a:t>
            </a:r>
            <a:r>
              <a:rPr lang="uk-UA" sz="1000" dirty="0" err="1" smtClean="0"/>
              <a:t>time</a:t>
            </a:r>
            <a:r>
              <a:rPr lang="uk-UA" sz="1000" dirty="0" smtClean="0"/>
              <a:t> </a:t>
            </a:r>
            <a:r>
              <a:rPr lang="uk-UA" sz="1000" dirty="0" err="1" smtClean="0"/>
              <a:t>would</a:t>
            </a:r>
            <a:r>
              <a:rPr lang="uk-UA" sz="1000" dirty="0" smtClean="0"/>
              <a:t> </a:t>
            </a:r>
            <a:r>
              <a:rPr lang="uk-UA" sz="1000" dirty="0" err="1" smtClean="0"/>
              <a:t>likely</a:t>
            </a:r>
            <a:r>
              <a:rPr lang="uk-UA" sz="1000" dirty="0" smtClean="0"/>
              <a:t> </a:t>
            </a:r>
            <a:r>
              <a:rPr lang="uk-UA" sz="1000" dirty="0" err="1" smtClean="0"/>
              <a:t>disregard</a:t>
            </a:r>
            <a:r>
              <a:rPr lang="uk-UA" sz="1000" dirty="0" smtClean="0"/>
              <a:t> </a:t>
            </a:r>
            <a:r>
              <a:rPr lang="uk-UA" sz="1000" dirty="0" err="1" smtClean="0"/>
              <a:t>or</a:t>
            </a:r>
            <a:r>
              <a:rPr lang="uk-UA" sz="1000" dirty="0" smtClean="0"/>
              <a:t> </a:t>
            </a:r>
            <a:r>
              <a:rPr lang="uk-UA" sz="1000" dirty="0" err="1" smtClean="0"/>
              <a:t>even</a:t>
            </a:r>
            <a:r>
              <a:rPr lang="uk-UA" sz="1000" dirty="0" smtClean="0"/>
              <a:t> </a:t>
            </a:r>
            <a:r>
              <a:rPr lang="uk-UA" sz="1000" dirty="0" err="1" smtClean="0"/>
              <a:t>forget</a:t>
            </a:r>
            <a:r>
              <a:rPr lang="uk-UA" sz="1000" dirty="0" smtClean="0"/>
              <a:t> </a:t>
            </a:r>
            <a:r>
              <a:rPr lang="uk-UA" sz="1000" dirty="0" err="1" smtClean="0"/>
              <a:t>his</a:t>
            </a:r>
            <a:r>
              <a:rPr lang="uk-UA" sz="1000" dirty="0" smtClean="0"/>
              <a:t> </a:t>
            </a:r>
            <a:r>
              <a:rPr lang="uk-UA" sz="1000" dirty="0" err="1" smtClean="0"/>
              <a:t>role</a:t>
            </a:r>
            <a:r>
              <a:rPr lang="uk-UA" sz="1000" dirty="0" smtClean="0"/>
              <a:t> </a:t>
            </a:r>
            <a:r>
              <a:rPr lang="uk-UA" sz="1000" dirty="0" err="1" smtClean="0"/>
              <a:t>in</a:t>
            </a:r>
            <a:r>
              <a:rPr lang="uk-UA" sz="1000" dirty="0" smtClean="0"/>
              <a:t> </a:t>
            </a:r>
            <a:r>
              <a:rPr lang="uk-UA" sz="1000" dirty="0" err="1" smtClean="0"/>
              <a:t>microscopy</a:t>
            </a:r>
            <a:r>
              <a:rPr lang="uk-UA" sz="1000" dirty="0" smtClean="0"/>
              <a:t>. </a:t>
            </a:r>
            <a:r>
              <a:rPr lang="uk-UA" sz="1000" dirty="0" err="1" smtClean="0"/>
              <a:t>He</a:t>
            </a:r>
            <a:r>
              <a:rPr lang="uk-UA" sz="1000" dirty="0" smtClean="0"/>
              <a:t> </a:t>
            </a:r>
            <a:r>
              <a:rPr lang="uk-UA" sz="1000" dirty="0" err="1" smtClean="0"/>
              <a:t>therefore</a:t>
            </a:r>
            <a:r>
              <a:rPr lang="uk-UA" sz="1000" dirty="0" smtClean="0"/>
              <a:t> </a:t>
            </a:r>
            <a:r>
              <a:rPr lang="uk-UA" sz="1000" dirty="0" err="1" smtClean="0"/>
              <a:t>allowed</a:t>
            </a:r>
            <a:r>
              <a:rPr lang="uk-UA" sz="1000" dirty="0" smtClean="0"/>
              <a:t> </a:t>
            </a:r>
            <a:r>
              <a:rPr lang="uk-UA" sz="1000" dirty="0" err="1" smtClean="0"/>
              <a:t>others</a:t>
            </a:r>
            <a:r>
              <a:rPr lang="uk-UA" sz="1000" dirty="0" smtClean="0"/>
              <a:t> </a:t>
            </a:r>
            <a:r>
              <a:rPr lang="uk-UA" sz="1000" dirty="0" err="1" smtClean="0"/>
              <a:t>to</a:t>
            </a:r>
            <a:r>
              <a:rPr lang="uk-UA" sz="1000" dirty="0" smtClean="0"/>
              <a:t> </a:t>
            </a:r>
            <a:r>
              <a:rPr lang="uk-UA" sz="1000" dirty="0" err="1" smtClean="0"/>
              <a:t>believe</a:t>
            </a:r>
            <a:r>
              <a:rPr lang="uk-UA" sz="1000" dirty="0" smtClean="0"/>
              <a:t> </a:t>
            </a:r>
            <a:r>
              <a:rPr lang="uk-UA" sz="1000" dirty="0" err="1" smtClean="0"/>
              <a:t>that</a:t>
            </a:r>
            <a:r>
              <a:rPr lang="uk-UA" sz="1000" dirty="0" smtClean="0"/>
              <a:t> </a:t>
            </a:r>
            <a:r>
              <a:rPr lang="uk-UA" sz="1000" dirty="0" err="1" smtClean="0"/>
              <a:t>he</a:t>
            </a:r>
            <a:r>
              <a:rPr lang="uk-UA" sz="1000" dirty="0" smtClean="0"/>
              <a:t> </a:t>
            </a:r>
            <a:r>
              <a:rPr lang="uk-UA" sz="1000" dirty="0" err="1" smtClean="0"/>
              <a:t>was</a:t>
            </a:r>
            <a:r>
              <a:rPr lang="uk-UA" sz="1000" dirty="0" smtClean="0"/>
              <a:t> </a:t>
            </a:r>
            <a:r>
              <a:rPr lang="uk-UA" sz="1000" dirty="0" err="1" smtClean="0"/>
              <a:t>laboriously</a:t>
            </a:r>
            <a:r>
              <a:rPr lang="uk-UA" sz="1000" dirty="0" smtClean="0"/>
              <a:t> </a:t>
            </a:r>
            <a:r>
              <a:rPr lang="uk-UA" sz="1000" dirty="0" err="1" smtClean="0"/>
              <a:t>spending</a:t>
            </a:r>
            <a:r>
              <a:rPr lang="uk-UA" sz="1000" dirty="0" smtClean="0"/>
              <a:t> </a:t>
            </a:r>
            <a:r>
              <a:rPr lang="uk-UA" sz="1000" dirty="0" err="1" smtClean="0"/>
              <a:t>most</a:t>
            </a:r>
            <a:r>
              <a:rPr lang="uk-UA" sz="1000" dirty="0" smtClean="0"/>
              <a:t> </a:t>
            </a:r>
            <a:r>
              <a:rPr lang="uk-UA" sz="1000" dirty="0" err="1" smtClean="0"/>
              <a:t>of</a:t>
            </a:r>
            <a:r>
              <a:rPr lang="uk-UA" sz="1000" dirty="0" smtClean="0"/>
              <a:t> </a:t>
            </a:r>
            <a:r>
              <a:rPr lang="uk-UA" sz="1000" dirty="0" err="1" smtClean="0"/>
              <a:t>his</a:t>
            </a:r>
            <a:r>
              <a:rPr lang="uk-UA" sz="1000" dirty="0" smtClean="0"/>
              <a:t> </a:t>
            </a:r>
            <a:r>
              <a:rPr lang="uk-UA" sz="1000" dirty="0" err="1" smtClean="0"/>
              <a:t>nights</a:t>
            </a:r>
            <a:r>
              <a:rPr lang="uk-UA" sz="1000" dirty="0" smtClean="0"/>
              <a:t> </a:t>
            </a:r>
            <a:r>
              <a:rPr lang="uk-UA" sz="1000" dirty="0" err="1" smtClean="0"/>
              <a:t>and</a:t>
            </a:r>
            <a:r>
              <a:rPr lang="uk-UA" sz="1000" dirty="0" smtClean="0"/>
              <a:t> </a:t>
            </a:r>
            <a:r>
              <a:rPr lang="uk-UA" sz="1000" dirty="0" err="1" smtClean="0"/>
              <a:t>free</a:t>
            </a:r>
            <a:r>
              <a:rPr lang="uk-UA" sz="1000" dirty="0" smtClean="0"/>
              <a:t> </a:t>
            </a:r>
            <a:r>
              <a:rPr lang="uk-UA" sz="1000" dirty="0" err="1" smtClean="0"/>
              <a:t>time</a:t>
            </a:r>
            <a:r>
              <a:rPr lang="uk-UA" sz="1000" dirty="0" smtClean="0"/>
              <a:t> </a:t>
            </a:r>
            <a:r>
              <a:rPr lang="uk-UA" sz="1000" dirty="0" err="1" smtClean="0"/>
              <a:t>grinding</a:t>
            </a:r>
            <a:r>
              <a:rPr lang="uk-UA" sz="1000" dirty="0" smtClean="0"/>
              <a:t> </a:t>
            </a:r>
            <a:r>
              <a:rPr lang="uk-UA" sz="1000" dirty="0" err="1" smtClean="0"/>
              <a:t>increasingly</a:t>
            </a:r>
            <a:r>
              <a:rPr lang="uk-UA" sz="1000" dirty="0" smtClean="0"/>
              <a:t> </a:t>
            </a:r>
            <a:r>
              <a:rPr lang="uk-UA" sz="1000" dirty="0" err="1" smtClean="0"/>
              <a:t>tiny</a:t>
            </a:r>
            <a:r>
              <a:rPr lang="uk-UA" sz="1000" dirty="0" smtClean="0"/>
              <a:t> </a:t>
            </a:r>
            <a:r>
              <a:rPr lang="uk-UA" sz="1000" dirty="0" err="1" smtClean="0"/>
              <a:t>lenses</a:t>
            </a:r>
            <a:r>
              <a:rPr lang="uk-UA" sz="1000" dirty="0" smtClean="0"/>
              <a:t> </a:t>
            </a:r>
            <a:r>
              <a:rPr lang="uk-UA" sz="1000" dirty="0" err="1" smtClean="0"/>
              <a:t>to</a:t>
            </a:r>
            <a:r>
              <a:rPr lang="uk-UA" sz="1000" dirty="0" smtClean="0"/>
              <a:t> </a:t>
            </a:r>
            <a:r>
              <a:rPr lang="uk-UA" sz="1000" dirty="0" err="1" smtClean="0"/>
              <a:t>use</a:t>
            </a:r>
            <a:r>
              <a:rPr lang="uk-UA" sz="1000" dirty="0" smtClean="0"/>
              <a:t> </a:t>
            </a:r>
            <a:r>
              <a:rPr lang="uk-UA" sz="1000" dirty="0" err="1" smtClean="0"/>
              <a:t>in</a:t>
            </a:r>
            <a:r>
              <a:rPr lang="uk-UA" sz="1000" dirty="0" smtClean="0"/>
              <a:t> </a:t>
            </a:r>
            <a:r>
              <a:rPr lang="uk-UA" sz="1000" dirty="0" err="1" smtClean="0"/>
              <a:t>microscopes</a:t>
            </a:r>
            <a:r>
              <a:rPr lang="uk-UA" sz="1000" dirty="0" smtClean="0"/>
              <a:t>, </a:t>
            </a:r>
            <a:r>
              <a:rPr lang="uk-UA" sz="1000" dirty="0" err="1" smtClean="0"/>
              <a:t>even</a:t>
            </a:r>
            <a:r>
              <a:rPr lang="uk-UA" sz="1000" dirty="0" smtClean="0"/>
              <a:t> </a:t>
            </a:r>
            <a:r>
              <a:rPr lang="uk-UA" sz="1000" dirty="0" err="1" smtClean="0"/>
              <a:t>though</a:t>
            </a:r>
            <a:r>
              <a:rPr lang="uk-UA" sz="1000" dirty="0" smtClean="0"/>
              <a:t> </a:t>
            </a:r>
            <a:r>
              <a:rPr lang="uk-UA" sz="1000" dirty="0" err="1" smtClean="0"/>
              <a:t>this</a:t>
            </a:r>
            <a:r>
              <a:rPr lang="uk-UA" sz="1000" dirty="0" smtClean="0"/>
              <a:t> </a:t>
            </a:r>
            <a:r>
              <a:rPr lang="uk-UA" sz="1000" dirty="0" err="1" smtClean="0"/>
              <a:t>belief</a:t>
            </a:r>
            <a:r>
              <a:rPr lang="uk-UA" sz="1000" dirty="0" smtClean="0"/>
              <a:t> </a:t>
            </a:r>
            <a:r>
              <a:rPr lang="uk-UA" sz="1000" dirty="0" err="1" smtClean="0"/>
              <a:t>conflicted</a:t>
            </a:r>
            <a:r>
              <a:rPr lang="uk-UA" sz="1000" dirty="0" smtClean="0"/>
              <a:t> </a:t>
            </a:r>
            <a:r>
              <a:rPr lang="uk-UA" sz="1000" dirty="0" err="1" smtClean="0"/>
              <a:t>both</a:t>
            </a:r>
            <a:r>
              <a:rPr lang="uk-UA" sz="1000" dirty="0" smtClean="0"/>
              <a:t> </a:t>
            </a:r>
            <a:r>
              <a:rPr lang="uk-UA" sz="1000" dirty="0" err="1" smtClean="0"/>
              <a:t>with</a:t>
            </a:r>
            <a:r>
              <a:rPr lang="uk-UA" sz="1000" dirty="0" smtClean="0"/>
              <a:t> </a:t>
            </a:r>
            <a:r>
              <a:rPr lang="uk-UA" sz="1000" dirty="0" err="1" smtClean="0"/>
              <a:t>his</a:t>
            </a:r>
            <a:r>
              <a:rPr lang="uk-UA" sz="1000" dirty="0" smtClean="0"/>
              <a:t> </a:t>
            </a:r>
            <a:r>
              <a:rPr lang="uk-UA" sz="1000" dirty="0" err="1" smtClean="0"/>
              <a:t>construction</a:t>
            </a:r>
            <a:r>
              <a:rPr lang="uk-UA" sz="1000" dirty="0" smtClean="0"/>
              <a:t> </a:t>
            </a:r>
            <a:r>
              <a:rPr lang="uk-UA" sz="1000" dirty="0" err="1" smtClean="0"/>
              <a:t>of</a:t>
            </a:r>
            <a:r>
              <a:rPr lang="uk-UA" sz="1000" dirty="0" smtClean="0"/>
              <a:t> </a:t>
            </a:r>
            <a:r>
              <a:rPr lang="uk-UA" sz="1000" dirty="0" err="1" smtClean="0"/>
              <a:t>hundreds</a:t>
            </a:r>
            <a:r>
              <a:rPr lang="uk-UA" sz="1000" dirty="0" smtClean="0"/>
              <a:t> </a:t>
            </a:r>
            <a:r>
              <a:rPr lang="uk-UA" sz="1000" dirty="0" err="1" smtClean="0"/>
              <a:t>of</a:t>
            </a:r>
            <a:r>
              <a:rPr lang="uk-UA" sz="1000" dirty="0" smtClean="0"/>
              <a:t> </a:t>
            </a:r>
            <a:r>
              <a:rPr lang="uk-UA" sz="1000" dirty="0" err="1" smtClean="0"/>
              <a:t>microscopes</a:t>
            </a:r>
            <a:r>
              <a:rPr lang="uk-UA" sz="1000" dirty="0" smtClean="0"/>
              <a:t> </a:t>
            </a:r>
            <a:r>
              <a:rPr lang="uk-UA" sz="1000" dirty="0" err="1" smtClean="0"/>
              <a:t>and</a:t>
            </a:r>
            <a:r>
              <a:rPr lang="uk-UA" sz="1000" dirty="0" smtClean="0"/>
              <a:t> </a:t>
            </a:r>
            <a:r>
              <a:rPr lang="uk-UA" sz="1000" dirty="0" err="1" smtClean="0"/>
              <a:t>his</a:t>
            </a:r>
            <a:r>
              <a:rPr lang="uk-UA" sz="1000" dirty="0" smtClean="0"/>
              <a:t> </a:t>
            </a:r>
            <a:r>
              <a:rPr lang="uk-UA" sz="1000" dirty="0" err="1" smtClean="0"/>
              <a:t>habit</a:t>
            </a:r>
            <a:r>
              <a:rPr lang="uk-UA" sz="1000" dirty="0" smtClean="0"/>
              <a:t> </a:t>
            </a:r>
            <a:r>
              <a:rPr lang="uk-UA" sz="1000" dirty="0" err="1" smtClean="0"/>
              <a:t>of</a:t>
            </a:r>
            <a:r>
              <a:rPr lang="uk-UA" sz="1000" dirty="0" smtClean="0"/>
              <a:t> </a:t>
            </a:r>
            <a:r>
              <a:rPr lang="uk-UA" sz="1000" dirty="0" err="1" smtClean="0"/>
              <a:t>building</a:t>
            </a:r>
            <a:r>
              <a:rPr lang="uk-UA" sz="1000" dirty="0" smtClean="0"/>
              <a:t> a </a:t>
            </a:r>
            <a:r>
              <a:rPr lang="uk-UA" sz="1000" dirty="0" err="1" smtClean="0"/>
              <a:t>new</a:t>
            </a:r>
            <a:r>
              <a:rPr lang="uk-UA" sz="1000" dirty="0" smtClean="0"/>
              <a:t> </a:t>
            </a:r>
            <a:r>
              <a:rPr lang="uk-UA" sz="1000" dirty="0" err="1" smtClean="0"/>
              <a:t>microscope</a:t>
            </a:r>
            <a:r>
              <a:rPr lang="uk-UA" sz="1000" dirty="0" smtClean="0"/>
              <a:t> </a:t>
            </a:r>
            <a:r>
              <a:rPr lang="uk-UA" sz="1000" dirty="0" err="1" smtClean="0"/>
              <a:t>whenever</a:t>
            </a:r>
            <a:r>
              <a:rPr lang="uk-UA" sz="1000" dirty="0" smtClean="0"/>
              <a:t> </a:t>
            </a:r>
            <a:r>
              <a:rPr lang="uk-UA" sz="1000" dirty="0" err="1" smtClean="0"/>
              <a:t>he</a:t>
            </a:r>
            <a:r>
              <a:rPr lang="uk-UA" sz="1000" dirty="0" smtClean="0"/>
              <a:t> </a:t>
            </a:r>
            <a:r>
              <a:rPr lang="uk-UA" sz="1000" dirty="0" err="1" smtClean="0"/>
              <a:t>chanced</a:t>
            </a:r>
            <a:r>
              <a:rPr lang="uk-UA" sz="1000" dirty="0" smtClean="0"/>
              <a:t> </a:t>
            </a:r>
            <a:r>
              <a:rPr lang="uk-UA" sz="1000" dirty="0" err="1" smtClean="0"/>
              <a:t>upon</a:t>
            </a:r>
            <a:r>
              <a:rPr lang="uk-UA" sz="1000" dirty="0" smtClean="0"/>
              <a:t> </a:t>
            </a:r>
            <a:r>
              <a:rPr lang="uk-UA" sz="1000" dirty="0" err="1" smtClean="0"/>
              <a:t>an</a:t>
            </a:r>
            <a:r>
              <a:rPr lang="uk-UA" sz="1000" dirty="0" smtClean="0"/>
              <a:t> </a:t>
            </a:r>
            <a:r>
              <a:rPr lang="uk-UA" sz="1000" dirty="0" err="1" smtClean="0"/>
              <a:t>interesting</a:t>
            </a:r>
            <a:r>
              <a:rPr lang="uk-UA" sz="1000" dirty="0" smtClean="0"/>
              <a:t> </a:t>
            </a:r>
            <a:r>
              <a:rPr lang="uk-UA" sz="1000" dirty="0" err="1" smtClean="0"/>
              <a:t>specimen</a:t>
            </a:r>
            <a:r>
              <a:rPr lang="uk-UA" sz="1000" dirty="0" smtClean="0"/>
              <a:t> </a:t>
            </a:r>
            <a:r>
              <a:rPr lang="uk-UA" sz="1000" dirty="0" err="1" smtClean="0"/>
              <a:t>that</a:t>
            </a:r>
            <a:r>
              <a:rPr lang="uk-UA" sz="1000" dirty="0" smtClean="0"/>
              <a:t> </a:t>
            </a:r>
            <a:r>
              <a:rPr lang="uk-UA" sz="1000" dirty="0" err="1" smtClean="0"/>
              <a:t>he</a:t>
            </a:r>
            <a:r>
              <a:rPr lang="uk-UA" sz="1000" dirty="0" smtClean="0"/>
              <a:t> </a:t>
            </a:r>
            <a:r>
              <a:rPr lang="uk-UA" sz="1000" dirty="0" err="1" smtClean="0"/>
              <a:t>wanted</a:t>
            </a:r>
            <a:r>
              <a:rPr lang="uk-UA" sz="1000" dirty="0" smtClean="0"/>
              <a:t> </a:t>
            </a:r>
            <a:r>
              <a:rPr lang="uk-UA" sz="1000" dirty="0" err="1" smtClean="0"/>
              <a:t>to</a:t>
            </a:r>
            <a:r>
              <a:rPr lang="uk-UA" sz="1000" dirty="0" smtClean="0"/>
              <a:t> </a:t>
            </a:r>
            <a:r>
              <a:rPr lang="uk-UA" sz="1000" dirty="0" err="1" smtClean="0"/>
              <a:t>preserve</a:t>
            </a:r>
            <a:r>
              <a:rPr lang="uk-UA" sz="1000" dirty="0" smtClean="0"/>
              <a:t>.</a:t>
            </a:r>
          </a:p>
          <a:p>
            <a:pPr eaLnBrk="1" hangingPunct="1"/>
            <a:r>
              <a:rPr lang="uk-UA" sz="1000" dirty="0" err="1" smtClean="0"/>
              <a:t>Van</a:t>
            </a:r>
            <a:r>
              <a:rPr lang="uk-UA" sz="1000" dirty="0" smtClean="0"/>
              <a:t> </a:t>
            </a:r>
            <a:r>
              <a:rPr lang="uk-UA" sz="1000" dirty="0" err="1" smtClean="0"/>
              <a:t>Leeuwenhoek</a:t>
            </a:r>
            <a:r>
              <a:rPr lang="uk-UA" sz="1000" dirty="0" smtClean="0"/>
              <a:t> </a:t>
            </a:r>
            <a:r>
              <a:rPr lang="uk-UA" sz="1000" dirty="0" err="1" smtClean="0"/>
              <a:t>used</a:t>
            </a:r>
            <a:r>
              <a:rPr lang="uk-UA" sz="1000" dirty="0" smtClean="0"/>
              <a:t> </a:t>
            </a:r>
            <a:r>
              <a:rPr lang="uk-UA" sz="1000" dirty="0" err="1" smtClean="0"/>
              <a:t>samples</a:t>
            </a:r>
            <a:r>
              <a:rPr lang="uk-UA" sz="1000" dirty="0" smtClean="0"/>
              <a:t> </a:t>
            </a:r>
            <a:r>
              <a:rPr lang="uk-UA" sz="1000" dirty="0" err="1" smtClean="0"/>
              <a:t>and</a:t>
            </a:r>
            <a:r>
              <a:rPr lang="uk-UA" sz="1000" dirty="0" smtClean="0"/>
              <a:t> </a:t>
            </a:r>
            <a:r>
              <a:rPr lang="uk-UA" sz="1000" dirty="0" err="1" smtClean="0"/>
              <a:t>measurements</a:t>
            </a:r>
            <a:r>
              <a:rPr lang="uk-UA" sz="1000" dirty="0" smtClean="0"/>
              <a:t> </a:t>
            </a:r>
            <a:r>
              <a:rPr lang="uk-UA" sz="1000" dirty="0" err="1" smtClean="0"/>
              <a:t>to</a:t>
            </a:r>
            <a:r>
              <a:rPr lang="uk-UA" sz="1000" dirty="0" smtClean="0"/>
              <a:t> </a:t>
            </a:r>
            <a:r>
              <a:rPr lang="uk-UA" sz="1000" dirty="0" err="1" smtClean="0"/>
              <a:t>estimate</a:t>
            </a:r>
            <a:r>
              <a:rPr lang="uk-UA" sz="1000" dirty="0" smtClean="0"/>
              <a:t> </a:t>
            </a:r>
            <a:r>
              <a:rPr lang="uk-UA" sz="1000" dirty="0" err="1" smtClean="0"/>
              <a:t>numbers</a:t>
            </a:r>
            <a:r>
              <a:rPr lang="uk-UA" sz="1000" dirty="0" smtClean="0"/>
              <a:t> </a:t>
            </a:r>
            <a:r>
              <a:rPr lang="uk-UA" sz="1000" dirty="0" err="1" smtClean="0"/>
              <a:t>of</a:t>
            </a:r>
            <a:r>
              <a:rPr lang="uk-UA" sz="1000" dirty="0" smtClean="0"/>
              <a:t> </a:t>
            </a:r>
            <a:r>
              <a:rPr lang="uk-UA" sz="1000" dirty="0" err="1" smtClean="0"/>
              <a:t>microorganisms</a:t>
            </a:r>
            <a:r>
              <a:rPr lang="uk-UA" sz="1000" dirty="0" smtClean="0"/>
              <a:t> </a:t>
            </a:r>
            <a:r>
              <a:rPr lang="uk-UA" sz="1000" dirty="0" err="1" smtClean="0"/>
              <a:t>in</a:t>
            </a:r>
            <a:r>
              <a:rPr lang="uk-UA" sz="1000" dirty="0" smtClean="0"/>
              <a:t> </a:t>
            </a:r>
            <a:r>
              <a:rPr lang="uk-UA" sz="1000" dirty="0" err="1" smtClean="0"/>
              <a:t>units</a:t>
            </a:r>
            <a:r>
              <a:rPr lang="uk-UA" sz="1000" dirty="0" smtClean="0"/>
              <a:t> </a:t>
            </a:r>
            <a:r>
              <a:rPr lang="uk-UA" sz="1000" dirty="0" err="1" smtClean="0"/>
              <a:t>of</a:t>
            </a:r>
            <a:r>
              <a:rPr lang="uk-UA" sz="1000" dirty="0" smtClean="0"/>
              <a:t> </a:t>
            </a:r>
            <a:r>
              <a:rPr lang="uk-UA" sz="1000" dirty="0" err="1" smtClean="0"/>
              <a:t>water</a:t>
            </a:r>
            <a:r>
              <a:rPr lang="uk-UA" sz="1000" dirty="0" smtClean="0"/>
              <a:t>.</a:t>
            </a:r>
            <a:r>
              <a:rPr lang="uk-UA" sz="1000" dirty="0" smtClean="0">
                <a:hlinkClick r:id="rId3"/>
              </a:rPr>
              <a:t>[6]</a:t>
            </a:r>
            <a:r>
              <a:rPr lang="uk-UA" sz="1000" dirty="0" smtClean="0">
                <a:hlinkClick r:id="rId4"/>
              </a:rPr>
              <a:t>[7]</a:t>
            </a:r>
            <a:r>
              <a:rPr lang="uk-UA" sz="1000" dirty="0" smtClean="0"/>
              <a:t> </a:t>
            </a:r>
            <a:r>
              <a:rPr lang="uk-UA" sz="1000" dirty="0" err="1" smtClean="0"/>
              <a:t>Van</a:t>
            </a:r>
            <a:r>
              <a:rPr lang="uk-UA" sz="1000" dirty="0" smtClean="0"/>
              <a:t> </a:t>
            </a:r>
            <a:r>
              <a:rPr lang="uk-UA" sz="1000" dirty="0" err="1" smtClean="0"/>
              <a:t>Leeuwenhoek</a:t>
            </a:r>
            <a:r>
              <a:rPr lang="uk-UA" sz="1000" dirty="0" smtClean="0"/>
              <a:t> </a:t>
            </a:r>
            <a:r>
              <a:rPr lang="uk-UA" sz="1000" dirty="0" err="1" smtClean="0"/>
              <a:t>made</a:t>
            </a:r>
            <a:r>
              <a:rPr lang="uk-UA" sz="1000" dirty="0" smtClean="0"/>
              <a:t> </a:t>
            </a:r>
            <a:r>
              <a:rPr lang="uk-UA" sz="1000" dirty="0" err="1" smtClean="0"/>
              <a:t>good</a:t>
            </a:r>
            <a:r>
              <a:rPr lang="uk-UA" sz="1000" dirty="0" smtClean="0"/>
              <a:t> </a:t>
            </a:r>
            <a:r>
              <a:rPr lang="uk-UA" sz="1000" dirty="0" err="1" smtClean="0"/>
              <a:t>use</a:t>
            </a:r>
            <a:r>
              <a:rPr lang="uk-UA" sz="1000" dirty="0" smtClean="0"/>
              <a:t> </a:t>
            </a:r>
            <a:r>
              <a:rPr lang="uk-UA" sz="1000" dirty="0" err="1" smtClean="0"/>
              <a:t>of</a:t>
            </a:r>
            <a:r>
              <a:rPr lang="uk-UA" sz="1000" dirty="0" smtClean="0"/>
              <a:t> </a:t>
            </a:r>
            <a:r>
              <a:rPr lang="uk-UA" sz="1000" dirty="0" err="1" smtClean="0"/>
              <a:t>the</a:t>
            </a:r>
            <a:r>
              <a:rPr lang="uk-UA" sz="1000" dirty="0" smtClean="0"/>
              <a:t> </a:t>
            </a:r>
            <a:r>
              <a:rPr lang="uk-UA" sz="1000" dirty="0" err="1" smtClean="0"/>
              <a:t>huge</a:t>
            </a:r>
            <a:r>
              <a:rPr lang="uk-UA" sz="1000" dirty="0" smtClean="0"/>
              <a:t> </a:t>
            </a:r>
            <a:r>
              <a:rPr lang="uk-UA" sz="1000" dirty="0" err="1" smtClean="0"/>
              <a:t>lead</a:t>
            </a:r>
            <a:r>
              <a:rPr lang="uk-UA" sz="1000" dirty="0" smtClean="0"/>
              <a:t> </a:t>
            </a:r>
            <a:r>
              <a:rPr lang="uk-UA" sz="1000" dirty="0" err="1" smtClean="0"/>
              <a:t>provided</a:t>
            </a:r>
            <a:r>
              <a:rPr lang="uk-UA" sz="1000" dirty="0" smtClean="0"/>
              <a:t> </a:t>
            </a:r>
            <a:r>
              <a:rPr lang="uk-UA" sz="1000" dirty="0" err="1" smtClean="0"/>
              <a:t>by</a:t>
            </a:r>
            <a:r>
              <a:rPr lang="uk-UA" sz="1000" dirty="0" smtClean="0"/>
              <a:t> </a:t>
            </a:r>
            <a:r>
              <a:rPr lang="uk-UA" sz="1000" dirty="0" err="1" smtClean="0"/>
              <a:t>his</a:t>
            </a:r>
            <a:r>
              <a:rPr lang="uk-UA" sz="1000" dirty="0" smtClean="0"/>
              <a:t> </a:t>
            </a:r>
            <a:r>
              <a:rPr lang="uk-UA" sz="1000" dirty="0" err="1" smtClean="0"/>
              <a:t>method</a:t>
            </a:r>
            <a:r>
              <a:rPr lang="uk-UA" sz="1000" dirty="0" smtClean="0"/>
              <a:t>. </a:t>
            </a:r>
            <a:r>
              <a:rPr lang="uk-UA" sz="1000" dirty="0" err="1" smtClean="0"/>
              <a:t>He</a:t>
            </a:r>
            <a:r>
              <a:rPr lang="uk-UA" sz="1000" dirty="0" smtClean="0"/>
              <a:t> </a:t>
            </a:r>
            <a:r>
              <a:rPr lang="uk-UA" sz="1000" dirty="0" err="1" smtClean="0"/>
              <a:t>studied</a:t>
            </a:r>
            <a:r>
              <a:rPr lang="uk-UA" sz="1000" dirty="0" smtClean="0"/>
              <a:t> a </a:t>
            </a:r>
            <a:r>
              <a:rPr lang="uk-UA" sz="1000" dirty="0" err="1" smtClean="0"/>
              <a:t>broad</a:t>
            </a:r>
            <a:r>
              <a:rPr lang="uk-UA" sz="1000" dirty="0" smtClean="0"/>
              <a:t> </a:t>
            </a:r>
            <a:r>
              <a:rPr lang="uk-UA" sz="1000" dirty="0" err="1" smtClean="0"/>
              <a:t>range</a:t>
            </a:r>
            <a:r>
              <a:rPr lang="uk-UA" sz="1000" dirty="0" smtClean="0"/>
              <a:t> </a:t>
            </a:r>
            <a:r>
              <a:rPr lang="uk-UA" sz="1000" dirty="0" err="1" smtClean="0"/>
              <a:t>of</a:t>
            </a:r>
            <a:r>
              <a:rPr lang="uk-UA" sz="1000" dirty="0" smtClean="0"/>
              <a:t> </a:t>
            </a:r>
            <a:r>
              <a:rPr lang="uk-UA" sz="1000" dirty="0" err="1" smtClean="0"/>
              <a:t>microscopic</a:t>
            </a:r>
            <a:r>
              <a:rPr lang="uk-UA" sz="1000" dirty="0" smtClean="0"/>
              <a:t> </a:t>
            </a:r>
            <a:r>
              <a:rPr lang="uk-UA" sz="1000" dirty="0" err="1" smtClean="0"/>
              <a:t>phenomena</a:t>
            </a:r>
            <a:r>
              <a:rPr lang="uk-UA" sz="1000" dirty="0" smtClean="0"/>
              <a:t>, </a:t>
            </a:r>
            <a:r>
              <a:rPr lang="uk-UA" sz="1000" dirty="0" err="1" smtClean="0"/>
              <a:t>and</a:t>
            </a:r>
            <a:r>
              <a:rPr lang="uk-UA" sz="1000" dirty="0" smtClean="0"/>
              <a:t> </a:t>
            </a:r>
            <a:r>
              <a:rPr lang="uk-UA" sz="1000" dirty="0" err="1" smtClean="0"/>
              <a:t>shared</a:t>
            </a:r>
            <a:r>
              <a:rPr lang="uk-UA" sz="1000" dirty="0" smtClean="0"/>
              <a:t> </a:t>
            </a:r>
            <a:r>
              <a:rPr lang="uk-UA" sz="1000" dirty="0" err="1" smtClean="0"/>
              <a:t>the</a:t>
            </a:r>
            <a:r>
              <a:rPr lang="uk-UA" sz="1000" dirty="0" smtClean="0"/>
              <a:t> </a:t>
            </a:r>
            <a:r>
              <a:rPr lang="uk-UA" sz="1000" dirty="0" err="1" smtClean="0"/>
              <a:t>resulting</a:t>
            </a:r>
            <a:r>
              <a:rPr lang="uk-UA" sz="1000" dirty="0" smtClean="0"/>
              <a:t> </a:t>
            </a:r>
            <a:r>
              <a:rPr lang="uk-UA" sz="1000" dirty="0" err="1" smtClean="0"/>
              <a:t>observations</a:t>
            </a:r>
            <a:r>
              <a:rPr lang="uk-UA" sz="1000" dirty="0" smtClean="0"/>
              <a:t> </a:t>
            </a:r>
            <a:r>
              <a:rPr lang="uk-UA" sz="1000" dirty="0" err="1" smtClean="0"/>
              <a:t>freely</a:t>
            </a:r>
            <a:r>
              <a:rPr lang="uk-UA" sz="1000" dirty="0" smtClean="0"/>
              <a:t> </a:t>
            </a:r>
            <a:r>
              <a:rPr lang="uk-UA" sz="1000" dirty="0" err="1" smtClean="0"/>
              <a:t>with</a:t>
            </a:r>
            <a:r>
              <a:rPr lang="uk-UA" sz="1000" dirty="0" smtClean="0"/>
              <a:t> </a:t>
            </a:r>
            <a:r>
              <a:rPr lang="uk-UA" sz="1000" dirty="0" err="1" smtClean="0"/>
              <a:t>groups</a:t>
            </a:r>
            <a:r>
              <a:rPr lang="uk-UA" sz="1000" dirty="0" smtClean="0"/>
              <a:t> </a:t>
            </a:r>
            <a:r>
              <a:rPr lang="uk-UA" sz="1000" dirty="0" err="1" smtClean="0"/>
              <a:t>such</a:t>
            </a:r>
            <a:r>
              <a:rPr lang="uk-UA" sz="1000" dirty="0" smtClean="0"/>
              <a:t> </a:t>
            </a:r>
            <a:r>
              <a:rPr lang="uk-UA" sz="1000" dirty="0" err="1" smtClean="0"/>
              <a:t>as</a:t>
            </a:r>
            <a:r>
              <a:rPr lang="uk-UA" sz="1000" dirty="0" smtClean="0"/>
              <a:t> </a:t>
            </a:r>
            <a:r>
              <a:rPr lang="uk-UA" sz="1000" dirty="0" err="1" smtClean="0"/>
              <a:t>the</a:t>
            </a:r>
            <a:r>
              <a:rPr lang="uk-UA" sz="1000" dirty="0" smtClean="0"/>
              <a:t> </a:t>
            </a:r>
            <a:r>
              <a:rPr lang="uk-UA" sz="1000" dirty="0" err="1" smtClean="0"/>
              <a:t>English</a:t>
            </a:r>
            <a:r>
              <a:rPr lang="uk-UA" sz="1000" dirty="0" smtClean="0"/>
              <a:t> </a:t>
            </a:r>
            <a:r>
              <a:rPr lang="uk-UA" sz="1000" dirty="0" err="1" smtClean="0">
                <a:hlinkClick r:id="rId5" tooltip="Royal Society"/>
              </a:rPr>
              <a:t>Royal</a:t>
            </a:r>
            <a:r>
              <a:rPr lang="uk-UA" sz="1000" dirty="0" smtClean="0">
                <a:hlinkClick r:id="rId5" tooltip="Royal Society"/>
              </a:rPr>
              <a:t> </a:t>
            </a:r>
            <a:r>
              <a:rPr lang="uk-UA" sz="1000" dirty="0" err="1" smtClean="0">
                <a:hlinkClick r:id="rId5" tooltip="Royal Society"/>
              </a:rPr>
              <a:t>Society</a:t>
            </a:r>
            <a:r>
              <a:rPr lang="uk-UA" sz="1000" dirty="0" smtClean="0"/>
              <a:t>.</a:t>
            </a:r>
            <a:r>
              <a:rPr lang="uk-UA" sz="1000" dirty="0" smtClean="0">
                <a:hlinkClick r:id="rId6"/>
              </a:rPr>
              <a:t>[8]</a:t>
            </a:r>
            <a:r>
              <a:rPr lang="uk-UA" sz="1000" dirty="0" smtClean="0"/>
              <a:t> </a:t>
            </a:r>
            <a:r>
              <a:rPr lang="uk-UA" sz="1000" dirty="0" err="1" smtClean="0"/>
              <a:t>Such</a:t>
            </a:r>
            <a:r>
              <a:rPr lang="uk-UA" sz="1000" dirty="0" smtClean="0"/>
              <a:t> </a:t>
            </a:r>
            <a:r>
              <a:rPr lang="uk-UA" sz="1000" dirty="0" err="1" smtClean="0"/>
              <a:t>work</a:t>
            </a:r>
            <a:r>
              <a:rPr lang="uk-UA" sz="1000" dirty="0" smtClean="0"/>
              <a:t> </a:t>
            </a:r>
            <a:r>
              <a:rPr lang="uk-UA" sz="1000" dirty="0" err="1" smtClean="0"/>
              <a:t>firmly</a:t>
            </a:r>
            <a:r>
              <a:rPr lang="uk-UA" sz="1000" dirty="0" smtClean="0"/>
              <a:t> </a:t>
            </a:r>
            <a:r>
              <a:rPr lang="uk-UA" sz="1000" dirty="0" err="1" smtClean="0"/>
              <a:t>established</a:t>
            </a:r>
            <a:r>
              <a:rPr lang="uk-UA" sz="1000" dirty="0" smtClean="0"/>
              <a:t> </a:t>
            </a:r>
            <a:r>
              <a:rPr lang="uk-UA" sz="1000" dirty="0" err="1" smtClean="0"/>
              <a:t>his</a:t>
            </a:r>
            <a:r>
              <a:rPr lang="uk-UA" sz="1000" dirty="0" smtClean="0"/>
              <a:t> </a:t>
            </a:r>
            <a:r>
              <a:rPr lang="uk-UA" sz="1000" dirty="0" err="1" smtClean="0"/>
              <a:t>place</a:t>
            </a:r>
            <a:r>
              <a:rPr lang="uk-UA" sz="1000" dirty="0" smtClean="0"/>
              <a:t> </a:t>
            </a:r>
            <a:r>
              <a:rPr lang="uk-UA" sz="1000" dirty="0" err="1" smtClean="0"/>
              <a:t>in</a:t>
            </a:r>
            <a:r>
              <a:rPr lang="uk-UA" sz="1000" dirty="0" smtClean="0"/>
              <a:t> </a:t>
            </a:r>
            <a:r>
              <a:rPr lang="uk-UA" sz="1000" dirty="0" err="1" smtClean="0"/>
              <a:t>history</a:t>
            </a:r>
            <a:r>
              <a:rPr lang="uk-UA" sz="1000" dirty="0" smtClean="0"/>
              <a:t> </a:t>
            </a:r>
            <a:r>
              <a:rPr lang="uk-UA" sz="1000" dirty="0" err="1" smtClean="0"/>
              <a:t>as</a:t>
            </a:r>
            <a:r>
              <a:rPr lang="uk-UA" sz="1000" dirty="0" smtClean="0"/>
              <a:t> </a:t>
            </a:r>
            <a:r>
              <a:rPr lang="uk-UA" sz="1000" dirty="0" err="1" smtClean="0"/>
              <a:t>one</a:t>
            </a:r>
            <a:r>
              <a:rPr lang="uk-UA" sz="1000" dirty="0" smtClean="0"/>
              <a:t> </a:t>
            </a:r>
            <a:r>
              <a:rPr lang="uk-UA" sz="1000" dirty="0" err="1" smtClean="0"/>
              <a:t>of</a:t>
            </a:r>
            <a:r>
              <a:rPr lang="uk-UA" sz="1000" dirty="0" smtClean="0"/>
              <a:t> </a:t>
            </a:r>
            <a:r>
              <a:rPr lang="uk-UA" sz="1000" dirty="0" err="1" smtClean="0"/>
              <a:t>the</a:t>
            </a:r>
            <a:r>
              <a:rPr lang="uk-UA" sz="1000" dirty="0" smtClean="0"/>
              <a:t> </a:t>
            </a:r>
            <a:r>
              <a:rPr lang="uk-UA" sz="1000" dirty="0" err="1" smtClean="0"/>
              <a:t>first</a:t>
            </a:r>
            <a:r>
              <a:rPr lang="uk-UA" sz="1000" dirty="0" smtClean="0"/>
              <a:t> </a:t>
            </a:r>
            <a:r>
              <a:rPr lang="uk-UA" sz="1000" dirty="0" err="1" smtClean="0"/>
              <a:t>and</a:t>
            </a:r>
            <a:r>
              <a:rPr lang="uk-UA" sz="1000" dirty="0" smtClean="0"/>
              <a:t> </a:t>
            </a:r>
            <a:r>
              <a:rPr lang="uk-UA" sz="1000" dirty="0" err="1" smtClean="0"/>
              <a:t>most</a:t>
            </a:r>
            <a:r>
              <a:rPr lang="uk-UA" sz="1000" dirty="0" smtClean="0"/>
              <a:t> </a:t>
            </a:r>
            <a:r>
              <a:rPr lang="uk-UA" sz="1000" dirty="0" err="1" smtClean="0"/>
              <a:t>important</a:t>
            </a:r>
            <a:r>
              <a:rPr lang="uk-UA" sz="1000" dirty="0" smtClean="0"/>
              <a:t> </a:t>
            </a:r>
            <a:r>
              <a:rPr lang="uk-UA" sz="1000" dirty="0" err="1" smtClean="0"/>
              <a:t>explorers</a:t>
            </a:r>
            <a:r>
              <a:rPr lang="uk-UA" sz="1000" dirty="0" smtClean="0"/>
              <a:t> </a:t>
            </a:r>
            <a:r>
              <a:rPr lang="uk-UA" sz="1000" dirty="0" err="1" smtClean="0"/>
              <a:t>of</a:t>
            </a:r>
            <a:r>
              <a:rPr lang="uk-UA" sz="1000" dirty="0" smtClean="0"/>
              <a:t> </a:t>
            </a:r>
            <a:r>
              <a:rPr lang="uk-UA" sz="1000" dirty="0" err="1" smtClean="0"/>
              <a:t>the</a:t>
            </a:r>
            <a:r>
              <a:rPr lang="uk-UA" sz="1000" dirty="0" smtClean="0"/>
              <a:t> </a:t>
            </a:r>
            <a:r>
              <a:rPr lang="uk-UA" sz="1000" dirty="0" err="1" smtClean="0"/>
              <a:t>microscopic</a:t>
            </a:r>
            <a:r>
              <a:rPr lang="uk-UA" sz="1000" dirty="0" smtClean="0"/>
              <a:t> </a:t>
            </a:r>
            <a:r>
              <a:rPr lang="uk-UA" sz="1000" dirty="0" err="1" smtClean="0"/>
              <a:t>world</a:t>
            </a:r>
            <a:r>
              <a:rPr lang="uk-UA" sz="1000" dirty="0" smtClean="0"/>
              <a:t>.</a:t>
            </a:r>
          </a:p>
        </p:txBody>
      </p:sp>
    </p:spTree>
    <p:extLst>
      <p:ext uri="{BB962C8B-B14F-4D97-AF65-F5344CB8AC3E}">
        <p14:creationId xmlns:p14="http://schemas.microsoft.com/office/powerpoint/2010/main" val="209902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uk-UA" sz="2400">
              <a:latin typeface="Times New Roman" pitchFamily="18" charset="0"/>
              <a:ea typeface="msgothic" charset="0"/>
              <a:cs typeface="msgothic" charset="0"/>
            </a:endParaRPr>
          </a:p>
        </p:txBody>
      </p:sp>
      <p:sp>
        <p:nvSpPr>
          <p:cNvPr id="40963" name="Text Box 2"/>
          <p:cNvSpPr>
            <a:spLocks noGrp="1" noChangeArrowheads="1"/>
          </p:cNvSpPr>
          <p:nvPr>
            <p:ph type="body"/>
          </p:nvPr>
        </p:nvSpPr>
        <p:spPr>
          <a:xfrm>
            <a:off x="1046163" y="4352925"/>
            <a:ext cx="4770437" cy="3478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solidFill>
                  <a:srgbClr val="000000"/>
                </a:solidFill>
                <a:ea typeface="msgothic" charset="0"/>
                <a:cs typeface="msgothic" charset="0"/>
              </a:rPr>
              <a:t>Demonstration of light guidance by individual Müller cells measured in a modified dual-beam laser trap. (a) A cell is floating freely between the ends of two optical </a:t>
            </a:r>
            <a:r>
              <a:rPr lang="en-GB" dirty="0" err="1" smtClean="0">
                <a:solidFill>
                  <a:srgbClr val="000000"/>
                </a:solidFill>
                <a:ea typeface="msgothic" charset="0"/>
                <a:cs typeface="msgothic" charset="0"/>
              </a:rPr>
              <a:t>fibers</a:t>
            </a:r>
            <a:r>
              <a:rPr lang="en-GB" dirty="0" smtClean="0">
                <a:solidFill>
                  <a:srgbClr val="000000"/>
                </a:solidFill>
                <a:ea typeface="msgothic" charset="0"/>
                <a:cs typeface="msgothic" charset="0"/>
              </a:rPr>
              <a:t>, which are aligned against a backstop visible at top. (b) The Müller cell is trapped, aligned, and stretched out by two </a:t>
            </a:r>
            <a:r>
              <a:rPr lang="en-GB" dirty="0" err="1" smtClean="0">
                <a:solidFill>
                  <a:srgbClr val="000000"/>
                </a:solidFill>
                <a:ea typeface="msgothic" charset="0"/>
                <a:cs typeface="msgothic" charset="0"/>
              </a:rPr>
              <a:t>counterpropagating</a:t>
            </a:r>
            <a:r>
              <a:rPr lang="en-GB" dirty="0" smtClean="0">
                <a:solidFill>
                  <a:srgbClr val="000000"/>
                </a:solidFill>
                <a:ea typeface="msgothic" charset="0"/>
                <a:cs typeface="msgothic" charset="0"/>
              </a:rPr>
              <a:t> near-infrared laser beams diverging from the optical </a:t>
            </a:r>
            <a:r>
              <a:rPr lang="en-GB" dirty="0" err="1" smtClean="0">
                <a:solidFill>
                  <a:srgbClr val="000000"/>
                </a:solidFill>
                <a:ea typeface="msgothic" charset="0"/>
                <a:cs typeface="msgothic" charset="0"/>
              </a:rPr>
              <a:t>fibers</a:t>
            </a:r>
            <a:r>
              <a:rPr lang="en-GB" dirty="0" smtClean="0">
                <a:solidFill>
                  <a:srgbClr val="000000"/>
                </a:solidFill>
                <a:ea typeface="msgothic" charset="0"/>
                <a:cs typeface="msgothic" charset="0"/>
              </a:rPr>
              <a:t> (42). (c) The </a:t>
            </a:r>
            <a:r>
              <a:rPr lang="en-GB" dirty="0" err="1" smtClean="0">
                <a:solidFill>
                  <a:srgbClr val="000000"/>
                </a:solidFill>
                <a:ea typeface="msgothic" charset="0"/>
                <a:cs typeface="msgothic" charset="0"/>
              </a:rPr>
              <a:t>fibers</a:t>
            </a:r>
            <a:r>
              <a:rPr lang="en-GB" dirty="0" smtClean="0">
                <a:solidFill>
                  <a:srgbClr val="000000"/>
                </a:solidFill>
                <a:ea typeface="msgothic" charset="0"/>
                <a:cs typeface="msgothic" charset="0"/>
              </a:rPr>
              <a:t> are brought in contact with the cell. Visible light (λ = 514 nm) emerges from the left (input) </a:t>
            </a:r>
            <a:r>
              <a:rPr lang="en-GB" dirty="0" err="1" smtClean="0">
                <a:solidFill>
                  <a:srgbClr val="000000"/>
                </a:solidFill>
                <a:ea typeface="msgothic" charset="0"/>
                <a:cs typeface="msgothic" charset="0"/>
              </a:rPr>
              <a:t>fiber</a:t>
            </a:r>
            <a:r>
              <a:rPr lang="en-GB" dirty="0" smtClean="0">
                <a:solidFill>
                  <a:srgbClr val="000000"/>
                </a:solidFill>
                <a:ea typeface="msgothic" charset="0"/>
                <a:cs typeface="msgothic" charset="0"/>
              </a:rPr>
              <a:t> and is collected and guided by the cell to the right (output) </a:t>
            </a:r>
            <a:r>
              <a:rPr lang="en-GB" dirty="0" err="1" smtClean="0">
                <a:solidFill>
                  <a:srgbClr val="000000"/>
                </a:solidFill>
                <a:ea typeface="msgothic" charset="0"/>
                <a:cs typeface="msgothic" charset="0"/>
              </a:rPr>
              <a:t>fiber</a:t>
            </a:r>
            <a:r>
              <a:rPr lang="en-GB" dirty="0" smtClean="0">
                <a:solidFill>
                  <a:srgbClr val="000000"/>
                </a:solidFill>
                <a:ea typeface="msgothic" charset="0"/>
                <a:cs typeface="msgothic" charset="0"/>
              </a:rPr>
              <a:t>. The fraction of visible light </a:t>
            </a:r>
            <a:r>
              <a:rPr lang="en-GB" dirty="0" err="1" smtClean="0">
                <a:solidFill>
                  <a:srgbClr val="000000"/>
                </a:solidFill>
                <a:ea typeface="msgothic" charset="0"/>
                <a:cs typeface="msgothic" charset="0"/>
              </a:rPr>
              <a:t>reentering</a:t>
            </a:r>
            <a:r>
              <a:rPr lang="en-GB" dirty="0" smtClean="0">
                <a:solidFill>
                  <a:srgbClr val="000000"/>
                </a:solidFill>
                <a:ea typeface="msgothic" charset="0"/>
                <a:cs typeface="msgothic" charset="0"/>
              </a:rPr>
              <a:t> the core of the output </a:t>
            </a:r>
            <a:r>
              <a:rPr lang="en-GB" dirty="0" err="1" smtClean="0">
                <a:solidFill>
                  <a:srgbClr val="000000"/>
                </a:solidFill>
                <a:ea typeface="msgothic" charset="0"/>
                <a:cs typeface="msgothic" charset="0"/>
              </a:rPr>
              <a:t>fiber</a:t>
            </a:r>
            <a:r>
              <a:rPr lang="en-GB" dirty="0" smtClean="0">
                <a:solidFill>
                  <a:srgbClr val="000000"/>
                </a:solidFill>
                <a:ea typeface="msgothic" charset="0"/>
                <a:cs typeface="msgothic" charset="0"/>
              </a:rPr>
              <a:t> is measured by a power meter, and the near-infrared light is blocked by an appropriate short-pass filter. (Scale bar, 50 </a:t>
            </a:r>
            <a:r>
              <a:rPr lang="en-GB" dirty="0" err="1" smtClean="0">
                <a:solidFill>
                  <a:srgbClr val="000000"/>
                </a:solidFill>
                <a:ea typeface="msgothic" charset="0"/>
                <a:cs typeface="msgothic" charset="0"/>
              </a:rPr>
              <a:t>μm</a:t>
            </a:r>
            <a:r>
              <a:rPr lang="en-GB" dirty="0" smtClean="0">
                <a:solidFill>
                  <a:srgbClr val="000000"/>
                </a:solidFill>
                <a:ea typeface="msgothic" charset="0"/>
                <a:cs typeface="msgothic" charset="0"/>
              </a:rPr>
              <a:t>.) (d) Typical time course of the power of visible light measured. When the cell is removed from the trap, it no longer prevents the light from diverging, and the measured power drops considerably. The ratio η = </a:t>
            </a:r>
            <a:r>
              <a:rPr lang="en-GB" dirty="0" err="1" smtClean="0">
                <a:solidFill>
                  <a:srgbClr val="000000"/>
                </a:solidFill>
                <a:ea typeface="msgothic" charset="0"/>
                <a:cs typeface="msgothic" charset="0"/>
              </a:rPr>
              <a:t>Pwith_cell</a:t>
            </a:r>
            <a:r>
              <a:rPr lang="en-GB" dirty="0" smtClean="0">
                <a:solidFill>
                  <a:srgbClr val="000000"/>
                </a:solidFill>
                <a:ea typeface="msgothic" charset="0"/>
                <a:cs typeface="msgothic" charset="0"/>
              </a:rPr>
              <a:t>/</a:t>
            </a:r>
            <a:r>
              <a:rPr lang="en-GB" dirty="0" err="1" smtClean="0">
                <a:solidFill>
                  <a:srgbClr val="000000"/>
                </a:solidFill>
                <a:ea typeface="msgothic" charset="0"/>
                <a:cs typeface="msgothic" charset="0"/>
              </a:rPr>
              <a:t>Pwithout_cell</a:t>
            </a:r>
            <a:r>
              <a:rPr lang="en-GB" dirty="0" smtClean="0">
                <a:solidFill>
                  <a:srgbClr val="000000"/>
                </a:solidFill>
                <a:ea typeface="msgothic" charset="0"/>
                <a:cs typeface="msgothic" charset="0"/>
              </a:rPr>
              <a:t> defines the relative guiding efficiency.</a:t>
            </a:r>
          </a:p>
        </p:txBody>
      </p:sp>
    </p:spTree>
    <p:extLst>
      <p:ext uri="{BB962C8B-B14F-4D97-AF65-F5344CB8AC3E}">
        <p14:creationId xmlns:p14="http://schemas.microsoft.com/office/powerpoint/2010/main" val="404328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F9A35A-AD36-4EBC-9EFB-76A64E422011}" type="slidenum">
              <a:rPr lang="uk-UA" smtClean="0"/>
              <a:pPr eaLnBrk="1" hangingPunct="1"/>
              <a:t>18</a:t>
            </a:fld>
            <a:endParaRPr lang="uk-UA" smtClean="0"/>
          </a:p>
        </p:txBody>
      </p:sp>
      <p:sp>
        <p:nvSpPr>
          <p:cNvPr id="41987" name="Rectangle 2"/>
          <p:cNvSpPr>
            <a:spLocks noGrp="1" noRot="1" noChangeAspect="1" noChangeArrowheads="1" noTextEdit="1"/>
          </p:cNvSpPr>
          <p:nvPr>
            <p:ph type="sldImg"/>
          </p:nvPr>
        </p:nvSpPr>
        <p:spPr>
          <a:xfrm>
            <a:off x="1200150" y="1143000"/>
            <a:ext cx="4457700" cy="3086100"/>
          </a:xfrm>
          <a:ln/>
        </p:spPr>
      </p:sp>
      <p:sp>
        <p:nvSpPr>
          <p:cNvPr id="41988" name="Rectangle 3"/>
          <p:cNvSpPr>
            <a:spLocks noGrp="1" noChangeArrowheads="1"/>
          </p:cNvSpPr>
          <p:nvPr>
            <p:ph type="body" idx="1"/>
          </p:nvPr>
        </p:nvSpPr>
        <p:spPr>
          <a:noFill/>
        </p:spPr>
        <p:txBody>
          <a:bodyPr/>
          <a:lstStyle/>
          <a:p>
            <a:pPr eaLnBrk="1" hangingPunct="1"/>
            <a:r>
              <a:rPr lang="en-US" b="1" dirty="0" smtClean="0"/>
              <a:t>Quantum Dots structure and colors</a:t>
            </a:r>
            <a:endParaRPr lang="uk-UA" b="1" dirty="0" smtClean="0"/>
          </a:p>
        </p:txBody>
      </p:sp>
    </p:spTree>
    <p:extLst>
      <p:ext uri="{BB962C8B-B14F-4D97-AF65-F5344CB8AC3E}">
        <p14:creationId xmlns:p14="http://schemas.microsoft.com/office/powerpoint/2010/main" val="221402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E1EF7A-63FA-4B2C-98EC-D61FB3B74C00}" type="slidenum">
              <a:rPr lang="uk-UA" smtClean="0"/>
              <a:pPr eaLnBrk="1" hangingPunct="1"/>
              <a:t>20</a:t>
            </a:fld>
            <a:endParaRPr lang="uk-UA" smtClean="0"/>
          </a:p>
        </p:txBody>
      </p:sp>
      <p:sp>
        <p:nvSpPr>
          <p:cNvPr id="43011" name="Rectangle 2"/>
          <p:cNvSpPr>
            <a:spLocks noGrp="1" noRot="1" noChangeAspect="1" noChangeArrowheads="1" noTextEdit="1"/>
          </p:cNvSpPr>
          <p:nvPr>
            <p:ph type="sldImg"/>
          </p:nvPr>
        </p:nvSpPr>
        <p:spPr>
          <a:xfrm>
            <a:off x="1200150" y="1143000"/>
            <a:ext cx="4457700" cy="3086100"/>
          </a:xfrm>
          <a:ln/>
        </p:spPr>
      </p:sp>
      <p:sp>
        <p:nvSpPr>
          <p:cNvPr id="43012" name="Rectangle 3"/>
          <p:cNvSpPr>
            <a:spLocks noGrp="1" noChangeArrowheads="1"/>
          </p:cNvSpPr>
          <p:nvPr>
            <p:ph type="body" idx="1"/>
          </p:nvPr>
        </p:nvSpPr>
        <p:spPr>
          <a:noFill/>
        </p:spPr>
        <p:txBody>
          <a:bodyPr/>
          <a:lstStyle/>
          <a:p>
            <a:pPr eaLnBrk="1" hangingPunct="1"/>
            <a:r>
              <a:rPr lang="uk-UA" smtClean="0">
                <a:hlinkClick r:id="rId3"/>
              </a:rPr>
              <a:t>Movie S2. AMPARs Diffuse in and out Spiny Synapses (AVI 14452 kb)</a:t>
            </a:r>
            <a:endParaRPr lang="uk-UA" smtClean="0"/>
          </a:p>
          <a:p>
            <a:pPr lvl="1" eaLnBrk="1" hangingPunct="1"/>
            <a:r>
              <a:rPr lang="uk-UA" smtClean="0"/>
              <a:t>Movement of GluR1 containing AMPAR-coupled QDots in and out of spiny synapses stained by Homer 1c::TdimerDsRed. Note that several QDs localized on spines are immobile; however, some of them exchanged rapidly between synaptic and extrasynaptic locations. (Real-time speed ×2).</a:t>
            </a:r>
          </a:p>
          <a:p>
            <a:pPr eaLnBrk="1" hangingPunct="1"/>
            <a:endParaRPr lang="uk-UA" smtClean="0"/>
          </a:p>
        </p:txBody>
      </p:sp>
    </p:spTree>
    <p:extLst>
      <p:ext uri="{BB962C8B-B14F-4D97-AF65-F5344CB8AC3E}">
        <p14:creationId xmlns:p14="http://schemas.microsoft.com/office/powerpoint/2010/main" val="13481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1ADC4E-83ED-4F5B-AE26-9B91FFBDBB6B}" type="slidenum">
              <a:rPr lang="uk-UA" smtClean="0"/>
              <a:pPr eaLnBrk="1" hangingPunct="1"/>
              <a:t>4</a:t>
            </a:fld>
            <a:endParaRPr lang="uk-UA" smtClean="0"/>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9F101A07-5764-4BDD-8D25-E3A15A3C7872}" type="slidenum">
              <a:rPr lang="uk-UA" sz="1200">
                <a:ea typeface="ＭＳ Ｐゴシック" pitchFamily="34" charset="-128"/>
              </a:rPr>
              <a:pPr algn="r" eaLnBrk="1" hangingPunct="1"/>
              <a:t>4</a:t>
            </a:fld>
            <a:endParaRPr lang="uk-UA" sz="1200">
              <a:ea typeface="ＭＳ Ｐゴシック" pitchFamily="34" charset="-128"/>
            </a:endParaRPr>
          </a:p>
        </p:txBody>
      </p:sp>
      <p:sp>
        <p:nvSpPr>
          <p:cNvPr id="37892" name="Rectangle 2"/>
          <p:cNvSpPr>
            <a:spLocks noGrp="1" noRot="1" noChangeAspect="1" noChangeArrowheads="1" noTextEdit="1"/>
          </p:cNvSpPr>
          <p:nvPr>
            <p:ph type="sldImg"/>
          </p:nvPr>
        </p:nvSpPr>
        <p:spPr>
          <a:xfrm>
            <a:off x="1200150" y="1143000"/>
            <a:ext cx="4457700" cy="3086100"/>
          </a:xfrm>
          <a:ln/>
        </p:spPr>
      </p:sp>
      <p:sp>
        <p:nvSpPr>
          <p:cNvPr id="37893" name="Rectangle 3"/>
          <p:cNvSpPr>
            <a:spLocks noGrp="1" noChangeArrowheads="1"/>
          </p:cNvSpPr>
          <p:nvPr>
            <p:ph type="body" idx="1"/>
          </p:nvPr>
        </p:nvSpPr>
        <p:spPr>
          <a:noFill/>
        </p:spPr>
        <p:txBody>
          <a:bodyPr/>
          <a:lstStyle/>
          <a:p>
            <a:pPr eaLnBrk="1" hangingPunct="1"/>
            <a:r>
              <a:rPr lang="uk-UA" smtClean="0"/>
              <a:t>Microscopic Section through one year old </a:t>
            </a:r>
            <a:r>
              <a:rPr lang="uk-UA" smtClean="0">
                <a:hlinkClick r:id="rId3" tooltip="Ash tree"/>
              </a:rPr>
              <a:t>ash tree</a:t>
            </a:r>
            <a:r>
              <a:rPr lang="uk-UA" smtClean="0"/>
              <a:t> (</a:t>
            </a:r>
            <a:r>
              <a:rPr lang="uk-UA" i="1" smtClean="0"/>
              <a:t>Fraxinus</a:t>
            </a:r>
            <a:r>
              <a:rPr lang="uk-UA" smtClean="0"/>
              <a:t>) wood, drawing made by Van Leeuwenhoek. </a:t>
            </a:r>
          </a:p>
        </p:txBody>
      </p:sp>
    </p:spTree>
    <p:extLst>
      <p:ext uri="{BB962C8B-B14F-4D97-AF65-F5344CB8AC3E}">
        <p14:creationId xmlns:p14="http://schemas.microsoft.com/office/powerpoint/2010/main" val="296610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microscope is defined as an instrument that enables the visualization of objects or structures that are usually invisible to the naked eye, then microscopes appeared at the end of the sixteenth century. The properties of concave and convex lenses were first described around the year 1000, although magnifiers in the form of lens-shaped crystals or glass may have been used much earlier. Spectacles were invented around 1300 and became widely used across Europe.</a:t>
            </a:r>
          </a:p>
          <a:p>
            <a:r>
              <a:rPr lang="en-US" dirty="0" smtClean="0"/>
              <a:t>Letters by William </a:t>
            </a:r>
            <a:r>
              <a:rPr lang="en-US" dirty="0" err="1" smtClean="0"/>
              <a:t>Borel</a:t>
            </a:r>
            <a:r>
              <a:rPr lang="en-US" dirty="0" smtClean="0"/>
              <a:t>, the Dutch envoy to the court of France, mentions the Dutch spectacle-maker Hans Jansen and his son Zacharias as inventors of the first compound microscope in 1595. Their microscope had two lenses combined in a tube in which the magnification was varied by altering the distance between the lenses. However, the </a:t>
            </a:r>
            <a:r>
              <a:rPr lang="en-US" dirty="0" err="1" smtClean="0"/>
              <a:t>Jansens</a:t>
            </a:r>
            <a:r>
              <a:rPr lang="en-US" dirty="0" smtClean="0"/>
              <a:t> are not known to have published any observations through their microscope; instead, the two names associated with the origin of microscopy are Robert Hooke and </a:t>
            </a:r>
            <a:r>
              <a:rPr lang="en-US" dirty="0" err="1" smtClean="0"/>
              <a:t>Antonie</a:t>
            </a:r>
            <a:r>
              <a:rPr lang="en-US" dirty="0" smtClean="0"/>
              <a:t> van Leeuwenhoek.</a:t>
            </a:r>
          </a:p>
          <a:p>
            <a:r>
              <a:rPr lang="en-US" dirty="0" smtClean="0"/>
              <a:t>Hooke's masterpiece, known widely as simply </a:t>
            </a:r>
            <a:r>
              <a:rPr lang="en-US" i="1" dirty="0" err="1" smtClean="0"/>
              <a:t>Micrographia</a:t>
            </a:r>
            <a:r>
              <a:rPr lang="en-US" dirty="0" smtClean="0"/>
              <a:t>, was published in 1665 and is the first book on microscopy by a scientist. At the time of </a:t>
            </a:r>
            <a:r>
              <a:rPr lang="en-US" i="1" dirty="0" err="1" smtClean="0"/>
              <a:t>Micrographia</a:t>
            </a:r>
            <a:r>
              <a:rPr lang="en-US" dirty="0" err="1" smtClean="0"/>
              <a:t>'s</a:t>
            </a:r>
            <a:r>
              <a:rPr lang="en-US" dirty="0" smtClean="0"/>
              <a:t> publication, Robert Hooke (1638–1703) was a Fellow of the Royal Society in London, holding the position of Curator of Experiments. His refined compound microscope, described and illustrated in the preface to his book, was a forerunner of modern microscopes — equipped with a stage, a light source and three optical lenses. </a:t>
            </a:r>
            <a:r>
              <a:rPr lang="en-US" i="1" dirty="0" err="1" smtClean="0"/>
              <a:t>Micrographia</a:t>
            </a:r>
            <a:r>
              <a:rPr lang="en-US" dirty="0" smtClean="0"/>
              <a:t> puts forward scientific theories on many subjects, as well as containing descriptions of biological and other specimens that are accompanied by beautiful drawings made by Hooke himself. Among these are drawings of a louse and a flea, the compound eye of a fly, seeds and plant sections. He observed the porous structure of cork and famously described the pores as "cells". Although these were not cells in the biological meaning of the word, the modern term derives from Hooke's usage. The book was enormously influential and demonstrated for the first time what microscopy could do for science.</a:t>
            </a:r>
          </a:p>
          <a:p>
            <a:endParaRPr lang="uk-UA" dirty="0"/>
          </a:p>
        </p:txBody>
      </p:sp>
      <p:sp>
        <p:nvSpPr>
          <p:cNvPr id="4" name="Slide Number Placeholder 3"/>
          <p:cNvSpPr>
            <a:spLocks noGrp="1"/>
          </p:cNvSpPr>
          <p:nvPr>
            <p:ph type="sldNum" sz="quarter" idx="10"/>
          </p:nvPr>
        </p:nvSpPr>
        <p:spPr/>
        <p:txBody>
          <a:bodyPr/>
          <a:lstStyle/>
          <a:p>
            <a:fld id="{E4D3A36E-CB76-451C-B7B3-3E413B07E16B}" type="slidenum">
              <a:rPr lang="uk-UA" smtClean="0"/>
              <a:t>6</a:t>
            </a:fld>
            <a:endParaRPr lang="uk-UA"/>
          </a:p>
        </p:txBody>
      </p:sp>
    </p:spTree>
    <p:extLst>
      <p:ext uri="{BB962C8B-B14F-4D97-AF65-F5344CB8AC3E}">
        <p14:creationId xmlns:p14="http://schemas.microsoft.com/office/powerpoint/2010/main" val="175888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Fluorescence microscope Built by Henry </a:t>
            </a:r>
            <a:r>
              <a:rPr lang="en-US" dirty="0" err="1" smtClean="0"/>
              <a:t>Seidentopf</a:t>
            </a:r>
            <a:r>
              <a:rPr lang="en-US" dirty="0" smtClean="0"/>
              <a:t> &amp; August </a:t>
            </a:r>
            <a:r>
              <a:rPr lang="en-US" dirty="0" err="1" smtClean="0"/>
              <a:t>Köhler</a:t>
            </a:r>
            <a:r>
              <a:rPr lang="en-US" dirty="0" smtClean="0"/>
              <a:t> (1908) Used transmitted light path So dangerous that couldn’t look through it, needed camera Image credit: corporate.zeiss.com “Technical Milestones of Microscopy”</a:t>
            </a:r>
            <a:endParaRPr lang="uk-UA" dirty="0"/>
          </a:p>
        </p:txBody>
      </p:sp>
      <p:sp>
        <p:nvSpPr>
          <p:cNvPr id="4" name="Slide Number Placeholder 3"/>
          <p:cNvSpPr>
            <a:spLocks noGrp="1"/>
          </p:cNvSpPr>
          <p:nvPr>
            <p:ph type="sldNum" sz="quarter" idx="10"/>
          </p:nvPr>
        </p:nvSpPr>
        <p:spPr/>
        <p:txBody>
          <a:bodyPr/>
          <a:lstStyle/>
          <a:p>
            <a:fld id="{E4D3A36E-CB76-451C-B7B3-3E413B07E16B}" type="slidenum">
              <a:rPr lang="uk-UA" smtClean="0"/>
              <a:t>9</a:t>
            </a:fld>
            <a:endParaRPr lang="uk-UA"/>
          </a:p>
        </p:txBody>
      </p:sp>
    </p:spTree>
    <p:extLst>
      <p:ext uri="{BB962C8B-B14F-4D97-AF65-F5344CB8AC3E}">
        <p14:creationId xmlns:p14="http://schemas.microsoft.com/office/powerpoint/2010/main" val="248364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E4D3A36E-CB76-451C-B7B3-3E413B07E16B}" type="slidenum">
              <a:rPr lang="uk-UA" smtClean="0"/>
              <a:t>10</a:t>
            </a:fld>
            <a:endParaRPr lang="uk-UA"/>
          </a:p>
        </p:txBody>
      </p:sp>
    </p:spTree>
    <p:extLst>
      <p:ext uri="{BB962C8B-B14F-4D97-AF65-F5344CB8AC3E}">
        <p14:creationId xmlns:p14="http://schemas.microsoft.com/office/powerpoint/2010/main" val="42168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E4D3A36E-CB76-451C-B7B3-3E413B07E16B}" type="slidenum">
              <a:rPr lang="uk-UA" smtClean="0"/>
              <a:t>11</a:t>
            </a:fld>
            <a:endParaRPr lang="uk-UA"/>
          </a:p>
        </p:txBody>
      </p:sp>
    </p:spTree>
    <p:extLst>
      <p:ext uri="{BB962C8B-B14F-4D97-AF65-F5344CB8AC3E}">
        <p14:creationId xmlns:p14="http://schemas.microsoft.com/office/powerpoint/2010/main" val="280413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E4D3A36E-CB76-451C-B7B3-3E413B07E16B}" type="slidenum">
              <a:rPr lang="uk-UA" smtClean="0"/>
              <a:t>12</a:t>
            </a:fld>
            <a:endParaRPr lang="uk-UA"/>
          </a:p>
        </p:txBody>
      </p:sp>
    </p:spTree>
    <p:extLst>
      <p:ext uri="{BB962C8B-B14F-4D97-AF65-F5344CB8AC3E}">
        <p14:creationId xmlns:p14="http://schemas.microsoft.com/office/powerpoint/2010/main" val="419930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uk-UA" sz="2400">
              <a:latin typeface="Times New Roman" pitchFamily="18" charset="0"/>
              <a:ea typeface="msgothic" charset="0"/>
              <a:cs typeface="msgothic" charset="0"/>
            </a:endParaRPr>
          </a:p>
        </p:txBody>
      </p:sp>
      <p:sp>
        <p:nvSpPr>
          <p:cNvPr id="38915" name="Text Box 2"/>
          <p:cNvSpPr>
            <a:spLocks noGrp="1" noChangeArrowheads="1"/>
          </p:cNvSpPr>
          <p:nvPr>
            <p:ph type="body"/>
          </p:nvPr>
        </p:nvSpPr>
        <p:spPr>
          <a:xfrm>
            <a:off x="1046163" y="4352925"/>
            <a:ext cx="4770437" cy="3478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solidFill>
                  <a:srgbClr val="000000"/>
                </a:solidFill>
                <a:ea typeface="msgothic" charset="0"/>
                <a:cs typeface="msgothic" charset="0"/>
              </a:rPr>
              <a:t>Light transmission and reflection in the inner retina. (a) Experimental design to study light transmission through the inner retina. (Inset) Light emanating from a multimode optical </a:t>
            </a:r>
            <a:r>
              <a:rPr lang="en-GB" dirty="0" err="1" smtClean="0">
                <a:solidFill>
                  <a:srgbClr val="000000"/>
                </a:solidFill>
                <a:ea typeface="msgothic" charset="0"/>
                <a:cs typeface="msgothic" charset="0"/>
              </a:rPr>
              <a:t>fiber</a:t>
            </a:r>
            <a:r>
              <a:rPr lang="en-GB" dirty="0" smtClean="0">
                <a:solidFill>
                  <a:srgbClr val="000000"/>
                </a:solidFill>
                <a:ea typeface="msgothic" charset="0"/>
                <a:cs typeface="msgothic" charset="0"/>
              </a:rPr>
              <a:t> inserted into a freshly dissected eye simulates physiological illumination of the retina. The eye is opened at the posterior side, and all outer structures, including photoreceptor cells, are surgically removed. The laser light (λ = 543 nm) that is transmitted through the inner retina (NFL, nerve </a:t>
            </a:r>
            <a:r>
              <a:rPr lang="en-GB" dirty="0" err="1" smtClean="0">
                <a:solidFill>
                  <a:srgbClr val="000000"/>
                </a:solidFill>
                <a:ea typeface="msgothic" charset="0"/>
                <a:cs typeface="msgothic" charset="0"/>
              </a:rPr>
              <a:t>fiber</a:t>
            </a:r>
            <a:r>
              <a:rPr lang="en-GB" dirty="0" smtClean="0">
                <a:solidFill>
                  <a:srgbClr val="000000"/>
                </a:solidFill>
                <a:ea typeface="msgothic" charset="0"/>
                <a:cs typeface="msgothic" charset="0"/>
              </a:rPr>
              <a:t> layer; IPL, inner </a:t>
            </a:r>
            <a:r>
              <a:rPr lang="en-GB" dirty="0" err="1" smtClean="0">
                <a:solidFill>
                  <a:srgbClr val="000000"/>
                </a:solidFill>
                <a:ea typeface="msgothic" charset="0"/>
                <a:cs typeface="msgothic" charset="0"/>
              </a:rPr>
              <a:t>plexiform</a:t>
            </a:r>
            <a:r>
              <a:rPr lang="en-GB" dirty="0" smtClean="0">
                <a:solidFill>
                  <a:srgbClr val="000000"/>
                </a:solidFill>
                <a:ea typeface="msgothic" charset="0"/>
                <a:cs typeface="msgothic" charset="0"/>
              </a:rPr>
              <a:t> layer; INL, inner nuclear layer) is captured at the end of the </a:t>
            </a:r>
            <a:r>
              <a:rPr lang="en-GB" dirty="0" err="1" smtClean="0">
                <a:solidFill>
                  <a:srgbClr val="000000"/>
                </a:solidFill>
                <a:ea typeface="msgothic" charset="0"/>
                <a:cs typeface="msgothic" charset="0"/>
              </a:rPr>
              <a:t>prephotoreceptor</a:t>
            </a:r>
            <a:r>
              <a:rPr lang="en-GB" dirty="0" smtClean="0">
                <a:solidFill>
                  <a:srgbClr val="000000"/>
                </a:solidFill>
                <a:ea typeface="msgothic" charset="0"/>
                <a:cs typeface="msgothic" charset="0"/>
              </a:rPr>
              <a:t> light path with a confocal microscope. ONL, outer nuclear layer; ROS, photoreceptor outer segments. (b) Confocal transmission image of a living unstained retina. The brighter the signal, the more light is relayed to the corresponding area of the tissue. (c) Light reflection in the inner retina. Laser light is delivered via the microscope objective of an upright confocal microscope, and light scattered back from inner retinal layers is detected. (d) Confocal reflection image at the level of the IPL. The brighter the signal, the more light is reflected by the corresponding area. (Scale bar, 10 </a:t>
            </a:r>
            <a:r>
              <a:rPr lang="en-GB" dirty="0" err="1" smtClean="0">
                <a:solidFill>
                  <a:srgbClr val="000000"/>
                </a:solidFill>
                <a:ea typeface="msgothic" charset="0"/>
                <a:cs typeface="msgothic" charset="0"/>
              </a:rPr>
              <a:t>μm</a:t>
            </a:r>
            <a:r>
              <a:rPr lang="en-GB" dirty="0" smtClean="0">
                <a:solidFill>
                  <a:srgbClr val="000000"/>
                </a:solidFill>
                <a:ea typeface="msgothic" charset="0"/>
                <a:cs typeface="msgothic" charset="0"/>
              </a:rPr>
              <a:t>; also applies to b.)</a:t>
            </a:r>
            <a:r>
              <a:rPr lang="ar-SA" dirty="0" smtClean="0">
                <a:solidFill>
                  <a:srgbClr val="000000"/>
                </a:solidFill>
              </a:rPr>
              <a:t>‏</a:t>
            </a:r>
            <a:endParaRPr lang="en-US" dirty="0" smtClean="0">
              <a:solidFill>
                <a:srgbClr val="000000"/>
              </a:solidFill>
            </a:endParaRPr>
          </a:p>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endParaRPr lang="en-US" dirty="0" smtClean="0">
              <a:solidFill>
                <a:srgbClr val="000000"/>
              </a:solidFill>
              <a:ea typeface="msgothic" charset="0"/>
              <a:cs typeface="msgothic" charset="0"/>
            </a:endParaRPr>
          </a:p>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US" dirty="0" smtClean="0">
                <a:solidFill>
                  <a:srgbClr val="000000"/>
                </a:solidFill>
                <a:latin typeface="Times New Roman" pitchFamily="18" charset="0"/>
              </a:rPr>
              <a:t>Although biological cells are mostly transparent, they are phase objects that differ in shape and refractive index. Any image that is projected through layers of randomly oriented cells will normally be distorted by refraction, reflection, and scattering. Counterintuitively, the retina of the vertebrate eye is inverted with respect to its optical function and light must pass through several tissue layers before reaching the light-detecting photoreceptor cells. Here we report on the specific optical properties of glial cells present in the retina, which might contribute to optimize this apparently unfavorable situation. We investigated intact retinal tissue and individual Müller cells, which are radial glial cells spanning the entire retinal thickness. Müller cells have an extended funnel shape, a higher refractive index than their surrounding tissue, and are oriented along the direction of light propagation. Transmission and reflection confocal microscopy of retinal tissue </a:t>
            </a:r>
            <a:r>
              <a:rPr lang="en-US" i="1" dirty="0" smtClean="0">
                <a:solidFill>
                  <a:srgbClr val="000000"/>
                </a:solidFill>
                <a:latin typeface="Times New Roman" pitchFamily="18" charset="0"/>
              </a:rPr>
              <a:t>in vitro</a:t>
            </a:r>
            <a:r>
              <a:rPr lang="en-US" dirty="0" smtClean="0">
                <a:solidFill>
                  <a:srgbClr val="000000"/>
                </a:solidFill>
                <a:latin typeface="Times New Roman" pitchFamily="18" charset="0"/>
              </a:rPr>
              <a:t> and </a:t>
            </a:r>
            <a:r>
              <a:rPr lang="en-US" i="1" dirty="0" smtClean="0">
                <a:solidFill>
                  <a:srgbClr val="000000"/>
                </a:solidFill>
                <a:latin typeface="Times New Roman" pitchFamily="18" charset="0"/>
              </a:rPr>
              <a:t>in vivo</a:t>
            </a:r>
            <a:r>
              <a:rPr lang="en-US" dirty="0" smtClean="0">
                <a:solidFill>
                  <a:srgbClr val="000000"/>
                </a:solidFill>
                <a:latin typeface="Times New Roman" pitchFamily="18" charset="0"/>
              </a:rPr>
              <a:t> showed that these cells provide a low-scattering passage for light from the retinal surface to the photoreceptor cells. Using a modified dual-beam laser trap we could also demonstrate that individual Müller cells act as optical fibers. Furthermore, their parallel array in the retina is reminiscent of </a:t>
            </a:r>
            <a:r>
              <a:rPr lang="en-US" dirty="0" err="1" smtClean="0">
                <a:solidFill>
                  <a:srgbClr val="000000"/>
                </a:solidFill>
                <a:latin typeface="Times New Roman" pitchFamily="18" charset="0"/>
              </a:rPr>
              <a:t>fiberoptic</a:t>
            </a:r>
            <a:r>
              <a:rPr lang="en-US" dirty="0" smtClean="0">
                <a:solidFill>
                  <a:srgbClr val="000000"/>
                </a:solidFill>
                <a:latin typeface="Times New Roman" pitchFamily="18" charset="0"/>
              </a:rPr>
              <a:t> plates used for low-distortion image transfer. Thus, Müller cells seem to mediate the image transfer through the vertebrate retina with minimal distortion and low loss. This finding elucidates a fundamental feature of the inverted retina as an optical system and ascribes a new function to glial cells. </a:t>
            </a:r>
            <a:endParaRPr lang="en-GB" dirty="0" smtClean="0">
              <a:solidFill>
                <a:srgbClr val="000000"/>
              </a:solidFill>
              <a:ea typeface="msgothic" charset="0"/>
              <a:cs typeface="msgothic" charset="0"/>
            </a:endParaRPr>
          </a:p>
        </p:txBody>
      </p:sp>
    </p:spTree>
    <p:extLst>
      <p:ext uri="{BB962C8B-B14F-4D97-AF65-F5344CB8AC3E}">
        <p14:creationId xmlns:p14="http://schemas.microsoft.com/office/powerpoint/2010/main" val="404113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uk-UA" sz="2400">
              <a:latin typeface="Times New Roman" pitchFamily="18" charset="0"/>
              <a:ea typeface="msgothic" charset="0"/>
              <a:cs typeface="msgothic" charset="0"/>
            </a:endParaRPr>
          </a:p>
        </p:txBody>
      </p:sp>
      <p:sp>
        <p:nvSpPr>
          <p:cNvPr id="39939" name="Text Box 2"/>
          <p:cNvSpPr>
            <a:spLocks noGrp="1" noChangeArrowheads="1"/>
          </p:cNvSpPr>
          <p:nvPr>
            <p:ph type="body"/>
          </p:nvPr>
        </p:nvSpPr>
        <p:spPr>
          <a:xfrm>
            <a:off x="1046163" y="4352925"/>
            <a:ext cx="4770437" cy="3478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solidFill>
                  <a:srgbClr val="000000"/>
                </a:solidFill>
                <a:ea typeface="msgothic" charset="0"/>
                <a:cs typeface="msgothic" charset="0"/>
              </a:rPr>
              <a:t>Müller cell shape, refractive properties, and light-guiding capability. (a) </a:t>
            </a:r>
            <a:r>
              <a:rPr lang="en-GB" dirty="0" err="1" smtClean="0">
                <a:solidFill>
                  <a:srgbClr val="000000"/>
                </a:solidFill>
                <a:ea typeface="msgothic" charset="0"/>
                <a:cs typeface="msgothic" charset="0"/>
              </a:rPr>
              <a:t>Nomarski</a:t>
            </a:r>
            <a:r>
              <a:rPr lang="en-GB" dirty="0" smtClean="0">
                <a:solidFill>
                  <a:srgbClr val="000000"/>
                </a:solidFill>
                <a:ea typeface="msgothic" charset="0"/>
                <a:cs typeface="msgothic" charset="0"/>
              </a:rPr>
              <a:t> differential interference contrast microscopy image of a dissociated guinea pig Müller cell with several adherent photoreceptor cells, including their outer segments (ROS) and a dissociated retinal neuron (bipolar cell) to the left. The refractive indices of the different cell sections are given. (b) Schematic illustration of a Müller cell in situ. The lighter the </a:t>
            </a:r>
            <a:r>
              <a:rPr lang="en-GB" dirty="0" err="1" smtClean="0">
                <a:solidFill>
                  <a:srgbClr val="000000"/>
                </a:solidFill>
                <a:ea typeface="msgothic" charset="0"/>
                <a:cs typeface="msgothic" charset="0"/>
              </a:rPr>
              <a:t>coloring</a:t>
            </a:r>
            <a:r>
              <a:rPr lang="en-GB" dirty="0" smtClean="0">
                <a:solidFill>
                  <a:srgbClr val="000000"/>
                </a:solidFill>
                <a:ea typeface="msgothic" charset="0"/>
                <a:cs typeface="msgothic" charset="0"/>
              </a:rPr>
              <a:t> of the Müller cell, the lower the refractive index. Typical diameters and the calculated V parameters for 700 nm (red) and 500 nm (blue) are indicated at the </a:t>
            </a:r>
            <a:r>
              <a:rPr lang="en-GB" dirty="0" err="1" smtClean="0">
                <a:solidFill>
                  <a:srgbClr val="000000"/>
                </a:solidFill>
                <a:ea typeface="msgothic" charset="0"/>
                <a:cs typeface="msgothic" charset="0"/>
              </a:rPr>
              <a:t>endfoot</a:t>
            </a:r>
            <a:r>
              <a:rPr lang="en-GB" dirty="0" smtClean="0">
                <a:solidFill>
                  <a:srgbClr val="000000"/>
                </a:solidFill>
                <a:ea typeface="msgothic" charset="0"/>
                <a:cs typeface="msgothic" charset="0"/>
              </a:rPr>
              <a:t>, the inner process, and the outer process. Although diameters and refractive indices change along the cell, its light-guiding capability remains fairly constant. (Scale bar, 25 </a:t>
            </a:r>
            <a:r>
              <a:rPr lang="en-GB" dirty="0" err="1" smtClean="0">
                <a:solidFill>
                  <a:srgbClr val="000000"/>
                </a:solidFill>
                <a:ea typeface="msgothic" charset="0"/>
                <a:cs typeface="msgothic" charset="0"/>
              </a:rPr>
              <a:t>μm</a:t>
            </a:r>
            <a:r>
              <a:rPr lang="en-GB" dirty="0" smtClean="0">
                <a:solidFill>
                  <a:srgbClr val="000000"/>
                </a:solidFill>
                <a:ea typeface="msgothic" charset="0"/>
                <a:cs typeface="msgothic" charset="0"/>
              </a:rPr>
              <a:t>.)</a:t>
            </a:r>
            <a:r>
              <a:rPr lang="ar-SA" dirty="0" smtClean="0">
                <a:solidFill>
                  <a:srgbClr val="000000"/>
                </a:solidFill>
              </a:rPr>
              <a:t>‏</a:t>
            </a:r>
            <a:endParaRPr lang="en-GB" dirty="0" smtClean="0">
              <a:solidFill>
                <a:srgbClr val="000000"/>
              </a:solidFill>
              <a:ea typeface="msgothic" charset="0"/>
              <a:cs typeface="msgothic" charset="0"/>
            </a:endParaRPr>
          </a:p>
        </p:txBody>
      </p:sp>
    </p:spTree>
    <p:extLst>
      <p:ext uri="{BB962C8B-B14F-4D97-AF65-F5344CB8AC3E}">
        <p14:creationId xmlns:p14="http://schemas.microsoft.com/office/powerpoint/2010/main" val="95579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31B7E3A0-324A-4E03-AE33-458C9DEEA870}" type="datetimeFigureOut">
              <a:rPr lang="uk-UA" smtClean="0"/>
              <a:t>19.10.2022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399159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31B7E3A0-324A-4E03-AE33-458C9DEEA870}" type="datetimeFigureOut">
              <a:rPr lang="uk-UA" smtClean="0"/>
              <a:t>19.10.2022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12706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31B7E3A0-324A-4E03-AE33-458C9DEEA870}" type="datetimeFigureOut">
              <a:rPr lang="uk-UA" smtClean="0"/>
              <a:t>19.10.2022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21506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31B7E3A0-324A-4E03-AE33-458C9DEEA870}" type="datetimeFigureOut">
              <a:rPr lang="uk-UA" smtClean="0"/>
              <a:t>19.10.2022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1001087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7E3A0-324A-4E03-AE33-458C9DEEA870}" type="datetimeFigureOut">
              <a:rPr lang="uk-UA" smtClean="0"/>
              <a:t>19.10.2022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39958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31B7E3A0-324A-4E03-AE33-458C9DEEA870}" type="datetimeFigureOut">
              <a:rPr lang="uk-UA" smtClean="0"/>
              <a:t>19.10.2022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330097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31B7E3A0-324A-4E03-AE33-458C9DEEA870}" type="datetimeFigureOut">
              <a:rPr lang="uk-UA" smtClean="0"/>
              <a:t>19.10.2022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321010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31B7E3A0-324A-4E03-AE33-458C9DEEA870}" type="datetimeFigureOut">
              <a:rPr lang="uk-UA" smtClean="0"/>
              <a:t>19.10.2022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207658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7E3A0-324A-4E03-AE33-458C9DEEA870}" type="datetimeFigureOut">
              <a:rPr lang="uk-UA" smtClean="0"/>
              <a:t>19.10.2022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376223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7E3A0-324A-4E03-AE33-458C9DEEA870}" type="datetimeFigureOut">
              <a:rPr lang="uk-UA" smtClean="0"/>
              <a:t>19.10.2022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147654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7E3A0-324A-4E03-AE33-458C9DEEA870}" type="datetimeFigureOut">
              <a:rPr lang="uk-UA" smtClean="0"/>
              <a:t>19.10.2022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098E5EB-6838-4659-8821-96EBFB358874}" type="slidenum">
              <a:rPr lang="uk-UA" smtClean="0"/>
              <a:t>‹#›</a:t>
            </a:fld>
            <a:endParaRPr lang="uk-UA"/>
          </a:p>
        </p:txBody>
      </p:sp>
    </p:spTree>
    <p:extLst>
      <p:ext uri="{BB962C8B-B14F-4D97-AF65-F5344CB8AC3E}">
        <p14:creationId xmlns:p14="http://schemas.microsoft.com/office/powerpoint/2010/main" val="165065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7E3A0-324A-4E03-AE33-458C9DEEA870}" type="datetimeFigureOut">
              <a:rPr lang="uk-UA" smtClean="0"/>
              <a:t>19.10.2022</a:t>
            </a:fld>
            <a:endParaRPr lang="uk-UA"/>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8E5EB-6838-4659-8821-96EBFB358874}" type="slidenum">
              <a:rPr lang="uk-UA" smtClean="0"/>
              <a:t>‹#›</a:t>
            </a:fld>
            <a:endParaRPr lang="uk-UA"/>
          </a:p>
        </p:txBody>
      </p:sp>
    </p:spTree>
    <p:extLst>
      <p:ext uri="{BB962C8B-B14F-4D97-AF65-F5344CB8AC3E}">
        <p14:creationId xmlns:p14="http://schemas.microsoft.com/office/powerpoint/2010/main" val="265810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ph.kiev.u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Teaching\Lectures%202022-2023\Topic%201.%20Introductory%20lectures%20in%20Biophysics\AMPARs%20Diffuse%20in%20and%20out%20Spiny%20Synapses.avi" TargetMode="External"/><Relationship Id="rId1" Type="http://schemas.microsoft.com/office/2007/relationships/media" Target="file:///C:\Teaching\Lectures%202022-2023\Topic%201.%20Introductory%20lectures%20in%20Biophysics\AMPARs%20Diffuse%20in%20and%20out%20Spiny%20Synapses.avi" TargetMode="External"/><Relationship Id="rId5" Type="http://schemas.openxmlformats.org/officeDocument/2006/relationships/image" Target="../media/image24.png"/><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lideplayer.com/slide/446582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900487" y="457200"/>
            <a:ext cx="4767263" cy="2362200"/>
          </a:xfrm>
        </p:spPr>
        <p:txBody>
          <a:bodyPr>
            <a:normAutofit fontScale="90000"/>
          </a:bodyPr>
          <a:lstStyle/>
          <a:p>
            <a:pPr eaLnBrk="1" hangingPunct="1"/>
            <a:r>
              <a:rPr lang="en-US" sz="2800" i="1"/>
              <a:t>Bogomoletz Institute of Physiology</a:t>
            </a:r>
            <a:br>
              <a:rPr lang="en-US" sz="2800" i="1"/>
            </a:br>
            <a:r>
              <a:rPr lang="en-US" sz="2800" i="1"/>
              <a:t>Kiev</a:t>
            </a:r>
            <a:br>
              <a:rPr lang="en-US" sz="2800" i="1"/>
            </a:br>
            <a:r>
              <a:rPr lang="en-US" sz="2800" i="1"/>
              <a:t>Ukraine</a:t>
            </a:r>
            <a:br>
              <a:rPr lang="en-US" sz="2800" i="1"/>
            </a:br>
            <a:r>
              <a:rPr lang="en-US" smtClean="0"/>
              <a:t> </a:t>
            </a:r>
            <a:br>
              <a:rPr lang="en-US" smtClean="0"/>
            </a:br>
            <a:r>
              <a:rPr lang="en-US" sz="2400"/>
              <a:t>Dr. Pavel Belan</a:t>
            </a:r>
            <a:endParaRPr lang="ru-RU" sz="2400"/>
          </a:p>
        </p:txBody>
      </p:sp>
      <p:sp>
        <p:nvSpPr>
          <p:cNvPr id="2051" name="Rectangle 3"/>
          <p:cNvSpPr>
            <a:spLocks noGrp="1" noChangeArrowheads="1"/>
          </p:cNvSpPr>
          <p:nvPr>
            <p:ph type="body" idx="1"/>
          </p:nvPr>
        </p:nvSpPr>
        <p:spPr>
          <a:xfrm>
            <a:off x="1609725" y="3716338"/>
            <a:ext cx="6686550" cy="1460500"/>
          </a:xfrm>
        </p:spPr>
        <p:txBody>
          <a:bodyPr/>
          <a:lstStyle/>
          <a:p>
            <a:pPr algn="ctr" eaLnBrk="1" hangingPunct="1">
              <a:buFontTx/>
              <a:buNone/>
            </a:pPr>
            <a:r>
              <a:rPr lang="en-GB" b="1" i="1" dirty="0" smtClean="0"/>
              <a:t>Introduction in Biophysics II</a:t>
            </a:r>
          </a:p>
          <a:p>
            <a:pPr algn="ctr" eaLnBrk="1" hangingPunct="1">
              <a:buFontTx/>
              <a:buNone/>
            </a:pPr>
            <a:r>
              <a:rPr lang="en-GB" b="1" i="1" dirty="0" smtClean="0"/>
              <a:t>History of Optical Techniques</a:t>
            </a:r>
            <a:r>
              <a:rPr lang="uk-UA" dirty="0" smtClean="0"/>
              <a:t> </a:t>
            </a:r>
            <a:endParaRPr lang="ru-RU" dirty="0" smtClean="0"/>
          </a:p>
        </p:txBody>
      </p:sp>
      <p:pic>
        <p:nvPicPr>
          <p:cNvPr id="2052" name="Picture 4" descr="Drea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609600"/>
            <a:ext cx="23526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739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7650" y="617525"/>
            <a:ext cx="9253143" cy="5194552"/>
          </a:xfrm>
          <a:prstGeom prst="rect">
            <a:avLst/>
          </a:prstGeom>
        </p:spPr>
      </p:pic>
      <p:sp>
        <p:nvSpPr>
          <p:cNvPr id="5" name="Rectangle 2"/>
          <p:cNvSpPr>
            <a:spLocks noGrp="1" noChangeArrowheads="1"/>
          </p:cNvSpPr>
          <p:nvPr>
            <p:ph type="title"/>
          </p:nvPr>
        </p:nvSpPr>
        <p:spPr>
          <a:xfrm>
            <a:off x="2179219" y="0"/>
            <a:ext cx="5962699" cy="788760"/>
          </a:xfrm>
        </p:spPr>
        <p:txBody>
          <a:bodyPr/>
          <a:lstStyle/>
          <a:p>
            <a:r>
              <a:rPr lang="en-US" sz="2400" dirty="0" smtClean="0">
                <a:latin typeface="Arial" panose="020B0604020202020204" pitchFamily="34" charset="0"/>
                <a:cs typeface="Arial" panose="020B0604020202020204" pitchFamily="34" charset="0"/>
              </a:rPr>
              <a:t>First fluorescent microscope (20</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century)</a:t>
            </a:r>
            <a:endParaRPr lang="uk-UA"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4687983"/>
            <a:ext cx="4705350" cy="2057400"/>
          </a:xfrm>
          <a:prstGeom prst="rect">
            <a:avLst/>
          </a:prstGeom>
        </p:spPr>
      </p:pic>
      <p:sp>
        <p:nvSpPr>
          <p:cNvPr id="7" name="Rectangle 6"/>
          <p:cNvSpPr/>
          <p:nvPr/>
        </p:nvSpPr>
        <p:spPr>
          <a:xfrm>
            <a:off x="5067614" y="5909398"/>
            <a:ext cx="4433180" cy="666766"/>
          </a:xfrm>
          <a:prstGeom prst="rect">
            <a:avLst/>
          </a:prstGeom>
        </p:spPr>
        <p:txBody>
          <a:bodyPr wrap="square">
            <a:spAutoFit/>
          </a:bodyPr>
          <a:lstStyle/>
          <a:p>
            <a:r>
              <a:rPr lang="en-US" b="1" dirty="0"/>
              <a:t>Fluorescence </a:t>
            </a:r>
            <a:r>
              <a:rPr lang="en-US" b="1" dirty="0" smtClean="0"/>
              <a:t>Microscopy</a:t>
            </a:r>
            <a:r>
              <a:rPr lang="en-US" b="1" dirty="0"/>
              <a:t>, F. W. D. </a:t>
            </a:r>
            <a:r>
              <a:rPr lang="en-US" b="1" dirty="0" err="1" smtClean="0"/>
              <a:t>Rost</a:t>
            </a:r>
            <a:r>
              <a:rPr lang="en-US" b="1" dirty="0" smtClean="0"/>
              <a:t>, </a:t>
            </a:r>
            <a:r>
              <a:rPr lang="en-US" dirty="0" smtClean="0"/>
              <a:t>Cambridge </a:t>
            </a:r>
            <a:r>
              <a:rPr lang="en-US" dirty="0"/>
              <a:t>University Press, 1992</a:t>
            </a:r>
            <a:endParaRPr lang="en-US" b="1" dirty="0"/>
          </a:p>
        </p:txBody>
      </p:sp>
    </p:spTree>
    <p:extLst>
      <p:ext uri="{BB962C8B-B14F-4D97-AF65-F5344CB8AC3E}">
        <p14:creationId xmlns:p14="http://schemas.microsoft.com/office/powerpoint/2010/main" val="1122934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2674" y="454199"/>
            <a:ext cx="8800651" cy="5949601"/>
          </a:xfrm>
          <a:prstGeom prst="rect">
            <a:avLst/>
          </a:prstGeom>
        </p:spPr>
      </p:pic>
    </p:spTree>
    <p:extLst>
      <p:ext uri="{BB962C8B-B14F-4D97-AF65-F5344CB8AC3E}">
        <p14:creationId xmlns:p14="http://schemas.microsoft.com/office/powerpoint/2010/main" val="3612134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937" y="757350"/>
            <a:ext cx="9838126" cy="5744134"/>
          </a:xfrm>
          <a:prstGeom prst="rect">
            <a:avLst/>
          </a:prstGeom>
        </p:spPr>
      </p:pic>
    </p:spTree>
    <p:extLst>
      <p:ext uri="{BB962C8B-B14F-4D97-AF65-F5344CB8AC3E}">
        <p14:creationId xmlns:p14="http://schemas.microsoft.com/office/powerpoint/2010/main" val="139883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85234" y="188913"/>
            <a:ext cx="3904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ea typeface="ＭＳ Ｐゴシック" pitchFamily="34" charset="-128"/>
              </a:rPr>
              <a:t>Current optical microscope</a:t>
            </a:r>
            <a:endParaRPr lang="uk-UA" sz="2400" dirty="0">
              <a:ea typeface="ＭＳ Ｐゴシック" pitchFamily="34" charset="-128"/>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045" y="1455738"/>
            <a:ext cx="253970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370" y="1276352"/>
            <a:ext cx="412492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7001273" y="6307547"/>
            <a:ext cx="13310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t>Olympus web site</a:t>
            </a:r>
            <a:r>
              <a:rPr lang="uk-UA" sz="1200"/>
              <a:t> </a:t>
            </a:r>
          </a:p>
        </p:txBody>
      </p:sp>
    </p:spTree>
    <p:extLst>
      <p:ext uri="{BB962C8B-B14F-4D97-AF65-F5344CB8AC3E}">
        <p14:creationId xmlns:p14="http://schemas.microsoft.com/office/powerpoint/2010/main" val="4153038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795" y="1844675"/>
            <a:ext cx="2867322"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84" y="1844677"/>
            <a:ext cx="3414216"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4"/>
          <p:cNvSpPr>
            <a:spLocks noChangeArrowheads="1"/>
          </p:cNvSpPr>
          <p:nvPr/>
        </p:nvSpPr>
        <p:spPr bwMode="auto">
          <a:xfrm>
            <a:off x="1643001" y="1078858"/>
            <a:ext cx="3329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sz="2400" dirty="0" err="1"/>
              <a:t>iMIC</a:t>
            </a:r>
            <a:r>
              <a:rPr lang="uk-UA" sz="2400" dirty="0"/>
              <a:t> </a:t>
            </a:r>
            <a:r>
              <a:rPr lang="uk-UA" sz="2400" dirty="0" err="1"/>
              <a:t>Digital</a:t>
            </a:r>
            <a:r>
              <a:rPr lang="uk-UA" sz="2400" dirty="0"/>
              <a:t> </a:t>
            </a:r>
            <a:r>
              <a:rPr lang="uk-UA" sz="2400" dirty="0" err="1"/>
              <a:t>Microscope</a:t>
            </a:r>
            <a:r>
              <a:rPr lang="en-US" sz="2400" dirty="0"/>
              <a:t>s</a:t>
            </a:r>
            <a:r>
              <a:rPr lang="uk-UA" sz="2400" dirty="0"/>
              <a:t> </a:t>
            </a:r>
          </a:p>
        </p:txBody>
      </p:sp>
      <p:sp>
        <p:nvSpPr>
          <p:cNvPr id="18437" name="Rectangle 5"/>
          <p:cNvSpPr>
            <a:spLocks noChangeArrowheads="1"/>
          </p:cNvSpPr>
          <p:nvPr/>
        </p:nvSpPr>
        <p:spPr bwMode="auto">
          <a:xfrm>
            <a:off x="5538590" y="1123306"/>
            <a:ext cx="1892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dirty="0" err="1"/>
              <a:t>Intravital</a:t>
            </a:r>
            <a:r>
              <a:rPr lang="en-US" sz="2400" dirty="0"/>
              <a:t> 2P</a:t>
            </a:r>
            <a:endParaRPr lang="uk-UA" sz="2400" dirty="0"/>
          </a:p>
        </p:txBody>
      </p:sp>
      <p:sp>
        <p:nvSpPr>
          <p:cNvPr id="18438" name="Rectangle 6"/>
          <p:cNvSpPr>
            <a:spLocks noChangeArrowheads="1"/>
          </p:cNvSpPr>
          <p:nvPr/>
        </p:nvSpPr>
        <p:spPr bwMode="auto">
          <a:xfrm>
            <a:off x="5479258" y="6307547"/>
            <a:ext cx="3127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sz="1200"/>
              <a:t>Copyright © 2006 - 2011 TILL Photonics GmbH </a:t>
            </a:r>
          </a:p>
        </p:txBody>
      </p:sp>
      <p:sp>
        <p:nvSpPr>
          <p:cNvPr id="18439" name="Text Box 2"/>
          <p:cNvSpPr txBox="1">
            <a:spLocks noChangeArrowheads="1"/>
          </p:cNvSpPr>
          <p:nvPr/>
        </p:nvSpPr>
        <p:spPr bwMode="auto">
          <a:xfrm>
            <a:off x="2951404" y="193605"/>
            <a:ext cx="4429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dirty="0">
                <a:ea typeface="ＭＳ Ｐゴシック" pitchFamily="34" charset="-128"/>
              </a:rPr>
              <a:t>State-of-the-Art microscopes</a:t>
            </a:r>
            <a:endParaRPr lang="uk-UA" sz="2400" dirty="0">
              <a:ea typeface="ＭＳ Ｐゴシック" pitchFamily="34" charset="-128"/>
            </a:endParaRPr>
          </a:p>
        </p:txBody>
      </p:sp>
    </p:spTree>
    <p:extLst>
      <p:ext uri="{BB962C8B-B14F-4D97-AF65-F5344CB8AC3E}">
        <p14:creationId xmlns:p14="http://schemas.microsoft.com/office/powerpoint/2010/main" val="228835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503959" y="179390"/>
            <a:ext cx="6900664"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9pPr>
          </a:lstStyle>
          <a:p>
            <a:pPr algn="ctr" eaLnBrk="1" hangingPunct="1"/>
            <a:r>
              <a:rPr lang="en-GB" sz="2400">
                <a:solidFill>
                  <a:srgbClr val="000000"/>
                </a:solidFill>
                <a:ea typeface="msgothic" charset="0"/>
                <a:cs typeface="msgothic" charset="0"/>
              </a:rPr>
              <a:t>Light transmission and reflection in the inner retina</a:t>
            </a:r>
          </a:p>
        </p:txBody>
      </p:sp>
      <p:pic>
        <p:nvPicPr>
          <p:cNvPr id="194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830" y="5943602"/>
            <a:ext cx="7398544"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8896" y="979490"/>
            <a:ext cx="5692080"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4"/>
          <p:cNvSpPr txBox="1">
            <a:spLocks noChangeArrowheads="1"/>
          </p:cNvSpPr>
          <p:nvPr/>
        </p:nvSpPr>
        <p:spPr bwMode="auto">
          <a:xfrm>
            <a:off x="2108895" y="5972177"/>
            <a:ext cx="3183334"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9pPr>
          </a:lstStyle>
          <a:p>
            <a:pPr eaLnBrk="1" hangingPunct="1"/>
            <a:r>
              <a:rPr lang="en-GB" sz="1100" b="1">
                <a:solidFill>
                  <a:srgbClr val="000000"/>
                </a:solidFill>
                <a:ea typeface="msgothic" charset="0"/>
                <a:cs typeface="msgothic" charset="0"/>
              </a:rPr>
              <a:t>Franze K et al. PNAS 2007;104:8287-8292</a:t>
            </a:r>
          </a:p>
        </p:txBody>
      </p:sp>
      <p:sp>
        <p:nvSpPr>
          <p:cNvPr id="19462" name="Text Box 5"/>
          <p:cNvSpPr txBox="1">
            <a:spLocks noChangeArrowheads="1"/>
          </p:cNvSpPr>
          <p:nvPr/>
        </p:nvSpPr>
        <p:spPr bwMode="auto">
          <a:xfrm>
            <a:off x="1318221" y="6613527"/>
            <a:ext cx="400625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9pPr>
          </a:lstStyle>
          <a:p>
            <a:pPr eaLnBrk="1" hangingPunct="1"/>
            <a:r>
              <a:rPr lang="en-GB" sz="900">
                <a:solidFill>
                  <a:srgbClr val="000000"/>
                </a:solidFill>
                <a:ea typeface="msgothic" charset="0"/>
                <a:cs typeface="msgothic" charset="0"/>
              </a:rPr>
              <a:t>©2007 by National Academy of Sciences</a:t>
            </a:r>
          </a:p>
        </p:txBody>
      </p:sp>
      <p:sp>
        <p:nvSpPr>
          <p:cNvPr id="2" name="Rectangle 1"/>
          <p:cNvSpPr/>
          <p:nvPr/>
        </p:nvSpPr>
        <p:spPr>
          <a:xfrm>
            <a:off x="868" y="1519701"/>
            <a:ext cx="2108027" cy="1015663"/>
          </a:xfrm>
          <a:prstGeom prst="rect">
            <a:avLst/>
          </a:prstGeom>
        </p:spPr>
        <p:txBody>
          <a:bodyPr wrap="square">
            <a:spAutoFit/>
          </a:bodyPr>
          <a:lstStyle/>
          <a:p>
            <a:r>
              <a:rPr lang="en-GB" dirty="0" smtClean="0">
                <a:solidFill>
                  <a:srgbClr val="000000"/>
                </a:solidFill>
                <a:ea typeface="msgothic" charset="0"/>
                <a:cs typeface="msgothic" charset="0"/>
              </a:rPr>
              <a:t>Inner retina:</a:t>
            </a:r>
          </a:p>
          <a:p>
            <a:r>
              <a:rPr lang="en-GB" sz="1400" dirty="0" smtClean="0">
                <a:solidFill>
                  <a:srgbClr val="000000"/>
                </a:solidFill>
                <a:ea typeface="msgothic" charset="0"/>
                <a:cs typeface="msgothic" charset="0"/>
              </a:rPr>
              <a:t>NFL</a:t>
            </a:r>
            <a:r>
              <a:rPr lang="en-GB" sz="1400" dirty="0">
                <a:solidFill>
                  <a:srgbClr val="000000"/>
                </a:solidFill>
                <a:ea typeface="msgothic" charset="0"/>
                <a:cs typeface="msgothic" charset="0"/>
              </a:rPr>
              <a:t>, nerve </a:t>
            </a:r>
            <a:r>
              <a:rPr lang="en-GB" sz="1400" dirty="0" err="1">
                <a:solidFill>
                  <a:srgbClr val="000000"/>
                </a:solidFill>
                <a:ea typeface="msgothic" charset="0"/>
                <a:cs typeface="msgothic" charset="0"/>
              </a:rPr>
              <a:t>fiber</a:t>
            </a:r>
            <a:r>
              <a:rPr lang="en-GB" sz="1400" dirty="0">
                <a:solidFill>
                  <a:srgbClr val="000000"/>
                </a:solidFill>
                <a:ea typeface="msgothic" charset="0"/>
                <a:cs typeface="msgothic" charset="0"/>
              </a:rPr>
              <a:t> layer; </a:t>
            </a:r>
          </a:p>
          <a:p>
            <a:r>
              <a:rPr lang="en-GB" sz="1400" dirty="0" smtClean="0">
                <a:solidFill>
                  <a:srgbClr val="000000"/>
                </a:solidFill>
                <a:ea typeface="msgothic" charset="0"/>
                <a:cs typeface="msgothic" charset="0"/>
              </a:rPr>
              <a:t>IPL</a:t>
            </a:r>
            <a:r>
              <a:rPr lang="en-GB" sz="1400" dirty="0">
                <a:solidFill>
                  <a:srgbClr val="000000"/>
                </a:solidFill>
                <a:ea typeface="msgothic" charset="0"/>
                <a:cs typeface="msgothic" charset="0"/>
              </a:rPr>
              <a:t>, inner plexiform layer</a:t>
            </a:r>
            <a:r>
              <a:rPr lang="en-GB" sz="1400" dirty="0" smtClean="0">
                <a:solidFill>
                  <a:srgbClr val="000000"/>
                </a:solidFill>
                <a:ea typeface="msgothic" charset="0"/>
                <a:cs typeface="msgothic" charset="0"/>
              </a:rPr>
              <a:t>;</a:t>
            </a:r>
          </a:p>
          <a:p>
            <a:r>
              <a:rPr lang="en-GB" sz="1400" dirty="0" smtClean="0">
                <a:solidFill>
                  <a:srgbClr val="000000"/>
                </a:solidFill>
                <a:ea typeface="msgothic" charset="0"/>
                <a:cs typeface="msgothic" charset="0"/>
              </a:rPr>
              <a:t>INL</a:t>
            </a:r>
            <a:r>
              <a:rPr lang="en-GB" sz="1400" dirty="0">
                <a:solidFill>
                  <a:srgbClr val="000000"/>
                </a:solidFill>
                <a:ea typeface="msgothic" charset="0"/>
                <a:cs typeface="msgothic" charset="0"/>
              </a:rPr>
              <a:t>, inner nuclear </a:t>
            </a:r>
            <a:r>
              <a:rPr lang="en-GB" sz="1400" dirty="0" smtClean="0">
                <a:solidFill>
                  <a:srgbClr val="000000"/>
                </a:solidFill>
                <a:ea typeface="msgothic" charset="0"/>
                <a:cs typeface="msgothic" charset="0"/>
              </a:rPr>
              <a:t>layer </a:t>
            </a:r>
            <a:endParaRPr lang="uk-UA" sz="1400" dirty="0"/>
          </a:p>
        </p:txBody>
      </p:sp>
      <p:sp>
        <p:nvSpPr>
          <p:cNvPr id="3" name="Rectangle 2"/>
          <p:cNvSpPr/>
          <p:nvPr/>
        </p:nvSpPr>
        <p:spPr>
          <a:xfrm>
            <a:off x="21004" y="2606801"/>
            <a:ext cx="2067754" cy="738664"/>
          </a:xfrm>
          <a:prstGeom prst="rect">
            <a:avLst/>
          </a:prstGeom>
        </p:spPr>
        <p:txBody>
          <a:bodyPr wrap="square">
            <a:spAutoFit/>
          </a:bodyPr>
          <a:lstStyle/>
          <a:p>
            <a:r>
              <a:rPr lang="en-GB" sz="1400" dirty="0">
                <a:solidFill>
                  <a:srgbClr val="000000"/>
                </a:solidFill>
                <a:ea typeface="msgothic" charset="0"/>
                <a:cs typeface="msgothic" charset="0"/>
              </a:rPr>
              <a:t>ONL, outer nuclear </a:t>
            </a:r>
            <a:r>
              <a:rPr lang="en-GB" sz="1400" dirty="0" smtClean="0">
                <a:solidFill>
                  <a:srgbClr val="000000"/>
                </a:solidFill>
                <a:ea typeface="msgothic" charset="0"/>
                <a:cs typeface="msgothic" charset="0"/>
              </a:rPr>
              <a:t>layer;</a:t>
            </a:r>
          </a:p>
          <a:p>
            <a:r>
              <a:rPr lang="en-GB" sz="1400" dirty="0" smtClean="0">
                <a:solidFill>
                  <a:srgbClr val="000000"/>
                </a:solidFill>
                <a:ea typeface="msgothic" charset="0"/>
                <a:cs typeface="msgothic" charset="0"/>
              </a:rPr>
              <a:t>ROS</a:t>
            </a:r>
            <a:r>
              <a:rPr lang="en-GB" sz="1400" dirty="0">
                <a:solidFill>
                  <a:srgbClr val="000000"/>
                </a:solidFill>
                <a:ea typeface="msgothic" charset="0"/>
                <a:cs typeface="msgothic" charset="0"/>
              </a:rPr>
              <a:t>, photoreceptor outer segments</a:t>
            </a:r>
            <a:endParaRPr lang="uk-UA" sz="1400" dirty="0"/>
          </a:p>
        </p:txBody>
      </p:sp>
    </p:spTree>
    <p:extLst>
      <p:ext uri="{BB962C8B-B14F-4D97-AF65-F5344CB8AC3E}">
        <p14:creationId xmlns:p14="http://schemas.microsoft.com/office/powerpoint/2010/main" val="3176956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502670" y="17464"/>
            <a:ext cx="6900664"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9pPr>
          </a:lstStyle>
          <a:p>
            <a:pPr algn="ctr" eaLnBrk="1" hangingPunct="1"/>
            <a:r>
              <a:rPr lang="en-GB" sz="2400">
                <a:solidFill>
                  <a:srgbClr val="000000"/>
                </a:solidFill>
                <a:ea typeface="msgothic" charset="0"/>
                <a:cs typeface="msgothic" charset="0"/>
              </a:rPr>
              <a:t>Müller cell shape, refractive properties, and light-guiding capability </a:t>
            </a:r>
          </a:p>
        </p:txBody>
      </p:sp>
      <p:pic>
        <p:nvPicPr>
          <p:cNvPr id="204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830" y="5943602"/>
            <a:ext cx="7398544"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6961" y="979490"/>
            <a:ext cx="3954661"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4"/>
          <p:cNvSpPr txBox="1">
            <a:spLocks noChangeArrowheads="1"/>
          </p:cNvSpPr>
          <p:nvPr/>
        </p:nvSpPr>
        <p:spPr bwMode="auto">
          <a:xfrm>
            <a:off x="2976960" y="5972177"/>
            <a:ext cx="3183334"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9pPr>
          </a:lstStyle>
          <a:p>
            <a:pPr eaLnBrk="1" hangingPunct="1"/>
            <a:r>
              <a:rPr lang="en-GB" sz="1100" b="1">
                <a:solidFill>
                  <a:srgbClr val="000000"/>
                </a:solidFill>
                <a:ea typeface="msgothic" charset="0"/>
                <a:cs typeface="msgothic" charset="0"/>
              </a:rPr>
              <a:t>Franze K et al. PNAS 2007;104:8287-8292</a:t>
            </a:r>
          </a:p>
        </p:txBody>
      </p:sp>
      <p:sp>
        <p:nvSpPr>
          <p:cNvPr id="20486" name="Text Box 5"/>
          <p:cNvSpPr txBox="1">
            <a:spLocks noChangeArrowheads="1"/>
          </p:cNvSpPr>
          <p:nvPr/>
        </p:nvSpPr>
        <p:spPr bwMode="auto">
          <a:xfrm>
            <a:off x="1318221" y="6613527"/>
            <a:ext cx="400625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9pPr>
          </a:lstStyle>
          <a:p>
            <a:pPr eaLnBrk="1" hangingPunct="1"/>
            <a:r>
              <a:rPr lang="en-GB" sz="900">
                <a:solidFill>
                  <a:srgbClr val="000000"/>
                </a:solidFill>
                <a:ea typeface="msgothic" charset="0"/>
                <a:cs typeface="msgothic" charset="0"/>
              </a:rPr>
              <a:t>©2007 by National Academy of Sciences</a:t>
            </a:r>
          </a:p>
        </p:txBody>
      </p:sp>
    </p:spTree>
    <p:extLst>
      <p:ext uri="{BB962C8B-B14F-4D97-AF65-F5344CB8AC3E}">
        <p14:creationId xmlns:p14="http://schemas.microsoft.com/office/powerpoint/2010/main" val="2339292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549104" y="115890"/>
            <a:ext cx="6900664"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itchFamily="34" charset="0"/>
              </a:defRPr>
            </a:lvl9pPr>
          </a:lstStyle>
          <a:p>
            <a:pPr algn="ctr" eaLnBrk="1" hangingPunct="1"/>
            <a:r>
              <a:rPr lang="en-GB" sz="2400">
                <a:solidFill>
                  <a:srgbClr val="000000"/>
                </a:solidFill>
                <a:ea typeface="msgothic" charset="0"/>
                <a:cs typeface="msgothic" charset="0"/>
              </a:rPr>
              <a:t>Demonstration of light guidance by individual Müller cells measured in a modified dual-beam laser trap. </a:t>
            </a:r>
          </a:p>
        </p:txBody>
      </p:sp>
      <p:pic>
        <p:nvPicPr>
          <p:cNvPr id="215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830" y="5943602"/>
            <a:ext cx="7398544"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531" y="979490"/>
            <a:ext cx="1813520"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4"/>
          <p:cNvSpPr txBox="1">
            <a:spLocks noChangeArrowheads="1"/>
          </p:cNvSpPr>
          <p:nvPr/>
        </p:nvSpPr>
        <p:spPr bwMode="auto">
          <a:xfrm>
            <a:off x="4047530" y="5972177"/>
            <a:ext cx="3183334"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pitchFamily="34" charset="0"/>
              </a:defRPr>
            </a:lvl9pPr>
          </a:lstStyle>
          <a:p>
            <a:pPr eaLnBrk="1" hangingPunct="1"/>
            <a:r>
              <a:rPr lang="en-GB" sz="1100" b="1">
                <a:solidFill>
                  <a:srgbClr val="000000"/>
                </a:solidFill>
                <a:ea typeface="msgothic" charset="0"/>
                <a:cs typeface="msgothic" charset="0"/>
              </a:rPr>
              <a:t>Franze K et al. PNAS 2007;104:8287-8292</a:t>
            </a:r>
          </a:p>
        </p:txBody>
      </p:sp>
      <p:sp>
        <p:nvSpPr>
          <p:cNvPr id="21510" name="Text Box 5"/>
          <p:cNvSpPr txBox="1">
            <a:spLocks noChangeArrowheads="1"/>
          </p:cNvSpPr>
          <p:nvPr/>
        </p:nvSpPr>
        <p:spPr bwMode="auto">
          <a:xfrm>
            <a:off x="1318221" y="6613527"/>
            <a:ext cx="400625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9pPr>
          </a:lstStyle>
          <a:p>
            <a:pPr eaLnBrk="1" hangingPunct="1"/>
            <a:r>
              <a:rPr lang="en-GB" sz="900">
                <a:solidFill>
                  <a:srgbClr val="000000"/>
                </a:solidFill>
                <a:ea typeface="msgothic" charset="0"/>
                <a:cs typeface="msgothic" charset="0"/>
              </a:rPr>
              <a:t>©2007 by National Academy of Sciences</a:t>
            </a:r>
          </a:p>
        </p:txBody>
      </p:sp>
    </p:spTree>
    <p:extLst>
      <p:ext uri="{BB962C8B-B14F-4D97-AF65-F5344CB8AC3E}">
        <p14:creationId xmlns:p14="http://schemas.microsoft.com/office/powerpoint/2010/main" val="3856199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71" y="1398590"/>
            <a:ext cx="4220029"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262" y="1144590"/>
            <a:ext cx="4285824" cy="456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ctangle 4"/>
          <p:cNvSpPr>
            <a:spLocks noChangeArrowheads="1"/>
          </p:cNvSpPr>
          <p:nvPr/>
        </p:nvSpPr>
        <p:spPr bwMode="auto">
          <a:xfrm>
            <a:off x="5947470" y="5516565"/>
            <a:ext cx="23699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cs typeface="Arial" pitchFamily="34" charset="0"/>
              </a:rPr>
              <a:t>N</a:t>
            </a:r>
            <a:r>
              <a:rPr lang="uk-UA" sz="1400">
                <a:cs typeface="Arial" pitchFamily="34" charset="0"/>
              </a:rPr>
              <a:t>ature </a:t>
            </a:r>
            <a:r>
              <a:rPr lang="en-US" sz="1400">
                <a:cs typeface="Arial" pitchFamily="34" charset="0"/>
              </a:rPr>
              <a:t>M</a:t>
            </a:r>
            <a:r>
              <a:rPr lang="uk-UA" sz="1400">
                <a:cs typeface="Arial" pitchFamily="34" charset="0"/>
              </a:rPr>
              <a:t>aterials</a:t>
            </a:r>
            <a:r>
              <a:rPr lang="en-US" sz="1400">
                <a:cs typeface="Arial" pitchFamily="34" charset="0"/>
              </a:rPr>
              <a:t>,</a:t>
            </a:r>
            <a:r>
              <a:rPr lang="uk-UA" sz="1400">
                <a:cs typeface="Arial" pitchFamily="34" charset="0"/>
              </a:rPr>
              <a:t> 4</a:t>
            </a:r>
            <a:r>
              <a:rPr lang="en-US" sz="1400">
                <a:cs typeface="Arial" pitchFamily="34" charset="0"/>
              </a:rPr>
              <a:t>:435, </a:t>
            </a:r>
            <a:r>
              <a:rPr lang="uk-UA" sz="1400">
                <a:cs typeface="Arial" pitchFamily="34" charset="0"/>
              </a:rPr>
              <a:t>2005</a:t>
            </a:r>
          </a:p>
        </p:txBody>
      </p:sp>
      <p:sp>
        <p:nvSpPr>
          <p:cNvPr id="22533" name="Rectangle 5"/>
          <p:cNvSpPr>
            <a:spLocks noChangeArrowheads="1"/>
          </p:cNvSpPr>
          <p:nvPr/>
        </p:nvSpPr>
        <p:spPr bwMode="auto">
          <a:xfrm>
            <a:off x="4953001" y="5876925"/>
            <a:ext cx="33935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a:cs typeface="Arial" pitchFamily="34" charset="0"/>
              </a:rPr>
              <a:t>QDot as compared to </a:t>
            </a:r>
            <a:r>
              <a:rPr lang="uk-UA" sz="1400">
                <a:cs typeface="Arial" pitchFamily="34" charset="0"/>
              </a:rPr>
              <a:t>MB</a:t>
            </a:r>
            <a:r>
              <a:rPr lang="en-US" sz="1400">
                <a:cs typeface="Arial" pitchFamily="34" charset="0"/>
              </a:rPr>
              <a:t>P,</a:t>
            </a:r>
            <a:r>
              <a:rPr lang="uk-UA" sz="1400">
                <a:cs typeface="Arial" pitchFamily="34" charset="0"/>
              </a:rPr>
              <a:t> a midsize protein</a:t>
            </a:r>
          </a:p>
          <a:p>
            <a:r>
              <a:rPr lang="uk-UA" sz="1400">
                <a:cs typeface="Arial" pitchFamily="34" charset="0"/>
              </a:rPr>
              <a:t>(</a:t>
            </a:r>
            <a:r>
              <a:rPr lang="uk-UA" sz="1400" i="1">
                <a:cs typeface="Arial" pitchFamily="34" charset="0"/>
              </a:rPr>
              <a:t>M</a:t>
            </a:r>
            <a:r>
              <a:rPr lang="uk-UA" sz="1400">
                <a:cs typeface="Arial" pitchFamily="34" charset="0"/>
              </a:rPr>
              <a:t>r ~ 44 kDa) </a:t>
            </a:r>
            <a:r>
              <a:rPr lang="en-US" sz="1400">
                <a:cs typeface="Arial" pitchFamily="34" charset="0"/>
              </a:rPr>
              <a:t>with</a:t>
            </a:r>
            <a:r>
              <a:rPr lang="uk-UA" sz="1400">
                <a:cs typeface="Arial" pitchFamily="34" charset="0"/>
              </a:rPr>
              <a:t> dimensions</a:t>
            </a:r>
            <a:r>
              <a:rPr lang="en-US" sz="1400">
                <a:cs typeface="Arial" pitchFamily="34" charset="0"/>
              </a:rPr>
              <a:t> </a:t>
            </a:r>
            <a:r>
              <a:rPr lang="uk-UA" sz="1400">
                <a:cs typeface="Arial" pitchFamily="34" charset="0"/>
              </a:rPr>
              <a:t>of 30</a:t>
            </a:r>
            <a:r>
              <a:rPr lang="en-US" sz="1400">
                <a:cs typeface="Arial" pitchFamily="34" charset="0"/>
              </a:rPr>
              <a:t>x</a:t>
            </a:r>
            <a:r>
              <a:rPr lang="uk-UA" sz="1400">
                <a:cs typeface="Arial" pitchFamily="34" charset="0"/>
              </a:rPr>
              <a:t>40</a:t>
            </a:r>
            <a:r>
              <a:rPr lang="en-US" sz="1400">
                <a:cs typeface="Arial" pitchFamily="34" charset="0"/>
              </a:rPr>
              <a:t>x</a:t>
            </a:r>
            <a:r>
              <a:rPr lang="uk-UA" sz="1400">
                <a:cs typeface="Arial" pitchFamily="34" charset="0"/>
              </a:rPr>
              <a:t>65 Å</a:t>
            </a:r>
          </a:p>
        </p:txBody>
      </p:sp>
      <p:sp>
        <p:nvSpPr>
          <p:cNvPr id="22534" name="Text Box 6"/>
          <p:cNvSpPr txBox="1">
            <a:spLocks noChangeArrowheads="1"/>
          </p:cNvSpPr>
          <p:nvPr/>
        </p:nvSpPr>
        <p:spPr bwMode="auto">
          <a:xfrm>
            <a:off x="2758978" y="260350"/>
            <a:ext cx="4388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ru-RU" sz="2400">
                <a:cs typeface="Arial" pitchFamily="34" charset="0"/>
              </a:rPr>
              <a:t>Структура и цвета квантовых точек</a:t>
            </a:r>
            <a:endParaRPr lang="uk-UA" sz="2400">
              <a:cs typeface="Arial" pitchFamily="34" charset="0"/>
            </a:endParaRPr>
          </a:p>
        </p:txBody>
      </p:sp>
      <p:sp>
        <p:nvSpPr>
          <p:cNvPr id="22535" name="Text Box 7"/>
          <p:cNvSpPr txBox="1">
            <a:spLocks noChangeArrowheads="1"/>
          </p:cNvSpPr>
          <p:nvPr/>
        </p:nvSpPr>
        <p:spPr bwMode="auto">
          <a:xfrm>
            <a:off x="5917803" y="6491288"/>
            <a:ext cx="27499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cs typeface="Arial" pitchFamily="34" charset="0"/>
              </a:rPr>
              <a:t>Evident technology web site</a:t>
            </a:r>
            <a:endParaRPr lang="uk-UA">
              <a:cs typeface="Arial" pitchFamily="34" charset="0"/>
            </a:endParaRPr>
          </a:p>
        </p:txBody>
      </p:sp>
    </p:spTree>
    <p:extLst>
      <p:ext uri="{BB962C8B-B14F-4D97-AF65-F5344CB8AC3E}">
        <p14:creationId xmlns:p14="http://schemas.microsoft.com/office/powerpoint/2010/main" val="1335198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708301" y="3550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uk-UA"/>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106" y="476250"/>
            <a:ext cx="444996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1412381" y="4507349"/>
            <a:ext cx="7079952"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a:ea typeface="Times New Roman" pitchFamily="18" charset="0"/>
                <a:cs typeface="AdvP3EB21F"/>
              </a:rPr>
              <a:t>(</a:t>
            </a:r>
            <a:r>
              <a:rPr lang="en-US" sz="1200">
                <a:ea typeface="Times New Roman" pitchFamily="18" charset="0"/>
                <a:cs typeface="AdvP4019F9"/>
              </a:rPr>
              <a:t>A</a:t>
            </a:r>
            <a:r>
              <a:rPr lang="en-US" sz="1200">
                <a:ea typeface="Times New Roman" pitchFamily="18" charset="0"/>
                <a:cs typeface="AdvP3EB21F"/>
              </a:rPr>
              <a:t>) Emission maxima and sizes of quantum dots of different composition. Quantum dots can be synthesized from various types of semiconductor materials (II-VI: CdS, CdSe, CdTe</a:t>
            </a:r>
            <a:r>
              <a:rPr lang="en-US" sz="1200">
                <a:ea typeface="Times New Roman" pitchFamily="18" charset="0"/>
                <a:cs typeface="AdvP4019F9"/>
              </a:rPr>
              <a:t>I</a:t>
            </a:r>
            <a:r>
              <a:rPr lang="en-US" sz="1200">
                <a:ea typeface="Times New Roman" pitchFamily="18" charset="0"/>
                <a:cs typeface="AdvP3EB21F"/>
              </a:rPr>
              <a:t>; III-V: InP, InAs</a:t>
            </a:r>
            <a:r>
              <a:rPr lang="en-US" sz="1200">
                <a:ea typeface="Times New Roman" pitchFamily="18" charset="0"/>
                <a:cs typeface="AdvP4019F9"/>
              </a:rPr>
              <a:t>I</a:t>
            </a:r>
            <a:r>
              <a:rPr lang="en-US" sz="1200">
                <a:ea typeface="Times New Roman" pitchFamily="18" charset="0"/>
                <a:cs typeface="AdvP3EB21F"/>
              </a:rPr>
              <a:t>; IV-VI:</a:t>
            </a:r>
            <a:r>
              <a:rPr lang="en-US" sz="1200"/>
              <a:t> </a:t>
            </a:r>
            <a:r>
              <a:rPr lang="en-US" sz="1200">
                <a:cs typeface="Times New Roman" pitchFamily="18" charset="0"/>
              </a:rPr>
              <a:t>PbSeI) characterized by different bulk band gap energies. The curves represent experimental data from the</a:t>
            </a:r>
            <a:r>
              <a:rPr lang="en-US" sz="1200"/>
              <a:t> </a:t>
            </a:r>
            <a:r>
              <a:rPr lang="en-US" sz="1200">
                <a:cs typeface="Times New Roman" pitchFamily="18" charset="0"/>
              </a:rPr>
              <a:t>literature on the dependence of peak emission wavelength on qdot diameter. The range of emission wavelength</a:t>
            </a:r>
            <a:r>
              <a:rPr lang="en-US" sz="1200"/>
              <a:t> </a:t>
            </a:r>
            <a:r>
              <a:rPr lang="en-US" sz="1200">
                <a:cs typeface="Times New Roman" pitchFamily="18" charset="0"/>
              </a:rPr>
              <a:t>is 400 to 1350 nm, with size varying from 2 to 9.5 nm (organic passivation/solubilization layer not included).</a:t>
            </a:r>
            <a:r>
              <a:rPr lang="en-US" sz="1200"/>
              <a:t> </a:t>
            </a:r>
            <a:r>
              <a:rPr lang="en-US" sz="1200">
                <a:cs typeface="Times New Roman" pitchFamily="18" charset="0"/>
              </a:rPr>
              <a:t>All spectra are typically around 30 to 50 nm (full width at half maximum). Inset: Representative emission</a:t>
            </a:r>
            <a:r>
              <a:rPr lang="en-US" sz="1200"/>
              <a:t> </a:t>
            </a:r>
            <a:r>
              <a:rPr lang="en-US" sz="1200">
                <a:cs typeface="Times New Roman" pitchFamily="18" charset="0"/>
              </a:rPr>
              <a:t>spectra for some materials. (B) Absorption (upper curves) and emission (lower curves) spectra of four CdSe/ZnS qdot samples. The blue vertical line indicates the 488-nm line of an argon-ion laser, which can be used to efficiently excite all four types of qdots simultaneously. (C) Size comparison of qdots and comparable objects. FITC, fluorescein isothiocyanate; GFP, green fluorescent protein; qdot, green (4 nm, top) and red (6.5 nm, bottom) CdSe/ZnS qdot; qrod, rod-shaped qdot; streptavidin (SAV), maltose binding protein (MBP); and immunoglobulin G (IgG). </a:t>
            </a:r>
          </a:p>
          <a:p>
            <a:r>
              <a:rPr lang="en-US" sz="1200"/>
              <a:t>Quantum Dot Corp.’s Web site</a:t>
            </a:r>
            <a:r>
              <a:rPr lang="en-US" sz="1400"/>
              <a:t>.</a:t>
            </a:r>
            <a:endParaRPr lang="uk-UA" sz="1400"/>
          </a:p>
        </p:txBody>
      </p:sp>
    </p:spTree>
    <p:extLst>
      <p:ext uri="{BB962C8B-B14F-4D97-AF65-F5344CB8AC3E}">
        <p14:creationId xmlns:p14="http://schemas.microsoft.com/office/powerpoint/2010/main" val="4055672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0060" y="1590210"/>
            <a:ext cx="6480213" cy="3016210"/>
          </a:xfrm>
          <a:prstGeom prst="rect">
            <a:avLst/>
          </a:prstGeom>
        </p:spPr>
        <p:txBody>
          <a:bodyPr wrap="square">
            <a:spAutoFit/>
          </a:bodyPr>
          <a:lstStyle/>
          <a:p>
            <a:pPr>
              <a:spcBef>
                <a:spcPct val="50000"/>
              </a:spcBef>
              <a:buFontTx/>
              <a:buAutoNum type="arabicPeriod"/>
            </a:pPr>
            <a:r>
              <a:rPr lang="ru-RU" sz="2000" dirty="0" smtClean="0"/>
              <a:t> </a:t>
            </a:r>
            <a:r>
              <a:rPr lang="uk-UA" sz="2000" dirty="0" smtClean="0"/>
              <a:t>Нерозривний взаємозв'язок фізичних та біологічних явищ.</a:t>
            </a:r>
          </a:p>
          <a:p>
            <a:pPr>
              <a:spcBef>
                <a:spcPct val="50000"/>
              </a:spcBef>
              <a:buFontTx/>
              <a:buAutoNum type="arabicPeriod"/>
            </a:pPr>
            <a:r>
              <a:rPr lang="uk-UA" sz="2000" dirty="0" smtClean="0"/>
              <a:t> Розвиток оптики та способів реєстрації експериментальних результатів від мікроскопа </a:t>
            </a:r>
            <a:r>
              <a:rPr lang="uk-UA" sz="2000" dirty="0" err="1" smtClean="0"/>
              <a:t>Лівенгука</a:t>
            </a:r>
            <a:r>
              <a:rPr lang="uk-UA" sz="2000" dirty="0" smtClean="0"/>
              <a:t> до сучасних методів оптичних досліджень.  </a:t>
            </a:r>
          </a:p>
          <a:p>
            <a:pPr>
              <a:spcBef>
                <a:spcPct val="50000"/>
              </a:spcBef>
              <a:buFontTx/>
              <a:buAutoNum type="arabicPeriod"/>
            </a:pPr>
            <a:r>
              <a:rPr lang="uk-UA" sz="2000" dirty="0" smtClean="0"/>
              <a:t> </a:t>
            </a:r>
            <a:r>
              <a:rPr lang="uk-UA" sz="2000" dirty="0" err="1" smtClean="0"/>
              <a:t>Мюллерівські</a:t>
            </a:r>
            <a:r>
              <a:rPr lang="uk-UA" sz="2000" dirty="0" smtClean="0"/>
              <a:t> клітини сітківки, як приклад </a:t>
            </a:r>
            <a:r>
              <a:rPr lang="uk-UA" sz="2000" dirty="0" err="1" smtClean="0"/>
              <a:t>оптоволокна</a:t>
            </a:r>
            <a:r>
              <a:rPr lang="uk-UA" sz="2000" dirty="0" smtClean="0"/>
              <a:t> розробленого природою.</a:t>
            </a:r>
          </a:p>
          <a:p>
            <a:pPr>
              <a:spcBef>
                <a:spcPct val="50000"/>
              </a:spcBef>
              <a:buFontTx/>
              <a:buAutoNum type="arabicPeriod"/>
            </a:pPr>
            <a:r>
              <a:rPr lang="uk-UA" sz="2000" dirty="0" smtClean="0"/>
              <a:t> Квантові точки – сучасні флуоресцентні зонди.</a:t>
            </a:r>
            <a:endParaRPr lang="uk-UA" sz="2000" dirty="0"/>
          </a:p>
        </p:txBody>
      </p:sp>
      <p:sp>
        <p:nvSpPr>
          <p:cNvPr id="5" name="Text Box 4"/>
          <p:cNvSpPr txBox="1">
            <a:spLocks noChangeArrowheads="1"/>
          </p:cNvSpPr>
          <p:nvPr/>
        </p:nvSpPr>
        <p:spPr bwMode="auto">
          <a:xfrm>
            <a:off x="4397229" y="609378"/>
            <a:ext cx="11115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ru-RU" sz="2400" dirty="0"/>
              <a:t>План</a:t>
            </a:r>
            <a:endParaRPr lang="uk-UA" sz="2400" dirty="0"/>
          </a:p>
        </p:txBody>
      </p:sp>
    </p:spTree>
    <p:extLst>
      <p:ext uri="{BB962C8B-B14F-4D97-AF65-F5344CB8AC3E}">
        <p14:creationId xmlns:p14="http://schemas.microsoft.com/office/powerpoint/2010/main" val="403945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09725" y="44450"/>
            <a:ext cx="6686550" cy="1143000"/>
          </a:xfrm>
        </p:spPr>
        <p:txBody>
          <a:bodyPr/>
          <a:lstStyle/>
          <a:p>
            <a:pPr eaLnBrk="1" hangingPunct="1"/>
            <a:r>
              <a:rPr lang="en-US" sz="2400"/>
              <a:t>AMPA</a:t>
            </a:r>
            <a:r>
              <a:rPr lang="ru-RU" sz="2400"/>
              <a:t> </a:t>
            </a:r>
            <a:r>
              <a:rPr lang="en-US" sz="2400"/>
              <a:t>Receptors Diffuse in and out Spiny Synapses</a:t>
            </a:r>
            <a:endParaRPr lang="uk-UA" sz="2400"/>
          </a:p>
        </p:txBody>
      </p:sp>
      <p:pic>
        <p:nvPicPr>
          <p:cNvPr id="27651" name="AMPARs Diffuse in and out Spiny Synapses.avi">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184626" y="1341439"/>
            <a:ext cx="3814068"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p:cNvSpPr txBox="1">
            <a:spLocks noChangeArrowheads="1"/>
          </p:cNvSpPr>
          <p:nvPr/>
        </p:nvSpPr>
        <p:spPr bwMode="auto">
          <a:xfrm>
            <a:off x="6415683" y="6453188"/>
            <a:ext cx="1843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cs typeface="Arial" pitchFamily="34" charset="0"/>
              </a:rPr>
              <a:t>Neuron web site</a:t>
            </a:r>
            <a:endParaRPr lang="uk-UA">
              <a:cs typeface="Arial" pitchFamily="34" charset="0"/>
            </a:endParaRPr>
          </a:p>
        </p:txBody>
      </p:sp>
    </p:spTree>
    <p:extLst>
      <p:ext uri="{BB962C8B-B14F-4D97-AF65-F5344CB8AC3E}">
        <p14:creationId xmlns:p14="http://schemas.microsoft.com/office/powerpoint/2010/main" val="3262941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7651"/>
                                        </p:tgtEl>
                                      </p:cBhvr>
                                    </p:cmd>
                                  </p:childTnLst>
                                </p:cTn>
                              </p:par>
                            </p:childTnLst>
                          </p:cTn>
                        </p:par>
                      </p:childTnLst>
                    </p:cTn>
                  </p:par>
                </p:childTnLst>
              </p:cTn>
              <p:nextCondLst>
                <p:cond evt="onClick" delay="0">
                  <p:tgtEl>
                    <p:spTgt spid="27651"/>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2765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609725" y="404813"/>
            <a:ext cx="6686550" cy="647700"/>
          </a:xfrm>
        </p:spPr>
        <p:txBody>
          <a:bodyPr>
            <a:normAutofit fontScale="90000"/>
          </a:bodyPr>
          <a:lstStyle/>
          <a:p>
            <a:pPr eaLnBrk="1" hangingPunct="1"/>
            <a:r>
              <a:rPr lang="en-US" sz="2400" dirty="0"/>
              <a:t>Replica of microscope by Van </a:t>
            </a:r>
            <a:r>
              <a:rPr lang="en-US" sz="2400" dirty="0" smtClean="0"/>
              <a:t>Leeuwenhoek</a:t>
            </a:r>
            <a:r>
              <a:rPr lang="ru-RU" sz="2400" dirty="0" smtClean="0"/>
              <a:t> </a:t>
            </a:r>
            <a:r>
              <a:rPr lang="en-US" sz="2400" dirty="0" smtClean="0"/>
              <a:t>(17</a:t>
            </a:r>
            <a:r>
              <a:rPr lang="en-US" sz="2400" baseline="30000" dirty="0" smtClean="0"/>
              <a:t>th</a:t>
            </a:r>
            <a:r>
              <a:rPr lang="en-US" sz="2400" dirty="0" smtClean="0"/>
              <a:t> century)</a:t>
            </a:r>
            <a:endParaRPr lang="en-US" sz="2400" dirty="0"/>
          </a:p>
        </p:txBody>
      </p:sp>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053" y="1557340"/>
            <a:ext cx="5499894"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68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609725" y="188913"/>
            <a:ext cx="6686550" cy="647700"/>
          </a:xfrm>
        </p:spPr>
        <p:txBody>
          <a:bodyPr/>
          <a:lstStyle/>
          <a:p>
            <a:pPr eaLnBrk="1" hangingPunct="1"/>
            <a:r>
              <a:rPr lang="en-US" sz="2400"/>
              <a:t>Microscopic section through one year old ash tree</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082" y="1268413"/>
            <a:ext cx="512583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24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72" y="992780"/>
            <a:ext cx="2405455" cy="5085567"/>
          </a:xfrm>
          <a:prstGeom prst="rect">
            <a:avLst/>
          </a:prstGeom>
        </p:spPr>
      </p:pic>
      <p:sp>
        <p:nvSpPr>
          <p:cNvPr id="3" name="Rectangle 2"/>
          <p:cNvSpPr/>
          <p:nvPr/>
        </p:nvSpPr>
        <p:spPr>
          <a:xfrm>
            <a:off x="2536327" y="187982"/>
            <a:ext cx="4584909"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Diagram of a simple microscope</a:t>
            </a:r>
            <a:endParaRPr lang="uk-UA" sz="2400" dirty="0">
              <a:latin typeface="Arial" panose="020B0604020202020204" pitchFamily="34" charset="0"/>
              <a:cs typeface="Arial" panose="020B0604020202020204" pitchFamily="34" charset="0"/>
            </a:endParaRPr>
          </a:p>
        </p:txBody>
      </p:sp>
      <p:sp>
        <p:nvSpPr>
          <p:cNvPr id="4" name="Rectangle 3"/>
          <p:cNvSpPr/>
          <p:nvPr/>
        </p:nvSpPr>
        <p:spPr>
          <a:xfrm>
            <a:off x="5033641" y="6421480"/>
            <a:ext cx="4872359" cy="369332"/>
          </a:xfrm>
          <a:prstGeom prst="rect">
            <a:avLst/>
          </a:prstGeom>
        </p:spPr>
        <p:txBody>
          <a:bodyPr wrap="none">
            <a:spAutoFit/>
          </a:bodyPr>
          <a:lstStyle/>
          <a:p>
            <a:r>
              <a:rPr lang="en-US" dirty="0"/>
              <a:t>https://en.wikipedia.org/wiki/Optical_microscope</a:t>
            </a:r>
            <a:endParaRPr lang="uk-UA" dirty="0"/>
          </a:p>
        </p:txBody>
      </p:sp>
    </p:spTree>
    <p:extLst>
      <p:ext uri="{BB962C8B-B14F-4D97-AF65-F5344CB8AC3E}">
        <p14:creationId xmlns:p14="http://schemas.microsoft.com/office/powerpoint/2010/main" val="1416191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796" y="917274"/>
            <a:ext cx="3538407" cy="5438949"/>
          </a:xfrm>
          <a:prstGeom prst="rect">
            <a:avLst/>
          </a:prstGeom>
        </p:spPr>
      </p:pic>
      <p:sp>
        <p:nvSpPr>
          <p:cNvPr id="5" name="Rectangle 4"/>
          <p:cNvSpPr/>
          <p:nvPr/>
        </p:nvSpPr>
        <p:spPr>
          <a:xfrm>
            <a:off x="3332085" y="6422906"/>
            <a:ext cx="6780235" cy="369332"/>
          </a:xfrm>
          <a:prstGeom prst="rect">
            <a:avLst/>
          </a:prstGeom>
        </p:spPr>
        <p:txBody>
          <a:bodyPr wrap="square">
            <a:spAutoFit/>
          </a:bodyPr>
          <a:lstStyle/>
          <a:p>
            <a:r>
              <a:rPr lang="en-US" dirty="0"/>
              <a:t>https://www.nature.com/milestones/milelight/full/milelight01.html</a:t>
            </a:r>
            <a:endParaRPr lang="uk-UA" dirty="0"/>
          </a:p>
        </p:txBody>
      </p:sp>
      <p:sp>
        <p:nvSpPr>
          <p:cNvPr id="6" name="Rectangle 5"/>
          <p:cNvSpPr/>
          <p:nvPr/>
        </p:nvSpPr>
        <p:spPr>
          <a:xfrm>
            <a:off x="1039940" y="0"/>
            <a:ext cx="8281270"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Drawings of the instruments used by Robert Hooke. </a:t>
            </a:r>
            <a:endParaRPr lang="en-US" sz="2400" dirty="0" smtClean="0">
              <a:latin typeface="Arial" panose="020B0604020202020204" pitchFamily="34" charset="0"/>
              <a:cs typeface="Arial" panose="020B0604020202020204" pitchFamily="34" charset="0"/>
            </a:endParaRPr>
          </a:p>
          <a:p>
            <a:pPr algn="ctr"/>
            <a:r>
              <a:rPr lang="en-US" sz="2400" dirty="0" smtClean="0">
                <a:latin typeface="Arial" panose="020B0604020202020204" pitchFamily="34" charset="0"/>
                <a:cs typeface="Arial" panose="020B0604020202020204" pitchFamily="34" charset="0"/>
              </a:rPr>
              <a:t>Image </a:t>
            </a:r>
            <a:r>
              <a:rPr lang="en-US" sz="2400" dirty="0">
                <a:latin typeface="Arial" panose="020B0604020202020204" pitchFamily="34" charset="0"/>
                <a:cs typeface="Arial" panose="020B0604020202020204" pitchFamily="34" charset="0"/>
              </a:rPr>
              <a:t>is reproduced from </a:t>
            </a:r>
            <a:r>
              <a:rPr lang="en-US" sz="2400" i="1" dirty="0" err="1" smtClean="0"/>
              <a:t>Micrographia</a:t>
            </a:r>
            <a:r>
              <a:rPr lang="en-US" sz="2400" i="1" dirty="0" smtClean="0"/>
              <a:t> </a:t>
            </a:r>
            <a:r>
              <a:rPr lang="en-US" sz="2400" dirty="0" smtClean="0"/>
              <a:t>by </a:t>
            </a:r>
            <a:r>
              <a:rPr lang="en-US" sz="2400" dirty="0" smtClean="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Hooke (1665)</a:t>
            </a:r>
            <a:endParaRPr lang="uk-U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137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44671" y="175247"/>
            <a:ext cx="5046518" cy="788760"/>
          </a:xfrm>
        </p:spPr>
        <p:txBody>
          <a:bodyPr/>
          <a:lstStyle/>
          <a:p>
            <a:r>
              <a:rPr lang="en-US" sz="2400" dirty="0"/>
              <a:t>Compound </a:t>
            </a:r>
            <a:r>
              <a:rPr lang="en-US" sz="2400" dirty="0" smtClean="0"/>
              <a:t>microscope (18</a:t>
            </a:r>
            <a:r>
              <a:rPr lang="en-US" sz="2400" baseline="30000" dirty="0" smtClean="0"/>
              <a:t>th</a:t>
            </a:r>
            <a:r>
              <a:rPr lang="en-US" sz="2400" dirty="0" smtClean="0"/>
              <a:t> </a:t>
            </a:r>
            <a:r>
              <a:rPr lang="en-US" sz="2400" dirty="0"/>
              <a:t>century)</a:t>
            </a:r>
            <a:endParaRPr lang="uk-UA" sz="24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29" y="1086644"/>
            <a:ext cx="2614200" cy="468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0986"/>
          <a:stretch/>
        </p:blipFill>
        <p:spPr>
          <a:xfrm>
            <a:off x="3717317" y="2137776"/>
            <a:ext cx="6086475" cy="3010422"/>
          </a:xfrm>
          <a:prstGeom prst="rect">
            <a:avLst/>
          </a:prstGeom>
        </p:spPr>
      </p:pic>
    </p:spTree>
    <p:extLst>
      <p:ext uri="{BB962C8B-B14F-4D97-AF65-F5344CB8AC3E}">
        <p14:creationId xmlns:p14="http://schemas.microsoft.com/office/powerpoint/2010/main" val="282204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766" y="476081"/>
            <a:ext cx="8517078" cy="923330"/>
          </a:xfrm>
          <a:prstGeom prst="rect">
            <a:avLst/>
          </a:prstGeom>
        </p:spPr>
        <p:txBody>
          <a:bodyPr wrap="square">
            <a:spAutoFit/>
          </a:bodyPr>
          <a:lstStyle/>
          <a:p>
            <a:r>
              <a:rPr lang="en-US" dirty="0">
                <a:hlinkClick r:id="rId2"/>
              </a:rPr>
              <a:t>https://slideplayer.com/slide/4465824</a:t>
            </a:r>
            <a:r>
              <a:rPr lang="en-US" dirty="0" smtClean="0">
                <a:hlinkClick r:id="rId2"/>
              </a:rPr>
              <a:t>/</a:t>
            </a:r>
            <a:r>
              <a:rPr lang="en-US" dirty="0" smtClean="0"/>
              <a:t> - this </a:t>
            </a:r>
            <a:r>
              <a:rPr lang="en-US" dirty="0"/>
              <a:t>slide show Biology 177: Principles of Modern Microscopy Lecture 06: Fluorescence </a:t>
            </a:r>
            <a:r>
              <a:rPr lang="en-US" dirty="0" smtClean="0"/>
              <a:t>Microscopy can </a:t>
            </a:r>
            <a:r>
              <a:rPr lang="en-US" dirty="0"/>
              <a:t>be used </a:t>
            </a:r>
            <a:r>
              <a:rPr lang="en-US" dirty="0" smtClean="0"/>
              <a:t>for further development of lectures in Fluorescent Microscopy</a:t>
            </a:r>
            <a:endParaRPr lang="uk-UA" dirty="0"/>
          </a:p>
        </p:txBody>
      </p:sp>
    </p:spTree>
    <p:extLst>
      <p:ext uri="{BB962C8B-B14F-4D97-AF65-F5344CB8AC3E}">
        <p14:creationId xmlns:p14="http://schemas.microsoft.com/office/powerpoint/2010/main" val="574008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4806" y="6350789"/>
            <a:ext cx="3867213" cy="369332"/>
          </a:xfrm>
          <a:prstGeom prst="rect">
            <a:avLst/>
          </a:prstGeom>
        </p:spPr>
        <p:txBody>
          <a:bodyPr wrap="none">
            <a:spAutoFit/>
          </a:bodyPr>
          <a:lstStyle/>
          <a:p>
            <a:r>
              <a:rPr lang="en-US" dirty="0"/>
              <a:t>https://slideplayer.com/slide/4465824/</a:t>
            </a:r>
            <a:endParaRPr lang="uk-UA"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330" y="229382"/>
            <a:ext cx="7723340" cy="5792505"/>
          </a:xfrm>
          <a:prstGeom prst="rect">
            <a:avLst/>
          </a:prstGeom>
        </p:spPr>
      </p:pic>
    </p:spTree>
    <p:extLst>
      <p:ext uri="{BB962C8B-B14F-4D97-AF65-F5344CB8AC3E}">
        <p14:creationId xmlns:p14="http://schemas.microsoft.com/office/powerpoint/2010/main" val="2576762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2247</Words>
  <Application>Microsoft Office PowerPoint</Application>
  <PresentationFormat>A4 Paper (210x297 mm)</PresentationFormat>
  <Paragraphs>77</Paragraphs>
  <Slides>20</Slides>
  <Notes>12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AdvP3EB21F</vt:lpstr>
      <vt:lpstr>AdvP4019F9</vt:lpstr>
      <vt:lpstr>Arial</vt:lpstr>
      <vt:lpstr>Calibri</vt:lpstr>
      <vt:lpstr>Calibri Light</vt:lpstr>
      <vt:lpstr>msgothic</vt:lpstr>
      <vt:lpstr>Times New Roman</vt:lpstr>
      <vt:lpstr>Wingdings</vt:lpstr>
      <vt:lpstr>Office Theme</vt:lpstr>
      <vt:lpstr>Bogomoletz Institute of Physiology Kiev Ukraine   Dr. Pavel Belan</vt:lpstr>
      <vt:lpstr>PowerPoint Presentation</vt:lpstr>
      <vt:lpstr>Replica of microscope by Van Leeuwenhoek (17th century)</vt:lpstr>
      <vt:lpstr>Microscopic section through one year old ash tree</vt:lpstr>
      <vt:lpstr>PowerPoint Presentation</vt:lpstr>
      <vt:lpstr>PowerPoint Presentation</vt:lpstr>
      <vt:lpstr>Compound microscope (18th century)</vt:lpstr>
      <vt:lpstr>PowerPoint Presentation</vt:lpstr>
      <vt:lpstr>PowerPoint Presentation</vt:lpstr>
      <vt:lpstr>First fluorescent microscope (20th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AMPA Receptors Diffuse in and out Spiny Synapses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Bogomoletz Institute of Physiology Kiev Ukraine   Dr. Pavel Belan</dc:title>
  <dc:creator>Pasha</dc:creator>
  <cp:lastModifiedBy>Kiev One</cp:lastModifiedBy>
  <cp:revision>23</cp:revision>
  <dcterms:created xsi:type="dcterms:W3CDTF">2014-10-02T08:44:43Z</dcterms:created>
  <dcterms:modified xsi:type="dcterms:W3CDTF">2022-10-19T10:47:47Z</dcterms:modified>
</cp:coreProperties>
</file>