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2" r:id="rId2"/>
    <p:sldId id="274" r:id="rId3"/>
    <p:sldId id="261" r:id="rId4"/>
    <p:sldId id="256" r:id="rId5"/>
    <p:sldId id="282" r:id="rId6"/>
    <p:sldId id="257" r:id="rId7"/>
    <p:sldId id="281" r:id="rId8"/>
    <p:sldId id="275" r:id="rId9"/>
    <p:sldId id="263" r:id="rId10"/>
    <p:sldId id="280" r:id="rId11"/>
    <p:sldId id="258" r:id="rId12"/>
    <p:sldId id="259" r:id="rId13"/>
    <p:sldId id="260" r:id="rId14"/>
    <p:sldId id="278" r:id="rId15"/>
    <p:sldId id="279" r:id="rId16"/>
    <p:sldId id="262" r:id="rId17"/>
    <p:sldId id="277" r:id="rId18"/>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97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99" autoAdjust="0"/>
  </p:normalViewPr>
  <p:slideViewPr>
    <p:cSldViewPr showGuides="1">
      <p:cViewPr varScale="1">
        <p:scale>
          <a:sx n="48" d="100"/>
          <a:sy n="48" d="100"/>
        </p:scale>
        <p:origin x="1008" y="40"/>
      </p:cViewPr>
      <p:guideLst>
        <p:guide orient="horz" pos="397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uk-UA"/>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uk-UA"/>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noProof="0" smtClean="0"/>
              <a:t>Click to edit Master text styles</a:t>
            </a:r>
          </a:p>
          <a:p>
            <a:pPr lvl="1"/>
            <a:r>
              <a:rPr lang="uk-UA" noProof="0" smtClean="0"/>
              <a:t>Second level</a:t>
            </a:r>
          </a:p>
          <a:p>
            <a:pPr lvl="2"/>
            <a:r>
              <a:rPr lang="uk-UA" noProof="0" smtClean="0"/>
              <a:t>Third level</a:t>
            </a:r>
          </a:p>
          <a:p>
            <a:pPr lvl="3"/>
            <a:r>
              <a:rPr lang="uk-UA" noProof="0" smtClean="0"/>
              <a:t>Fourth level</a:t>
            </a:r>
          </a:p>
          <a:p>
            <a:pPr lvl="4"/>
            <a:r>
              <a:rPr lang="uk-UA"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uk-UA"/>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65B733E-D908-4231-BF99-DDC20446BCCE}" type="slidenum">
              <a:rPr lang="uk-UA"/>
              <a:pPr>
                <a:defRPr/>
              </a:pPr>
              <a:t>‹#›</a:t>
            </a:fld>
            <a:endParaRPr lang="uk-UA"/>
          </a:p>
        </p:txBody>
      </p:sp>
    </p:spTree>
    <p:extLst>
      <p:ext uri="{BB962C8B-B14F-4D97-AF65-F5344CB8AC3E}">
        <p14:creationId xmlns:p14="http://schemas.microsoft.com/office/powerpoint/2010/main" val="3569413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File:Galvani-frog-legs.PNG" TargetMode="External"/><Relationship Id="rId13" Type="http://schemas.openxmlformats.org/officeDocument/2006/relationships/hyperlink" Target="http://en.wikipedia.org/wiki/Galvanism" TargetMode="External"/><Relationship Id="rId18" Type="http://schemas.openxmlformats.org/officeDocument/2006/relationships/hyperlink" Target="http://en.wikipedia.org/wiki/Cell_potential" TargetMode="External"/><Relationship Id="rId3" Type="http://schemas.openxmlformats.org/officeDocument/2006/relationships/hyperlink" Target="http://en.wikipedia.org/wiki/University_of_Bologna" TargetMode="External"/><Relationship Id="rId21" Type="http://schemas.openxmlformats.org/officeDocument/2006/relationships/hyperlink" Target="http://en.wikipedia.org/wiki/Voltaic_pile" TargetMode="External"/><Relationship Id="rId7" Type="http://schemas.openxmlformats.org/officeDocument/2006/relationships/hyperlink" Target="http://en.wikipedia.org/wiki/Modena" TargetMode="External"/><Relationship Id="rId12" Type="http://schemas.openxmlformats.org/officeDocument/2006/relationships/hyperlink" Target="http://en.wikipedia.org/wiki/Nerve" TargetMode="External"/><Relationship Id="rId17" Type="http://schemas.openxmlformats.org/officeDocument/2006/relationships/hyperlink" Target="http://en.wikipedia.org/wiki/Vitalism" TargetMode="External"/><Relationship Id="rId2" Type="http://schemas.openxmlformats.org/officeDocument/2006/relationships/slide" Target="../slides/slide4.xml"/><Relationship Id="rId16" Type="http://schemas.openxmlformats.org/officeDocument/2006/relationships/hyperlink" Target="http://en.wikipedia.org/wiki/Battery_(electricity)" TargetMode="External"/><Relationship Id="rId20" Type="http://schemas.openxmlformats.org/officeDocument/2006/relationships/hyperlink" Target="http://en.wikipedia.org/wiki/Luigi_Galvani#cite_note-2" TargetMode="External"/><Relationship Id="rId1" Type="http://schemas.openxmlformats.org/officeDocument/2006/relationships/notesMaster" Target="../notesMasters/notesMaster1.xml"/><Relationship Id="rId6" Type="http://schemas.openxmlformats.org/officeDocument/2006/relationships/hyperlink" Target="http://en.wikipedia.org/wiki/Comparative_anatomy" TargetMode="External"/><Relationship Id="rId11" Type="http://schemas.openxmlformats.org/officeDocument/2006/relationships/hyperlink" Target="http://en.wikipedia.org/wiki/Muscle" TargetMode="External"/><Relationship Id="rId5" Type="http://schemas.openxmlformats.org/officeDocument/2006/relationships/hyperlink" Target="http://en.wikipedia.org/wiki/Genitourinary_system" TargetMode="External"/><Relationship Id="rId15" Type="http://schemas.openxmlformats.org/officeDocument/2006/relationships/hyperlink" Target="http://en.wikipedia.org/wiki/Electrophysiology" TargetMode="External"/><Relationship Id="rId10" Type="http://schemas.openxmlformats.org/officeDocument/2006/relationships/hyperlink" Target="http://en.wikipedia.org/wiki/Bioelectricity" TargetMode="External"/><Relationship Id="rId19" Type="http://schemas.openxmlformats.org/officeDocument/2006/relationships/hyperlink" Target="http://en.wikipedia.org/wiki/Electrochemical_cell" TargetMode="External"/><Relationship Id="rId4" Type="http://schemas.openxmlformats.org/officeDocument/2006/relationships/hyperlink" Target="http://en.wikipedia.org/wiki/Auditory_system" TargetMode="External"/><Relationship Id="rId9" Type="http://schemas.openxmlformats.org/officeDocument/2006/relationships/hyperlink" Target="http://en.wikipedia.org/wiki/Balloonist_theory" TargetMode="External"/><Relationship Id="rId14" Type="http://schemas.openxmlformats.org/officeDocument/2006/relationships/hyperlink" Target="http://en.wikipedia.org/wiki/Alessandro_Volt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Salvador_Luria" TargetMode="External"/><Relationship Id="rId3" Type="http://schemas.openxmlformats.org/officeDocument/2006/relationships/hyperlink" Target="http://en.wikipedia.org/wiki/Lise_Meitner" TargetMode="External"/><Relationship Id="rId7" Type="http://schemas.openxmlformats.org/officeDocument/2006/relationships/hyperlink" Target="http://en.wikipedia.org/wiki/Max_Delbr%C3%BCck#cite_note-0" TargetMode="External"/><Relationship Id="rId12" Type="http://schemas.openxmlformats.org/officeDocument/2006/relationships/hyperlink" Target="http://en.wikipedia.org/wiki/Luria-Delbr%C3%BCck_experiment"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Delbr%C3%BCck_scattering" TargetMode="External"/><Relationship Id="rId11" Type="http://schemas.openxmlformats.org/officeDocument/2006/relationships/hyperlink" Target="http://en.wikipedia.org/wiki/Mutation" TargetMode="External"/><Relationship Id="rId5" Type="http://schemas.openxmlformats.org/officeDocument/2006/relationships/hyperlink" Target="http://en.wikipedia.org/wiki/Hans_Bethe" TargetMode="External"/><Relationship Id="rId10" Type="http://schemas.openxmlformats.org/officeDocument/2006/relationships/hyperlink" Target="http://en.wikipedia.org/wiki/Virus" TargetMode="External"/><Relationship Id="rId4" Type="http://schemas.openxmlformats.org/officeDocument/2006/relationships/hyperlink" Target="http://en.wikipedia.org/wiki/Otto_Hahn" TargetMode="External"/><Relationship Id="rId9" Type="http://schemas.openxmlformats.org/officeDocument/2006/relationships/hyperlink" Target="http://en.wikipedia.org/wiki/Bacteria"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Thymine" TargetMode="External"/><Relationship Id="rId13" Type="http://schemas.openxmlformats.org/officeDocument/2006/relationships/hyperlink" Target="http://en.wikipedia.org/wiki/Degeneracy_of_the_genetic_code" TargetMode="External"/><Relationship Id="rId3" Type="http://schemas.openxmlformats.org/officeDocument/2006/relationships/hyperlink" Target="http://en.wikipedia.org/wiki/DNA" TargetMode="External"/><Relationship Id="rId7" Type="http://schemas.openxmlformats.org/officeDocument/2006/relationships/hyperlink" Target="http://en.wikipedia.org/wiki/Cytosine" TargetMode="External"/><Relationship Id="rId12" Type="http://schemas.openxmlformats.org/officeDocument/2006/relationships/hyperlink" Target="http://en.wikipedia.org/wiki/George_Gamow#cite_note-12" TargetMode="External"/><Relationship Id="rId17" Type="http://schemas.openxmlformats.org/officeDocument/2006/relationships/hyperlink" Target="http://en.wikipedia.org/wiki/George_Gamow#cite_note-13" TargetMode="External"/><Relationship Id="rId2" Type="http://schemas.openxmlformats.org/officeDocument/2006/relationships/slide" Target="../slides/slide17.xml"/><Relationship Id="rId16" Type="http://schemas.openxmlformats.org/officeDocument/2006/relationships/hyperlink" Target="http://en.wikipedia.org/wiki/Nobel_prize" TargetMode="External"/><Relationship Id="rId1" Type="http://schemas.openxmlformats.org/officeDocument/2006/relationships/notesMaster" Target="../notesMasters/notesMaster1.xml"/><Relationship Id="rId6" Type="http://schemas.openxmlformats.org/officeDocument/2006/relationships/hyperlink" Target="http://en.wikipedia.org/wiki/Adenine" TargetMode="External"/><Relationship Id="rId11" Type="http://schemas.openxmlformats.org/officeDocument/2006/relationships/hyperlink" Target="http://en.wikipedia.org/wiki/George_Gamow#cite_note-11" TargetMode="External"/><Relationship Id="rId5" Type="http://schemas.openxmlformats.org/officeDocument/2006/relationships/hyperlink" Target="http://en.wikipedia.org/wiki/James_D._Watson" TargetMode="External"/><Relationship Id="rId15" Type="http://schemas.openxmlformats.org/officeDocument/2006/relationships/hyperlink" Target="http://en.wikipedia.org/wiki/RNA_Tie_Club" TargetMode="External"/><Relationship Id="rId10" Type="http://schemas.openxmlformats.org/officeDocument/2006/relationships/hyperlink" Target="http://en.wikipedia.org/wiki/George_Gamow#cite_note-10" TargetMode="External"/><Relationship Id="rId4" Type="http://schemas.openxmlformats.org/officeDocument/2006/relationships/hyperlink" Target="http://en.wikipedia.org/wiki/Francis_Crick" TargetMode="External"/><Relationship Id="rId9" Type="http://schemas.openxmlformats.org/officeDocument/2006/relationships/hyperlink" Target="http://en.wikipedia.org/wiki/Guanine" TargetMode="External"/><Relationship Id="rId14" Type="http://schemas.openxmlformats.org/officeDocument/2006/relationships/hyperlink" Target="http://en.wikipedia.org/wiki/Genetic_code"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Alessandro_Volta" TargetMode="External"/><Relationship Id="rId3" Type="http://schemas.openxmlformats.org/officeDocument/2006/relationships/hyperlink" Target="http://en.wikipedia.org/wiki/Balloonist_theory" TargetMode="External"/><Relationship Id="rId7" Type="http://schemas.openxmlformats.org/officeDocument/2006/relationships/hyperlink" Target="http://en.wikipedia.org/wiki/Galvanis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Nerve" TargetMode="External"/><Relationship Id="rId5" Type="http://schemas.openxmlformats.org/officeDocument/2006/relationships/hyperlink" Target="http://en.wikipedia.org/wiki/Muscle" TargetMode="External"/><Relationship Id="rId4" Type="http://schemas.openxmlformats.org/officeDocument/2006/relationships/hyperlink" Target="http://en.wikipedia.org/wiki/Bioelectricity" TargetMode="External"/><Relationship Id="rId9" Type="http://schemas.openxmlformats.org/officeDocument/2006/relationships/hyperlink" Target="http://en.wikipedia.org/wiki/Electrophysiolog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Muscle" TargetMode="External"/><Relationship Id="rId7" Type="http://schemas.openxmlformats.org/officeDocument/2006/relationships/hyperlink" Target="http://en.wikipedia.org/wiki/Electrophysiology"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Alessandro_Volta" TargetMode="External"/><Relationship Id="rId5" Type="http://schemas.openxmlformats.org/officeDocument/2006/relationships/hyperlink" Target="http://en.wikipedia.org/wiki/Galvanism" TargetMode="External"/><Relationship Id="rId4" Type="http://schemas.openxmlformats.org/officeDocument/2006/relationships/hyperlink" Target="http://en.wikipedia.org/wiki/Nerv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Electrode" TargetMode="External"/><Relationship Id="rId13" Type="http://schemas.openxmlformats.org/officeDocument/2006/relationships/hyperlink" Target="http://en.wikipedia.org/wiki/Silver" TargetMode="External"/><Relationship Id="rId3" Type="http://schemas.openxmlformats.org/officeDocument/2006/relationships/hyperlink" Target="http://en.wikipedia.org/wiki/Luigi_Galvani" TargetMode="External"/><Relationship Id="rId7" Type="http://schemas.openxmlformats.org/officeDocument/2006/relationships/hyperlink" Target="http://en.wikipedia.org/wiki/Galvanic_cell" TargetMode="External"/><Relationship Id="rId12" Type="http://schemas.openxmlformats.org/officeDocument/2006/relationships/hyperlink" Target="http://en.wikipedia.org/wiki/Zinc"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Electromotive_force" TargetMode="External"/><Relationship Id="rId11" Type="http://schemas.openxmlformats.org/officeDocument/2006/relationships/hyperlink" Target="http://en.wikipedia.org/wiki/Alessandro_Volta#cite_note-Routledge-4" TargetMode="External"/><Relationship Id="rId5" Type="http://schemas.openxmlformats.org/officeDocument/2006/relationships/hyperlink" Target="http://en.wikipedia.org/wiki/Electrochemical_series" TargetMode="External"/><Relationship Id="rId10" Type="http://schemas.openxmlformats.org/officeDocument/2006/relationships/hyperlink" Target="http://en.wikipedia.org/wiki/Battery_(electricity)" TargetMode="External"/><Relationship Id="rId4" Type="http://schemas.openxmlformats.org/officeDocument/2006/relationships/hyperlink" Target="http://en.wikipedia.org/wiki/Electrolyte" TargetMode="External"/><Relationship Id="rId9" Type="http://schemas.openxmlformats.org/officeDocument/2006/relationships/hyperlink" Target="http://en.wikipedia.org/wiki/Voltaic_pile" TargetMode="External"/><Relationship Id="rId14" Type="http://schemas.openxmlformats.org/officeDocument/2006/relationships/hyperlink" Target="http://en.wikipedia.org/wiki/Brin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A758BB-702D-4AE7-B380-B53584AB2C84}" type="slidenum">
              <a:rPr lang="uk-UA" smtClean="0"/>
              <a:pPr eaLnBrk="1" hangingPunct="1"/>
              <a:t>4</a:t>
            </a:fld>
            <a:endParaRPr lang="uk-UA"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lnSpc>
                <a:spcPct val="80000"/>
              </a:lnSpc>
            </a:pPr>
            <a:r>
              <a:rPr lang="en-US" sz="1000" dirty="0" smtClean="0"/>
              <a:t>In the beginning was the Word and this word belonged to Luigi Galvani, who in 1794 conceived the idea of a water-filled channel as a substrate for excitation in animal tissues. </a:t>
            </a:r>
          </a:p>
          <a:p>
            <a:pPr eaLnBrk="1" hangingPunct="1">
              <a:lnSpc>
                <a:spcPct val="80000"/>
              </a:lnSpc>
            </a:pPr>
            <a:endParaRPr lang="en-US" sz="1000" dirty="0" smtClean="0"/>
          </a:p>
          <a:p>
            <a:pPr eaLnBrk="1" hangingPunct="1"/>
            <a:r>
              <a:rPr lang="en-US" sz="1600" b="1" dirty="0" smtClean="0"/>
              <a:t>Early life</a:t>
            </a:r>
          </a:p>
          <a:p>
            <a:pPr eaLnBrk="1" hangingPunct="1"/>
            <a:r>
              <a:rPr lang="en-US" sz="1600" dirty="0" smtClean="0"/>
              <a:t>At first he wished to enter the church. Galvani attended Bologna's medical school and became a doctor, like his father. At the </a:t>
            </a:r>
            <a:r>
              <a:rPr lang="en-US" sz="1600" dirty="0" smtClean="0">
                <a:hlinkClick r:id="rId3" tooltip="University of Bologna"/>
              </a:rPr>
              <a:t>University of Bologna</a:t>
            </a:r>
            <a:r>
              <a:rPr lang="en-US" sz="1600" dirty="0" smtClean="0"/>
              <a:t> he was, in 1762, appointed public lecturer in anatomy, and gained a reputation as a skilled though not eloquent (</a:t>
            </a:r>
            <a:r>
              <a:rPr lang="uk-UA" sz="1600" dirty="0" err="1" smtClean="0"/>
              <a:t>красноречивый</a:t>
            </a:r>
            <a:r>
              <a:rPr lang="en-US" sz="1600" dirty="0" smtClean="0"/>
              <a:t>) teacher, chiefly from his researches on the </a:t>
            </a:r>
            <a:r>
              <a:rPr lang="en-US" sz="1600" dirty="0" smtClean="0">
                <a:hlinkClick r:id="rId4" tooltip="Auditory system"/>
              </a:rPr>
              <a:t>organs of hearing</a:t>
            </a:r>
            <a:r>
              <a:rPr lang="en-US" sz="1600" dirty="0" smtClean="0"/>
              <a:t> and </a:t>
            </a:r>
            <a:r>
              <a:rPr lang="en-US" sz="1600" dirty="0" smtClean="0">
                <a:hlinkClick r:id="rId5" tooltip="Genitourinary system"/>
              </a:rPr>
              <a:t>genitourinary tract</a:t>
            </a:r>
            <a:r>
              <a:rPr lang="en-US" sz="1600" dirty="0" smtClean="0"/>
              <a:t> of birds, as a </a:t>
            </a:r>
            <a:r>
              <a:rPr lang="en-US" sz="1600" dirty="0" smtClean="0">
                <a:hlinkClick r:id="rId6" tooltip="Comparative anatomy"/>
              </a:rPr>
              <a:t>comparative anatomist</a:t>
            </a:r>
            <a:r>
              <a:rPr lang="en-US" sz="1600" dirty="0" smtClean="0"/>
              <a:t>.</a:t>
            </a:r>
          </a:p>
          <a:p>
            <a:pPr eaLnBrk="1" hangingPunct="1"/>
            <a:r>
              <a:rPr lang="en-US" sz="1600" dirty="0" smtClean="0"/>
              <a:t>He enunciated his celebrated theory of animal electricity in the treatise, </a:t>
            </a:r>
            <a:r>
              <a:rPr lang="en-US" sz="1600" i="1" dirty="0" smtClean="0"/>
              <a:t>De </a:t>
            </a:r>
            <a:r>
              <a:rPr lang="en-US" sz="1600" i="1" dirty="0" err="1" smtClean="0"/>
              <a:t>viribus</a:t>
            </a:r>
            <a:r>
              <a:rPr lang="en-US" sz="1600" i="1" dirty="0" smtClean="0"/>
              <a:t> </a:t>
            </a:r>
            <a:r>
              <a:rPr lang="en-US" sz="1600" i="1" dirty="0" err="1" smtClean="0"/>
              <a:t>electricitatis</a:t>
            </a:r>
            <a:r>
              <a:rPr lang="en-US" sz="1600" i="1" dirty="0" smtClean="0"/>
              <a:t> in </a:t>
            </a:r>
            <a:r>
              <a:rPr lang="en-US" sz="1600" i="1" dirty="0" err="1" smtClean="0"/>
              <a:t>motu</a:t>
            </a:r>
            <a:r>
              <a:rPr lang="en-US" sz="1600" i="1" dirty="0" smtClean="0"/>
              <a:t> </a:t>
            </a:r>
            <a:r>
              <a:rPr lang="en-US" sz="1600" i="1" dirty="0" err="1" smtClean="0"/>
              <a:t>musculari</a:t>
            </a:r>
            <a:r>
              <a:rPr lang="en-US" sz="1600" i="1" dirty="0" smtClean="0"/>
              <a:t> </a:t>
            </a:r>
            <a:r>
              <a:rPr lang="en-US" sz="1600" i="1" dirty="0" err="1" smtClean="0"/>
              <a:t>commentarius</a:t>
            </a:r>
            <a:r>
              <a:rPr lang="en-US" sz="1600" dirty="0" smtClean="0"/>
              <a:t> ("Commentary on the Force of Electricity on Muscular Motion") published in the seventh volume of the proceedings of the Institute of Sciences at Bologna in 1791, and separately at </a:t>
            </a:r>
            <a:r>
              <a:rPr lang="en-US" sz="1600" dirty="0" smtClean="0">
                <a:hlinkClick r:id="rId7" tooltip="Modena"/>
              </a:rPr>
              <a:t>Modena</a:t>
            </a:r>
            <a:r>
              <a:rPr lang="en-US" sz="1600" dirty="0" smtClean="0"/>
              <a:t> in the following year. In 1764, he married Lucia </a:t>
            </a:r>
            <a:r>
              <a:rPr lang="en-US" sz="1600" dirty="0" err="1" smtClean="0"/>
              <a:t>Galleazzi</a:t>
            </a:r>
            <a:r>
              <a:rPr lang="en-US" sz="1600" dirty="0" smtClean="0"/>
              <a:t>, a daughter of a professor at the </a:t>
            </a:r>
            <a:r>
              <a:rPr lang="en-US" sz="1600" dirty="0" smtClean="0">
                <a:hlinkClick r:id="rId3" tooltip="University of Bologna"/>
              </a:rPr>
              <a:t>University of Bologna</a:t>
            </a:r>
            <a:r>
              <a:rPr lang="en-US" sz="1600" dirty="0" smtClean="0"/>
              <a:t> and a popular lady with high social status. In 1772 Galvani became president of the University.</a:t>
            </a:r>
            <a:endParaRPr lang="en-US" sz="1600" dirty="0" smtClean="0">
              <a:hlinkClick r:id="rId8"/>
            </a:endParaRPr>
          </a:p>
          <a:p>
            <a:pPr eaLnBrk="1" hangingPunct="1"/>
            <a:r>
              <a:rPr lang="en-US" sz="1600" dirty="0" smtClean="0">
                <a:hlinkClick r:id="rId8"/>
              </a:rPr>
              <a:t> </a:t>
            </a:r>
            <a:r>
              <a:rPr lang="en-US" sz="1600" dirty="0" smtClean="0"/>
              <a:t> </a:t>
            </a:r>
          </a:p>
          <a:p>
            <a:pPr eaLnBrk="1" hangingPunct="1"/>
            <a:r>
              <a:rPr lang="en-US" sz="1600" dirty="0" smtClean="0">
                <a:hlinkClick r:id="rId8" tooltip="Enlarge"/>
              </a:rPr>
              <a:t> </a:t>
            </a:r>
            <a:endParaRPr lang="en-US" sz="1600" dirty="0" smtClean="0"/>
          </a:p>
          <a:p>
            <a:pPr eaLnBrk="1" hangingPunct="1"/>
            <a:r>
              <a:rPr lang="en-US" sz="1600" dirty="0" smtClean="0"/>
              <a:t>Late 1780s diagram of Galvani's experiment on frog legs</a:t>
            </a:r>
          </a:p>
          <a:p>
            <a:pPr eaLnBrk="1" hangingPunct="1"/>
            <a:r>
              <a:rPr lang="en-US" sz="1600" dirty="0" smtClean="0"/>
              <a:t>According to popular version of the story, Galvani was slowly skinning a frog at a table where he had been conducting experiments with static electricity by rubbing frog skin. Galvani's assistant touched an exposed sciatic nerve of the frog with a metal scalpel, which picked up a charge. At that moment, they saw sparks and the dead frog's leg kick as if in life. The observation made Galvani the first investigator to appreciate the relationship between electricity and animation — or life. This finding provided the basis for the new understanding that electrical energy (carried by ions), and not air or fluid as in earlier </a:t>
            </a:r>
            <a:r>
              <a:rPr lang="en-US" sz="1600" dirty="0" smtClean="0">
                <a:hlinkClick r:id="rId9" tooltip="Balloonist theory"/>
              </a:rPr>
              <a:t>balloonist theories</a:t>
            </a:r>
            <a:r>
              <a:rPr lang="en-US" sz="1600" dirty="0" smtClean="0"/>
              <a:t>, is the impetus (</a:t>
            </a:r>
            <a:r>
              <a:rPr lang="uk-UA" sz="1600" dirty="0" err="1" smtClean="0"/>
              <a:t>движущая</a:t>
            </a:r>
            <a:r>
              <a:rPr lang="uk-UA" sz="1600" dirty="0" smtClean="0"/>
              <a:t> сила</a:t>
            </a:r>
            <a:r>
              <a:rPr lang="en-US" sz="1600" dirty="0" smtClean="0"/>
              <a:t>) behind muscle movement. He is poorly credited with the discovery of </a:t>
            </a:r>
            <a:r>
              <a:rPr lang="en-US" sz="1600" dirty="0" smtClean="0">
                <a:hlinkClick r:id="rId10" tooltip="Bioelectricity"/>
              </a:rPr>
              <a:t>bioelectricity</a:t>
            </a:r>
            <a:r>
              <a:rPr lang="en-US" sz="1600" dirty="0" smtClean="0"/>
              <a:t>.</a:t>
            </a:r>
            <a:r>
              <a:rPr lang="en-US" sz="1600" baseline="0" dirty="0" smtClean="0"/>
              <a:t> </a:t>
            </a:r>
            <a:r>
              <a:rPr lang="en-US" sz="1600" dirty="0" smtClean="0"/>
              <a:t>Galvani called the term </a:t>
            </a:r>
            <a:r>
              <a:rPr lang="en-US" sz="1600" i="1" dirty="0" smtClean="0"/>
              <a:t>animal electricity</a:t>
            </a:r>
            <a:r>
              <a:rPr lang="en-US" sz="1600" dirty="0" smtClean="0"/>
              <a:t> to describe the force that activated the </a:t>
            </a:r>
            <a:r>
              <a:rPr lang="en-US" sz="1600" dirty="0" smtClean="0">
                <a:hlinkClick r:id="rId11" tooltip="Muscle"/>
              </a:rPr>
              <a:t>muscles</a:t>
            </a:r>
            <a:r>
              <a:rPr lang="en-US" sz="1600" dirty="0" smtClean="0"/>
              <a:t> of his specimens. Along with contemporaries, he regarded their activation as being generated by an electrical fluid that is carried to the muscles by the </a:t>
            </a:r>
            <a:r>
              <a:rPr lang="en-US" sz="1600" dirty="0" smtClean="0">
                <a:hlinkClick r:id="rId12" tooltip="Nerve"/>
              </a:rPr>
              <a:t>nerves</a:t>
            </a:r>
            <a:r>
              <a:rPr lang="en-US" sz="1600" dirty="0" smtClean="0"/>
              <a:t>. The phenomenon was dubbed </a:t>
            </a:r>
            <a:r>
              <a:rPr lang="en-US" sz="1600" i="1" dirty="0" smtClean="0">
                <a:hlinkClick r:id="rId13" tooltip="Galvanism"/>
              </a:rPr>
              <a:t>galvanism</a:t>
            </a:r>
            <a:r>
              <a:rPr lang="en-US" sz="1600" dirty="0" smtClean="0"/>
              <a:t>, after Galvani, on the suggestion of his peer and sometime intellectual adversary </a:t>
            </a:r>
            <a:r>
              <a:rPr lang="en-US" sz="1600" dirty="0" smtClean="0">
                <a:hlinkClick r:id="rId14" tooltip="Alessandro Volta"/>
              </a:rPr>
              <a:t>Alessandro Volta</a:t>
            </a:r>
            <a:r>
              <a:rPr lang="en-US" sz="1600" dirty="0" smtClean="0"/>
              <a:t>. Today, the study of galvanic effects in biology is called </a:t>
            </a:r>
            <a:r>
              <a:rPr lang="en-US" sz="1600" i="1" dirty="0" smtClean="0">
                <a:hlinkClick r:id="rId15" tooltip="Electrophysiology"/>
              </a:rPr>
              <a:t>electrophysiology</a:t>
            </a:r>
            <a:r>
              <a:rPr lang="en-US" sz="1600" dirty="0" smtClean="0"/>
              <a:t>, the term </a:t>
            </a:r>
            <a:r>
              <a:rPr lang="en-US" sz="1600" i="1" dirty="0" smtClean="0"/>
              <a:t>galvanism</a:t>
            </a:r>
            <a:r>
              <a:rPr lang="en-US" sz="1600" dirty="0" smtClean="0"/>
              <a:t> being used only in historical contexts.</a:t>
            </a:r>
          </a:p>
          <a:p>
            <a:pPr eaLnBrk="1" hangingPunct="1"/>
            <a:endParaRPr lang="en-US" sz="1600" dirty="0" smtClean="0"/>
          </a:p>
          <a:p>
            <a:pPr eaLnBrk="1" hangingPunct="1"/>
            <a:r>
              <a:rPr lang="en-US" sz="1600" b="1" dirty="0" smtClean="0"/>
              <a:t>Galvani vs. Volta: animal electricity or heat electricity?</a:t>
            </a:r>
            <a:endParaRPr lang="en-US" sz="1600" dirty="0" smtClean="0"/>
          </a:p>
          <a:p>
            <a:pPr eaLnBrk="1" hangingPunct="1"/>
            <a:r>
              <a:rPr lang="en-US" sz="1600" dirty="0" smtClean="0"/>
              <a:t>Volta's investigations led shortly to the invention of an early </a:t>
            </a:r>
            <a:r>
              <a:rPr lang="en-US" sz="1600" dirty="0" smtClean="0">
                <a:hlinkClick r:id="rId16" tooltip="Battery (electricity)"/>
              </a:rPr>
              <a:t>battery</a:t>
            </a:r>
            <a:r>
              <a:rPr lang="en-US" sz="1600" dirty="0" smtClean="0"/>
              <a:t>, but not by Galvani, who did not perceive electricity as separable from biology. Galvani did not see electricity as the essence of life, which he regarded </a:t>
            </a:r>
            <a:r>
              <a:rPr lang="en-US" sz="1600" dirty="0" err="1" smtClean="0">
                <a:hlinkClick r:id="rId17" tooltip="Vitalism"/>
              </a:rPr>
              <a:t>vitalistically</a:t>
            </a:r>
            <a:r>
              <a:rPr lang="en-US" sz="1600" dirty="0" smtClean="0"/>
              <a:t>. Galvani believed that the animal electricity came from the muscle. Galvani's associate </a:t>
            </a:r>
            <a:r>
              <a:rPr lang="en-US" sz="1600" dirty="0" smtClean="0">
                <a:hlinkClick r:id="rId14" tooltip="Alessandro Volta"/>
              </a:rPr>
              <a:t>Alessandro Volta</a:t>
            </a:r>
            <a:r>
              <a:rPr lang="en-US" sz="1600" dirty="0" smtClean="0"/>
              <a:t>, in opposition, reasoned that the animal electricity was a physical phenomenon caused by rubbing frog skin and not a metallic electricity.</a:t>
            </a:r>
          </a:p>
          <a:p>
            <a:pPr eaLnBrk="1" hangingPunct="1"/>
            <a:r>
              <a:rPr lang="en-US" sz="1600" dirty="0" smtClean="0"/>
              <a:t>While, as Galvani believed, all frogs contain electrical power, specifically toads. Frog cells and every toad cell has a </a:t>
            </a:r>
            <a:r>
              <a:rPr lang="en-US" sz="1600" dirty="0" smtClean="0">
                <a:hlinkClick r:id="rId18" tooltip="Cell potential"/>
              </a:rPr>
              <a:t>cell potential</a:t>
            </a:r>
            <a:r>
              <a:rPr lang="en-US" sz="1600" dirty="0" smtClean="0"/>
              <a:t>, biological electricity has the same chemical underpinnings as the current between </a:t>
            </a:r>
            <a:r>
              <a:rPr lang="en-US" sz="1600" dirty="0" smtClean="0">
                <a:hlinkClick r:id="rId19" tooltip="Electrochemical cell"/>
              </a:rPr>
              <a:t>electrochemical cells</a:t>
            </a:r>
            <a:r>
              <a:rPr lang="en-US" sz="1600" dirty="0" smtClean="0"/>
              <a:t>, and thus can be recapitulated in a way outside the body, Volta's intuition was correct. Volta, essentially, objected to Galvani’s conclusions about "animal electric fluid", but the two scientists disagreed respectfully and Volta coined the term "galvanism" for a direct current of electricity produced by chemical action.</a:t>
            </a:r>
            <a:r>
              <a:rPr lang="en-US" sz="1600" dirty="0" smtClean="0">
                <a:hlinkClick r:id="rId20"/>
              </a:rPr>
              <a:t>[3]</a:t>
            </a:r>
            <a:r>
              <a:rPr lang="en-US" sz="1600" dirty="0" smtClean="0"/>
              <a:t> Thus, owing to an argument between the two in regard to the source or cause of the electricity, Volta built the first battery in order to specifically disprove his associate's theory. Volta's “pile” became known therefore as a </a:t>
            </a:r>
            <a:r>
              <a:rPr lang="en-US" sz="1600" dirty="0" smtClean="0">
                <a:hlinkClick r:id="rId21" tooltip="Voltaic pile"/>
              </a:rPr>
              <a:t>voltaic pile</a:t>
            </a:r>
            <a:r>
              <a:rPr lang="en-US" sz="1600" dirty="0" smtClean="0"/>
              <a:t>.</a:t>
            </a:r>
          </a:p>
        </p:txBody>
      </p:sp>
    </p:spTree>
    <p:extLst>
      <p:ext uri="{BB962C8B-B14F-4D97-AF65-F5344CB8AC3E}">
        <p14:creationId xmlns:p14="http://schemas.microsoft.com/office/powerpoint/2010/main" val="302449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BA2029-D18E-454E-AEF8-93CA3B26BD53}" type="slidenum">
              <a:rPr lang="uk-UA" smtClean="0"/>
              <a:pPr eaLnBrk="1" hangingPunct="1"/>
              <a:t>13</a:t>
            </a:fld>
            <a:endParaRPr lang="uk-UA"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dirty="0" smtClean="0"/>
              <a:t>The follow-up of these early attempts helped </a:t>
            </a:r>
            <a:r>
              <a:rPr lang="en-US" dirty="0" err="1" smtClean="0"/>
              <a:t>Neher</a:t>
            </a:r>
            <a:r>
              <a:rPr lang="en-US" dirty="0" smtClean="0"/>
              <a:t> &amp; </a:t>
            </a:r>
            <a:r>
              <a:rPr lang="en-US" dirty="0" err="1" smtClean="0"/>
              <a:t>Sakmann</a:t>
            </a:r>
            <a:r>
              <a:rPr lang="en-US" dirty="0" smtClean="0"/>
              <a:t> (</a:t>
            </a:r>
            <a:r>
              <a:rPr lang="en-US" dirty="0" err="1" smtClean="0"/>
              <a:t>Neher</a:t>
            </a:r>
            <a:r>
              <a:rPr lang="en-US" dirty="0" smtClean="0"/>
              <a:t> and </a:t>
            </a:r>
            <a:r>
              <a:rPr lang="en-US" dirty="0" err="1" smtClean="0"/>
              <a:t>Sakmann</a:t>
            </a:r>
            <a:r>
              <a:rPr lang="en-US" dirty="0" smtClean="0"/>
              <a:t>, 1976) to develop the first patch-clamp set-up, which resulted in the very first recordings of a single channels. This was a fundamental breakthrough, which was rapidly developed further. In 1980 Fred </a:t>
            </a:r>
            <a:r>
              <a:rPr lang="en-US" dirty="0" err="1" smtClean="0"/>
              <a:t>Sigworth</a:t>
            </a:r>
            <a:r>
              <a:rPr lang="en-US" dirty="0" smtClean="0"/>
              <a:t> and Erwin </a:t>
            </a:r>
            <a:r>
              <a:rPr lang="en-US" dirty="0" err="1" smtClean="0"/>
              <a:t>Neher</a:t>
            </a:r>
            <a:r>
              <a:rPr lang="en-US" dirty="0" smtClean="0"/>
              <a:t> (</a:t>
            </a:r>
            <a:r>
              <a:rPr lang="en-US" dirty="0" err="1" smtClean="0"/>
              <a:t>Sigworth</a:t>
            </a:r>
            <a:r>
              <a:rPr lang="en-US" dirty="0" smtClean="0"/>
              <a:t> and </a:t>
            </a:r>
            <a:r>
              <a:rPr lang="en-US" dirty="0" err="1" smtClean="0"/>
              <a:t>Neher</a:t>
            </a:r>
            <a:r>
              <a:rPr lang="en-US" dirty="0" smtClean="0"/>
              <a:t>, 1980) obtained the first high resistance (</a:t>
            </a:r>
            <a:r>
              <a:rPr lang="en-US" dirty="0" err="1" smtClean="0"/>
              <a:t>gigaohm</a:t>
            </a:r>
            <a:r>
              <a:rPr lang="en-US" dirty="0" smtClean="0"/>
              <a:t>) seal between highly cleaned and very smooth micropipette tips and smooth surface cell membranes (the so-called </a:t>
            </a:r>
            <a:r>
              <a:rPr lang="en-US" dirty="0" err="1" smtClean="0"/>
              <a:t>giga</a:t>
            </a:r>
            <a:r>
              <a:rPr lang="en-US" dirty="0" smtClean="0"/>
              <a:t>-seal). This turned out to be extremely important, since it not only permitted much better electrical recordings, but also allowed entirely new types of electrophysiological experiments (Hamill et al., 1981). The astonishing stability and tightness of the </a:t>
            </a:r>
            <a:r>
              <a:rPr lang="en-US" dirty="0" err="1" smtClean="0"/>
              <a:t>giga</a:t>
            </a:r>
            <a:r>
              <a:rPr lang="en-US" dirty="0" smtClean="0"/>
              <a:t>-seal interaction between micropipette and cell membrane, allowed not only electrical isolation in situ but also complete mechanical isolation of a patch of cell membrane in either the inside-out or outside-out configurations.</a:t>
            </a:r>
          </a:p>
          <a:p>
            <a:pPr eaLnBrk="1" hangingPunct="1"/>
            <a:endParaRPr lang="en-US" dirty="0" smtClean="0"/>
          </a:p>
        </p:txBody>
      </p:sp>
    </p:spTree>
    <p:extLst>
      <p:ext uri="{BB962C8B-B14F-4D97-AF65-F5344CB8AC3E}">
        <p14:creationId xmlns:p14="http://schemas.microsoft.com/office/powerpoint/2010/main" val="428539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Arial" pitchFamily="34" charset="0"/>
                <a:ea typeface="+mn-ea"/>
                <a:cs typeface="+mn-cs"/>
              </a:rPr>
              <a:t>The Patch-clamp technique (Hamill et al, 1981)</a:t>
            </a:r>
          </a:p>
          <a:p>
            <a:r>
              <a:rPr lang="en-US" sz="1200" b="0" i="1" u="none" strike="noStrike" kern="1200" baseline="0" dirty="0" smtClean="0">
                <a:solidFill>
                  <a:schemeClr val="tx1"/>
                </a:solidFill>
                <a:latin typeface="Arial" pitchFamily="34" charset="0"/>
                <a:ea typeface="+mn-ea"/>
                <a:cs typeface="+mn-cs"/>
              </a:rPr>
              <a:t>This panel shows the photograph of the preparation used for the first recordings</a:t>
            </a:r>
          </a:p>
          <a:p>
            <a:r>
              <a:rPr lang="en-US" sz="1200" b="0" i="1" u="none" strike="noStrike" kern="1200" baseline="0" dirty="0" smtClean="0">
                <a:solidFill>
                  <a:schemeClr val="tx1"/>
                </a:solidFill>
                <a:latin typeface="Arial" pitchFamily="34" charset="0"/>
                <a:ea typeface="+mn-ea"/>
                <a:cs typeface="+mn-cs"/>
              </a:rPr>
              <a:t>of acetylcholine receptor single channel currents from </a:t>
            </a:r>
            <a:r>
              <a:rPr lang="en-US" sz="1200" b="0" i="1" u="none" strike="noStrike" kern="1200" baseline="0" dirty="0" err="1" smtClean="0">
                <a:solidFill>
                  <a:schemeClr val="tx1"/>
                </a:solidFill>
                <a:latin typeface="Arial" pitchFamily="34" charset="0"/>
                <a:ea typeface="+mn-ea"/>
                <a:cs typeface="+mn-cs"/>
              </a:rPr>
              <a:t>denervated</a:t>
            </a:r>
            <a:r>
              <a:rPr lang="en-US" sz="1200" b="0" i="1" u="none" strike="noStrike" kern="1200" baseline="0" dirty="0" smtClean="0">
                <a:solidFill>
                  <a:schemeClr val="tx1"/>
                </a:solidFill>
                <a:latin typeface="Arial" pitchFamily="34" charset="0"/>
                <a:ea typeface="+mn-ea"/>
                <a:cs typeface="+mn-cs"/>
              </a:rPr>
              <a:t> frog (Rana</a:t>
            </a:r>
          </a:p>
          <a:p>
            <a:r>
              <a:rPr lang="en-US" sz="1200" b="0" i="1" u="none" strike="noStrike" kern="1200" baseline="0" dirty="0" err="1" smtClean="0">
                <a:solidFill>
                  <a:schemeClr val="tx1"/>
                </a:solidFill>
                <a:latin typeface="Arial" pitchFamily="34" charset="0"/>
                <a:ea typeface="+mn-ea"/>
                <a:cs typeface="+mn-cs"/>
              </a:rPr>
              <a:t>pipiens</a:t>
            </a:r>
            <a:r>
              <a:rPr lang="en-US" sz="1200" b="0" i="1" u="none" strike="noStrike" kern="1200" baseline="0" dirty="0" smtClean="0">
                <a:solidFill>
                  <a:schemeClr val="tx1"/>
                </a:solidFill>
                <a:latin typeface="Arial" pitchFamily="34" charset="0"/>
                <a:ea typeface="+mn-ea"/>
                <a:cs typeface="+mn-cs"/>
              </a:rPr>
              <a:t>) cutaneous pectoris muscle (</a:t>
            </a:r>
            <a:r>
              <a:rPr lang="en-US" sz="1200" b="0" i="1" u="none" strike="noStrike" kern="1200" baseline="0" dirty="0" err="1" smtClean="0">
                <a:solidFill>
                  <a:schemeClr val="tx1"/>
                </a:solidFill>
                <a:latin typeface="Arial" pitchFamily="34" charset="0"/>
                <a:ea typeface="+mn-ea"/>
                <a:cs typeface="+mn-cs"/>
              </a:rPr>
              <a:t>Neher</a:t>
            </a:r>
            <a:r>
              <a:rPr lang="en-US" sz="1200" b="0" i="1" u="none" strike="noStrike" kern="1200" baseline="0" dirty="0" smtClean="0">
                <a:solidFill>
                  <a:schemeClr val="tx1"/>
                </a:solidFill>
                <a:latin typeface="Arial" pitchFamily="34" charset="0"/>
                <a:ea typeface="+mn-ea"/>
                <a:cs typeface="+mn-cs"/>
              </a:rPr>
              <a:t> &amp; </a:t>
            </a:r>
            <a:r>
              <a:rPr lang="en-US" sz="1200" b="0" i="1" u="none" strike="noStrike" kern="1200" baseline="0" dirty="0" err="1" smtClean="0">
                <a:solidFill>
                  <a:schemeClr val="tx1"/>
                </a:solidFill>
                <a:latin typeface="Arial" pitchFamily="34" charset="0"/>
                <a:ea typeface="+mn-ea"/>
                <a:cs typeface="+mn-cs"/>
              </a:rPr>
              <a:t>Sakmann</a:t>
            </a:r>
            <a:r>
              <a:rPr lang="en-US" sz="1200" b="0" i="1" u="none" strike="noStrike" kern="1200" baseline="0" dirty="0" smtClean="0">
                <a:solidFill>
                  <a:schemeClr val="tx1"/>
                </a:solidFill>
                <a:latin typeface="Arial" pitchFamily="34" charset="0"/>
                <a:ea typeface="+mn-ea"/>
                <a:cs typeface="+mn-cs"/>
              </a:rPr>
              <a:t>, 1976).</a:t>
            </a:r>
          </a:p>
          <a:p>
            <a:endParaRPr lang="uk-UA" dirty="0"/>
          </a:p>
        </p:txBody>
      </p:sp>
      <p:sp>
        <p:nvSpPr>
          <p:cNvPr id="4" name="Slide Number Placeholder 3"/>
          <p:cNvSpPr>
            <a:spLocks noGrp="1"/>
          </p:cNvSpPr>
          <p:nvPr>
            <p:ph type="sldNum" sz="quarter" idx="10"/>
          </p:nvPr>
        </p:nvSpPr>
        <p:spPr/>
        <p:txBody>
          <a:bodyPr/>
          <a:lstStyle/>
          <a:p>
            <a:pPr>
              <a:defRPr/>
            </a:pPr>
            <a:fld id="{B65B733E-D908-4231-BF99-DDC20446BCCE}" type="slidenum">
              <a:rPr lang="uk-UA" smtClean="0"/>
              <a:pPr>
                <a:defRPr/>
              </a:pPr>
              <a:t>14</a:t>
            </a:fld>
            <a:endParaRPr lang="uk-UA"/>
          </a:p>
        </p:txBody>
      </p:sp>
    </p:spTree>
    <p:extLst>
      <p:ext uri="{BB962C8B-B14F-4D97-AF65-F5344CB8AC3E}">
        <p14:creationId xmlns:p14="http://schemas.microsoft.com/office/powerpoint/2010/main" val="302383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Arial" pitchFamily="34" charset="0"/>
                <a:ea typeface="+mn-ea"/>
                <a:cs typeface="+mn-cs"/>
              </a:rPr>
              <a:t>This panel is the reproduction of Fig 6 from 1981 </a:t>
            </a:r>
            <a:r>
              <a:rPr lang="en-US" sz="1200" b="0" i="1" u="none" strike="noStrike" kern="1200" baseline="0" dirty="0" err="1" smtClean="0">
                <a:solidFill>
                  <a:schemeClr val="tx1"/>
                </a:solidFill>
                <a:latin typeface="Arial" pitchFamily="34" charset="0"/>
                <a:ea typeface="+mn-ea"/>
                <a:cs typeface="+mn-cs"/>
              </a:rPr>
              <a:t>Pflügers</a:t>
            </a:r>
            <a:r>
              <a:rPr lang="en-US" sz="1200" b="0" i="1" u="none" strike="noStrike" kern="1200" baseline="0" dirty="0" smtClean="0">
                <a:solidFill>
                  <a:schemeClr val="tx1"/>
                </a:solidFill>
                <a:latin typeface="Arial" pitchFamily="34" charset="0"/>
                <a:ea typeface="+mn-ea"/>
                <a:cs typeface="+mn-cs"/>
              </a:rPr>
              <a:t> </a:t>
            </a:r>
            <a:r>
              <a:rPr lang="en-US" sz="1200" b="0" i="1" u="none" strike="noStrike" kern="1200" baseline="0" dirty="0" err="1" smtClean="0">
                <a:solidFill>
                  <a:schemeClr val="tx1"/>
                </a:solidFill>
                <a:latin typeface="Arial" pitchFamily="34" charset="0"/>
                <a:ea typeface="+mn-ea"/>
                <a:cs typeface="+mn-cs"/>
              </a:rPr>
              <a:t>Archiv</a:t>
            </a:r>
            <a:r>
              <a:rPr lang="en-US" sz="1200" b="0" i="1" u="none" strike="noStrike" kern="1200" baseline="0" dirty="0" smtClean="0">
                <a:solidFill>
                  <a:schemeClr val="tx1"/>
                </a:solidFill>
                <a:latin typeface="Arial" pitchFamily="34" charset="0"/>
                <a:ea typeface="+mn-ea"/>
                <a:cs typeface="+mn-cs"/>
              </a:rPr>
              <a:t> paper (Hamill</a:t>
            </a:r>
          </a:p>
          <a:p>
            <a:r>
              <a:rPr lang="en-US" sz="1200" b="0" i="1" u="none" strike="noStrike" kern="1200" baseline="0" dirty="0" smtClean="0">
                <a:solidFill>
                  <a:schemeClr val="tx1"/>
                </a:solidFill>
                <a:latin typeface="Arial" pitchFamily="34" charset="0"/>
                <a:ea typeface="+mn-ea"/>
                <a:cs typeface="+mn-cs"/>
              </a:rPr>
              <a:t>et al., 1981), which shows </a:t>
            </a:r>
            <a:r>
              <a:rPr lang="en-US" sz="1200" b="0" i="1" u="none" strike="noStrike" kern="1200" baseline="0" dirty="0" err="1" smtClean="0">
                <a:solidFill>
                  <a:schemeClr val="tx1"/>
                </a:solidFill>
                <a:latin typeface="Arial" pitchFamily="34" charset="0"/>
                <a:ea typeface="+mn-ea"/>
                <a:cs typeface="+mn-cs"/>
              </a:rPr>
              <a:t>giga</a:t>
            </a:r>
            <a:r>
              <a:rPr lang="en-US" sz="1200" b="0" i="1" u="none" strike="noStrike" kern="1200" baseline="0" dirty="0" smtClean="0">
                <a:solidFill>
                  <a:schemeClr val="tx1"/>
                </a:solidFill>
                <a:latin typeface="Arial" pitchFamily="34" charset="0"/>
                <a:ea typeface="+mn-ea"/>
                <a:cs typeface="+mn-cs"/>
              </a:rPr>
              <a:t>-seal formation between pipette tip and</a:t>
            </a:r>
          </a:p>
          <a:p>
            <a:r>
              <a:rPr lang="en-US" sz="1200" b="0" i="1" u="none" strike="noStrike" kern="1200" baseline="0" dirty="0" smtClean="0">
                <a:solidFill>
                  <a:schemeClr val="tx1"/>
                </a:solidFill>
                <a:latin typeface="Arial" pitchFamily="34" charset="0"/>
                <a:ea typeface="+mn-ea"/>
                <a:cs typeface="+mn-cs"/>
              </a:rPr>
              <a:t>sarcolemma of frog muscle. (A) Schematic diagrams showing a pipette pressed</a:t>
            </a:r>
          </a:p>
          <a:p>
            <a:r>
              <a:rPr lang="en-US" sz="1200" b="0" i="1" u="none" strike="noStrike" kern="1200" baseline="0" dirty="0" smtClean="0">
                <a:solidFill>
                  <a:schemeClr val="tx1"/>
                </a:solidFill>
                <a:latin typeface="Arial" pitchFamily="34" charset="0"/>
                <a:ea typeface="+mn-ea"/>
                <a:cs typeface="+mn-cs"/>
              </a:rPr>
              <a:t>against the cell membrane when the pipette-membrane seal resistance is of the</a:t>
            </a:r>
          </a:p>
          <a:p>
            <a:r>
              <a:rPr lang="en-US" sz="1200" b="0" i="1" u="none" strike="noStrike" kern="1200" baseline="0" dirty="0" smtClean="0">
                <a:solidFill>
                  <a:schemeClr val="tx1"/>
                </a:solidFill>
                <a:latin typeface="Arial" pitchFamily="34" charset="0"/>
                <a:ea typeface="+mn-ea"/>
                <a:cs typeface="+mn-cs"/>
              </a:rPr>
              <a:t>order of 50-100 </a:t>
            </a:r>
            <a:r>
              <a:rPr lang="en-US" sz="1200" b="0" i="1" u="none" strike="noStrike" kern="1200" baseline="0" dirty="0" err="1" smtClean="0">
                <a:solidFill>
                  <a:schemeClr val="tx1"/>
                </a:solidFill>
                <a:latin typeface="Arial" pitchFamily="34" charset="0"/>
                <a:ea typeface="+mn-ea"/>
                <a:cs typeface="+mn-cs"/>
              </a:rPr>
              <a:t>Megohms</a:t>
            </a:r>
            <a:r>
              <a:rPr lang="en-US" sz="1200" b="0" i="1" u="none" strike="noStrike" kern="1200" baseline="0" dirty="0" smtClean="0">
                <a:solidFill>
                  <a:schemeClr val="tx1"/>
                </a:solidFill>
                <a:latin typeface="Arial" pitchFamily="34" charset="0"/>
                <a:ea typeface="+mn-ea"/>
                <a:cs typeface="+mn-cs"/>
              </a:rPr>
              <a:t> (left), and after formation of a </a:t>
            </a:r>
            <a:r>
              <a:rPr lang="en-US" sz="1200" b="0" i="1" u="none" strike="noStrike" kern="1200" baseline="0" dirty="0" err="1" smtClean="0">
                <a:solidFill>
                  <a:schemeClr val="tx1"/>
                </a:solidFill>
                <a:latin typeface="Arial" pitchFamily="34" charset="0"/>
                <a:ea typeface="+mn-ea"/>
                <a:cs typeface="+mn-cs"/>
              </a:rPr>
              <a:t>gigaseal</a:t>
            </a:r>
            <a:r>
              <a:rPr lang="en-US" sz="1200" b="0" i="1" u="none" strike="noStrike" kern="1200" baseline="0" dirty="0" smtClean="0">
                <a:solidFill>
                  <a:schemeClr val="tx1"/>
                </a:solidFill>
                <a:latin typeface="Arial" pitchFamily="34" charset="0"/>
                <a:ea typeface="+mn-ea"/>
                <a:cs typeface="+mn-cs"/>
              </a:rPr>
              <a:t> when a small</a:t>
            </a:r>
          </a:p>
          <a:p>
            <a:r>
              <a:rPr lang="en-US" sz="1200" b="0" i="1" u="none" strike="noStrike" kern="1200" baseline="0" dirty="0" smtClean="0">
                <a:solidFill>
                  <a:schemeClr val="tx1"/>
                </a:solidFill>
                <a:latin typeface="Arial" pitchFamily="34" charset="0"/>
                <a:ea typeface="+mn-ea"/>
                <a:cs typeface="+mn-cs"/>
              </a:rPr>
              <a:t>patch of membrane is drawn into the pipette tip (right). (B) The upper trace</a:t>
            </a:r>
          </a:p>
          <a:p>
            <a:r>
              <a:rPr lang="en-US" sz="1200" b="0" i="1" u="none" strike="noStrike" kern="1200" baseline="0" dirty="0" smtClean="0">
                <a:solidFill>
                  <a:schemeClr val="tx1"/>
                </a:solidFill>
                <a:latin typeface="Arial" pitchFamily="34" charset="0"/>
                <a:ea typeface="+mn-ea"/>
                <a:cs typeface="+mn-cs"/>
              </a:rPr>
              <a:t>is a continuous current record before, during and after application of suction.</a:t>
            </a:r>
          </a:p>
          <a:p>
            <a:r>
              <a:rPr lang="en-US" sz="1200" b="0" i="1" u="none" strike="noStrike" kern="1200" baseline="0" dirty="0" smtClean="0">
                <a:solidFill>
                  <a:schemeClr val="tx1"/>
                </a:solidFill>
                <a:latin typeface="Arial" pitchFamily="34" charset="0"/>
                <a:ea typeface="+mn-ea"/>
                <a:cs typeface="+mn-cs"/>
              </a:rPr>
              <a:t>In this experiment a pipette-membrane seal resistance of ~50 M</a:t>
            </a:r>
            <a:r>
              <a:rPr lang="en-US" sz="1200" b="0" i="0" u="none" strike="noStrike" kern="1200" baseline="0" dirty="0" smtClean="0">
                <a:solidFill>
                  <a:schemeClr val="tx1"/>
                </a:solidFill>
                <a:latin typeface="Arial" pitchFamily="34" charset="0"/>
                <a:ea typeface="+mn-ea"/>
                <a:cs typeface="+mn-cs"/>
              </a:rPr>
              <a:t> </a:t>
            </a:r>
            <a:r>
              <a:rPr lang="en-US" sz="1200" b="0" i="1" u="none" strike="noStrike" kern="1200" baseline="0" dirty="0" smtClean="0">
                <a:solidFill>
                  <a:schemeClr val="tx1"/>
                </a:solidFill>
                <a:latin typeface="Arial" pitchFamily="34" charset="0"/>
                <a:ea typeface="+mn-ea"/>
                <a:cs typeface="+mn-cs"/>
              </a:rPr>
              <a:t>was achieved</a:t>
            </a:r>
          </a:p>
          <a:p>
            <a:r>
              <a:rPr lang="en-US" sz="1200" b="0" i="1" u="none" strike="noStrike" kern="1200" baseline="0" dirty="0" smtClean="0">
                <a:solidFill>
                  <a:schemeClr val="tx1"/>
                </a:solidFill>
                <a:latin typeface="Arial" pitchFamily="34" charset="0"/>
                <a:ea typeface="+mn-ea"/>
                <a:cs typeface="+mn-cs"/>
              </a:rPr>
              <a:t>by pressing the pipette against the membrane. Single </a:t>
            </a:r>
            <a:r>
              <a:rPr lang="en-US" sz="1200" b="0" i="1" u="none" strike="noStrike" kern="1200" baseline="0" dirty="0" err="1" smtClean="0">
                <a:solidFill>
                  <a:schemeClr val="tx1"/>
                </a:solidFill>
                <a:latin typeface="Arial" pitchFamily="34" charset="0"/>
                <a:ea typeface="+mn-ea"/>
                <a:cs typeface="+mn-cs"/>
              </a:rPr>
              <a:t>suberyldicholine</a:t>
            </a:r>
            <a:r>
              <a:rPr lang="en-US" sz="1200" b="0" i="1" u="none" strike="noStrike" kern="1200" baseline="0" dirty="0" smtClean="0">
                <a:solidFill>
                  <a:schemeClr val="tx1"/>
                </a:solidFill>
                <a:latin typeface="Arial" pitchFamily="34" charset="0"/>
                <a:ea typeface="+mn-ea"/>
                <a:cs typeface="+mn-cs"/>
              </a:rPr>
              <a:t>-induced</a:t>
            </a:r>
          </a:p>
          <a:p>
            <a:r>
              <a:rPr lang="en-US" sz="1200" b="0" i="1" u="none" strike="noStrike" kern="1200" baseline="0" dirty="0" smtClean="0">
                <a:solidFill>
                  <a:schemeClr val="tx1"/>
                </a:solidFill>
                <a:latin typeface="Arial" pitchFamily="34" charset="0"/>
                <a:ea typeface="+mn-ea"/>
                <a:cs typeface="+mn-cs"/>
              </a:rPr>
              <a:t>channel currents are apparent. During the time indicated by the two arrows</a:t>
            </a:r>
          </a:p>
          <a:p>
            <a:r>
              <a:rPr lang="en-US" sz="1200" b="0" i="1" u="none" strike="noStrike" kern="1200" baseline="0" dirty="0" smtClean="0">
                <a:solidFill>
                  <a:schemeClr val="tx1"/>
                </a:solidFill>
                <a:latin typeface="Arial" pitchFamily="34" charset="0"/>
                <a:ea typeface="+mn-ea"/>
                <a:cs typeface="+mn-cs"/>
              </a:rPr>
              <a:t>slight suction was applied to the pipette interior, resulting in the formation of</a:t>
            </a:r>
          </a:p>
          <a:p>
            <a:r>
              <a:rPr lang="en-US" sz="1200" b="0" i="1" u="none" strike="noStrike" kern="1200" baseline="0" dirty="0" smtClean="0">
                <a:solidFill>
                  <a:schemeClr val="tx1"/>
                </a:solidFill>
                <a:latin typeface="Arial" pitchFamily="34" charset="0"/>
                <a:ea typeface="+mn-ea"/>
                <a:cs typeface="+mn-cs"/>
              </a:rPr>
              <a:t>a </a:t>
            </a:r>
            <a:r>
              <a:rPr lang="en-US" sz="1200" b="0" i="1" u="none" strike="noStrike" kern="1200" baseline="0" dirty="0" err="1" smtClean="0">
                <a:solidFill>
                  <a:schemeClr val="tx1"/>
                </a:solidFill>
                <a:latin typeface="Arial" pitchFamily="34" charset="0"/>
                <a:ea typeface="+mn-ea"/>
                <a:cs typeface="+mn-cs"/>
              </a:rPr>
              <a:t>giga</a:t>
            </a:r>
            <a:r>
              <a:rPr lang="en-US" sz="1200" b="0" i="1" u="none" strike="noStrike" kern="1200" baseline="0" dirty="0" smtClean="0">
                <a:solidFill>
                  <a:schemeClr val="tx1"/>
                </a:solidFill>
                <a:latin typeface="Arial" pitchFamily="34" charset="0"/>
                <a:ea typeface="+mn-ea"/>
                <a:cs typeface="+mn-cs"/>
              </a:rPr>
              <a:t>-seal of 60 G</a:t>
            </a:r>
            <a:r>
              <a:rPr lang="en-US" sz="1200" b="0" i="0" u="none" strike="noStrike" kern="1200" baseline="0" dirty="0" smtClean="0">
                <a:solidFill>
                  <a:schemeClr val="tx1"/>
                </a:solidFill>
                <a:latin typeface="Arial" pitchFamily="34" charset="0"/>
                <a:ea typeface="+mn-ea"/>
                <a:cs typeface="+mn-cs"/>
              </a:rPr>
              <a:t> </a:t>
            </a:r>
            <a:r>
              <a:rPr lang="en-US" sz="1200" b="0" i="1" u="none" strike="noStrike" kern="1200" baseline="0" dirty="0" smtClean="0">
                <a:solidFill>
                  <a:schemeClr val="tx1"/>
                </a:solidFill>
                <a:latin typeface="Arial" pitchFamily="34" charset="0"/>
                <a:ea typeface="+mn-ea"/>
                <a:cs typeface="+mn-cs"/>
              </a:rPr>
              <a:t>resistance. Note reduction in background noise level. The</a:t>
            </a:r>
          </a:p>
          <a:p>
            <a:r>
              <a:rPr lang="en-US" sz="1200" b="0" i="1" u="none" strike="noStrike" kern="1200" baseline="0" dirty="0" smtClean="0">
                <a:solidFill>
                  <a:schemeClr val="tx1"/>
                </a:solidFill>
                <a:latin typeface="Arial" pitchFamily="34" charset="0"/>
                <a:ea typeface="+mn-ea"/>
                <a:cs typeface="+mn-cs"/>
              </a:rPr>
              <a:t>decrease in channel opening frequency presumably resulted from depletion of</a:t>
            </a:r>
          </a:p>
          <a:p>
            <a:r>
              <a:rPr lang="en-US" sz="1200" b="0" i="1" u="none" strike="noStrike" kern="1200" baseline="0" dirty="0" smtClean="0">
                <a:solidFill>
                  <a:schemeClr val="tx1"/>
                </a:solidFill>
                <a:latin typeface="Arial" pitchFamily="34" charset="0"/>
                <a:ea typeface="+mn-ea"/>
                <a:cs typeface="+mn-cs"/>
              </a:rPr>
              <a:t>agonist in the pipette tip during suction. It increased again during the minute</a:t>
            </a:r>
          </a:p>
          <a:p>
            <a:r>
              <a:rPr lang="en-US" sz="1200" b="0" i="1" u="none" strike="noStrike" kern="1200" baseline="0" dirty="0" smtClean="0">
                <a:solidFill>
                  <a:schemeClr val="tx1"/>
                </a:solidFill>
                <a:latin typeface="Arial" pitchFamily="34" charset="0"/>
                <a:ea typeface="+mn-ea"/>
                <a:cs typeface="+mn-cs"/>
              </a:rPr>
              <a:t>following </a:t>
            </a:r>
            <a:r>
              <a:rPr lang="en-US" sz="1200" b="0" i="1" u="none" strike="noStrike" kern="1200" baseline="0" dirty="0" err="1" smtClean="0">
                <a:solidFill>
                  <a:schemeClr val="tx1"/>
                </a:solidFill>
                <a:latin typeface="Arial" pitchFamily="34" charset="0"/>
                <a:ea typeface="+mn-ea"/>
                <a:cs typeface="+mn-cs"/>
              </a:rPr>
              <a:t>giga</a:t>
            </a:r>
            <a:r>
              <a:rPr lang="en-US" sz="1200" b="0" i="1" u="none" strike="noStrike" kern="1200" baseline="0" dirty="0" smtClean="0">
                <a:solidFill>
                  <a:schemeClr val="tx1"/>
                </a:solidFill>
                <a:latin typeface="Arial" pitchFamily="34" charset="0"/>
                <a:ea typeface="+mn-ea"/>
                <a:cs typeface="+mn-cs"/>
              </a:rPr>
              <a:t>-seal formation. The two large current deflections represent</a:t>
            </a:r>
          </a:p>
          <a:p>
            <a:r>
              <a:rPr lang="en-US" sz="1200" b="0" i="1" u="none" strike="noStrike" kern="1200" baseline="0" dirty="0" smtClean="0">
                <a:solidFill>
                  <a:schemeClr val="tx1"/>
                </a:solidFill>
                <a:latin typeface="Arial" pitchFamily="34" charset="0"/>
                <a:ea typeface="+mn-ea"/>
                <a:cs typeface="+mn-cs"/>
              </a:rPr>
              <a:t>artifacts. The lower traces show single channel currents at higher resolution</a:t>
            </a:r>
          </a:p>
          <a:p>
            <a:r>
              <a:rPr lang="en-US" sz="1200" b="0" i="1" u="none" strike="noStrike" kern="1200" baseline="0" dirty="0" smtClean="0">
                <a:solidFill>
                  <a:schemeClr val="tx1"/>
                </a:solidFill>
                <a:latin typeface="Arial" pitchFamily="34" charset="0"/>
                <a:ea typeface="+mn-ea"/>
                <a:cs typeface="+mn-cs"/>
              </a:rPr>
              <a:t>before (left) and after (right) formation of a </a:t>
            </a:r>
            <a:r>
              <a:rPr lang="en-US" sz="1200" b="0" i="1" u="none" strike="noStrike" kern="1200" baseline="0" dirty="0" err="1" smtClean="0">
                <a:solidFill>
                  <a:schemeClr val="tx1"/>
                </a:solidFill>
                <a:latin typeface="Arial" pitchFamily="34" charset="0"/>
                <a:ea typeface="+mn-ea"/>
                <a:cs typeface="+mn-cs"/>
              </a:rPr>
              <a:t>giga</a:t>
            </a:r>
            <a:r>
              <a:rPr lang="en-US" sz="1200" b="0" i="1" u="none" strike="noStrike" kern="1200" baseline="0" dirty="0" smtClean="0">
                <a:solidFill>
                  <a:schemeClr val="tx1"/>
                </a:solidFill>
                <a:latin typeface="Arial" pitchFamily="34" charset="0"/>
                <a:ea typeface="+mn-ea"/>
                <a:cs typeface="+mn-cs"/>
              </a:rPr>
              <a:t>-seal. The single channel</a:t>
            </a:r>
          </a:p>
          <a:p>
            <a:r>
              <a:rPr lang="en-US" sz="1200" b="0" i="1" u="none" strike="noStrike" kern="1200" baseline="0" dirty="0" smtClean="0">
                <a:solidFill>
                  <a:schemeClr val="tx1"/>
                </a:solidFill>
                <a:latin typeface="Arial" pitchFamily="34" charset="0"/>
                <a:ea typeface="+mn-ea"/>
                <a:cs typeface="+mn-cs"/>
              </a:rPr>
              <a:t>current pulse on the right is preceded by capacitive artifacts from a calibration</a:t>
            </a:r>
          </a:p>
          <a:p>
            <a:r>
              <a:rPr lang="en-US" sz="1200" b="0" i="1" u="none" strike="noStrike" kern="1200" baseline="0" dirty="0" smtClean="0">
                <a:solidFill>
                  <a:schemeClr val="tx1"/>
                </a:solidFill>
                <a:latin typeface="Arial" pitchFamily="34" charset="0"/>
                <a:ea typeface="+mn-ea"/>
                <a:cs typeface="+mn-cs"/>
              </a:rPr>
              <a:t>pulse. All records were made at the cell's resting potential of - 92 mV and at t</a:t>
            </a:r>
          </a:p>
          <a:p>
            <a:r>
              <a:rPr lang="en-US" sz="1200" b="0" i="1" u="none" strike="noStrike" kern="1200" baseline="0" dirty="0" smtClean="0">
                <a:solidFill>
                  <a:schemeClr val="tx1"/>
                </a:solidFill>
                <a:latin typeface="Arial" pitchFamily="34" charset="0"/>
                <a:ea typeface="+mn-ea"/>
                <a:cs typeface="+mn-cs"/>
              </a:rPr>
              <a:t>t ~ C. They were low pass filtered at 1 kHz (upper trace) or 3 kHz (lower traces)</a:t>
            </a:r>
            <a:endParaRPr lang="uk-UA" dirty="0"/>
          </a:p>
        </p:txBody>
      </p:sp>
      <p:sp>
        <p:nvSpPr>
          <p:cNvPr id="4" name="Slide Number Placeholder 3"/>
          <p:cNvSpPr>
            <a:spLocks noGrp="1"/>
          </p:cNvSpPr>
          <p:nvPr>
            <p:ph type="sldNum" sz="quarter" idx="10"/>
          </p:nvPr>
        </p:nvSpPr>
        <p:spPr/>
        <p:txBody>
          <a:bodyPr/>
          <a:lstStyle/>
          <a:p>
            <a:pPr>
              <a:defRPr/>
            </a:pPr>
            <a:fld id="{B65B733E-D908-4231-BF99-DDC20446BCCE}" type="slidenum">
              <a:rPr lang="uk-UA" smtClean="0"/>
              <a:pPr>
                <a:defRPr/>
              </a:pPr>
              <a:t>15</a:t>
            </a:fld>
            <a:endParaRPr lang="uk-UA"/>
          </a:p>
        </p:txBody>
      </p:sp>
    </p:spTree>
    <p:extLst>
      <p:ext uri="{BB962C8B-B14F-4D97-AF65-F5344CB8AC3E}">
        <p14:creationId xmlns:p14="http://schemas.microsoft.com/office/powerpoint/2010/main" val="316217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F749FF-7FFF-46D9-A93D-EAF12A8EDCBD}" type="slidenum">
              <a:rPr lang="uk-UA" smtClean="0"/>
              <a:pPr eaLnBrk="1" hangingPunct="1"/>
              <a:t>16</a:t>
            </a:fld>
            <a:endParaRPr lang="uk-UA"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uk-UA" dirty="0" err="1" smtClean="0"/>
              <a:t>Delbrück</a:t>
            </a:r>
            <a:r>
              <a:rPr lang="uk-UA" dirty="0" smtClean="0"/>
              <a:t> </a:t>
            </a:r>
            <a:r>
              <a:rPr lang="uk-UA" dirty="0" err="1" smtClean="0"/>
              <a:t>went</a:t>
            </a:r>
            <a:r>
              <a:rPr lang="uk-UA" dirty="0" smtClean="0"/>
              <a:t> </a:t>
            </a:r>
            <a:r>
              <a:rPr lang="uk-UA" dirty="0" err="1" smtClean="0"/>
              <a:t>back</a:t>
            </a:r>
            <a:r>
              <a:rPr lang="uk-UA" dirty="0" smtClean="0"/>
              <a:t> </a:t>
            </a:r>
            <a:r>
              <a:rPr lang="uk-UA" dirty="0" err="1" smtClean="0"/>
              <a:t>to</a:t>
            </a:r>
            <a:r>
              <a:rPr lang="uk-UA" dirty="0" smtClean="0"/>
              <a:t> </a:t>
            </a:r>
            <a:r>
              <a:rPr lang="uk-UA" dirty="0" err="1" smtClean="0"/>
              <a:t>Berlin</a:t>
            </a:r>
            <a:r>
              <a:rPr lang="uk-UA" dirty="0" smtClean="0"/>
              <a:t> </a:t>
            </a:r>
            <a:r>
              <a:rPr lang="uk-UA" dirty="0" err="1" smtClean="0"/>
              <a:t>in</a:t>
            </a:r>
            <a:r>
              <a:rPr lang="uk-UA" dirty="0" smtClean="0"/>
              <a:t> 1932 </a:t>
            </a:r>
            <a:r>
              <a:rPr lang="uk-UA" dirty="0" err="1" smtClean="0"/>
              <a:t>as</a:t>
            </a:r>
            <a:r>
              <a:rPr lang="uk-UA" dirty="0" smtClean="0"/>
              <a:t> </a:t>
            </a:r>
            <a:r>
              <a:rPr lang="uk-UA" dirty="0" err="1" smtClean="0"/>
              <a:t>an</a:t>
            </a:r>
            <a:r>
              <a:rPr lang="uk-UA" dirty="0" smtClean="0"/>
              <a:t> </a:t>
            </a:r>
            <a:r>
              <a:rPr lang="uk-UA" dirty="0" err="1" smtClean="0"/>
              <a:t>assistant</a:t>
            </a:r>
            <a:r>
              <a:rPr lang="uk-UA" dirty="0" smtClean="0"/>
              <a:t> </a:t>
            </a:r>
            <a:r>
              <a:rPr lang="uk-UA" dirty="0" err="1" smtClean="0"/>
              <a:t>to</a:t>
            </a:r>
            <a:r>
              <a:rPr lang="uk-UA" dirty="0" smtClean="0"/>
              <a:t> </a:t>
            </a:r>
            <a:r>
              <a:rPr lang="uk-UA" dirty="0" err="1" smtClean="0">
                <a:hlinkClick r:id="rId3" tooltip="Lise Meitner"/>
              </a:rPr>
              <a:t>Lise</a:t>
            </a:r>
            <a:r>
              <a:rPr lang="uk-UA" dirty="0" smtClean="0">
                <a:hlinkClick r:id="rId3" tooltip="Lise Meitner"/>
              </a:rPr>
              <a:t> </a:t>
            </a:r>
            <a:r>
              <a:rPr lang="uk-UA" dirty="0" err="1" smtClean="0">
                <a:hlinkClick r:id="rId3" tooltip="Lise Meitner"/>
              </a:rPr>
              <a:t>Meitner</a:t>
            </a:r>
            <a:r>
              <a:rPr lang="uk-UA" dirty="0" smtClean="0"/>
              <a:t>, </a:t>
            </a:r>
            <a:r>
              <a:rPr lang="uk-UA" dirty="0" err="1" smtClean="0"/>
              <a:t>who</a:t>
            </a:r>
            <a:r>
              <a:rPr lang="uk-UA" dirty="0" smtClean="0"/>
              <a:t> </a:t>
            </a:r>
            <a:r>
              <a:rPr lang="uk-UA" dirty="0" err="1" smtClean="0"/>
              <a:t>was</a:t>
            </a:r>
            <a:r>
              <a:rPr lang="uk-UA" dirty="0" smtClean="0"/>
              <a:t> </a:t>
            </a:r>
            <a:r>
              <a:rPr lang="uk-UA" dirty="0" err="1" smtClean="0"/>
              <a:t>collaborating</a:t>
            </a:r>
            <a:r>
              <a:rPr lang="uk-UA" dirty="0" smtClean="0"/>
              <a:t> </a:t>
            </a:r>
            <a:r>
              <a:rPr lang="uk-UA" dirty="0" err="1" smtClean="0"/>
              <a:t>with</a:t>
            </a:r>
            <a:r>
              <a:rPr lang="uk-UA" dirty="0" smtClean="0"/>
              <a:t> </a:t>
            </a:r>
            <a:r>
              <a:rPr lang="uk-UA" dirty="0" err="1" smtClean="0">
                <a:hlinkClick r:id="rId4" tooltip="Otto Hahn"/>
              </a:rPr>
              <a:t>Otto</a:t>
            </a:r>
            <a:r>
              <a:rPr lang="uk-UA" dirty="0" smtClean="0">
                <a:hlinkClick r:id="rId4" tooltip="Otto Hahn"/>
              </a:rPr>
              <a:t> </a:t>
            </a:r>
            <a:r>
              <a:rPr lang="uk-UA" dirty="0" err="1" smtClean="0">
                <a:hlinkClick r:id="rId4" tooltip="Otto Hahn"/>
              </a:rPr>
              <a:t>Hahn</a:t>
            </a:r>
            <a:r>
              <a:rPr lang="uk-UA" dirty="0" smtClean="0"/>
              <a:t> </a:t>
            </a:r>
            <a:r>
              <a:rPr lang="uk-UA" dirty="0" err="1" smtClean="0"/>
              <a:t>on</a:t>
            </a:r>
            <a:r>
              <a:rPr lang="uk-UA" dirty="0" smtClean="0"/>
              <a:t> </a:t>
            </a:r>
            <a:r>
              <a:rPr lang="uk-UA" dirty="0" err="1" smtClean="0"/>
              <a:t>the</a:t>
            </a:r>
            <a:r>
              <a:rPr lang="uk-UA" dirty="0" smtClean="0"/>
              <a:t> </a:t>
            </a:r>
            <a:r>
              <a:rPr lang="uk-UA" dirty="0" err="1" smtClean="0"/>
              <a:t>results</a:t>
            </a:r>
            <a:r>
              <a:rPr lang="uk-UA" dirty="0" smtClean="0"/>
              <a:t> </a:t>
            </a:r>
            <a:r>
              <a:rPr lang="uk-UA" dirty="0" err="1" smtClean="0"/>
              <a:t>of</a:t>
            </a:r>
            <a:r>
              <a:rPr lang="uk-UA" dirty="0" smtClean="0"/>
              <a:t> </a:t>
            </a:r>
            <a:r>
              <a:rPr lang="uk-UA" dirty="0" err="1" smtClean="0"/>
              <a:t>irradiating</a:t>
            </a:r>
            <a:r>
              <a:rPr lang="uk-UA" dirty="0" smtClean="0"/>
              <a:t> </a:t>
            </a:r>
            <a:r>
              <a:rPr lang="uk-UA" dirty="0" err="1" smtClean="0"/>
              <a:t>uranium</a:t>
            </a:r>
            <a:r>
              <a:rPr lang="uk-UA" dirty="0" smtClean="0"/>
              <a:t> </a:t>
            </a:r>
            <a:r>
              <a:rPr lang="uk-UA" dirty="0" err="1" smtClean="0"/>
              <a:t>with</a:t>
            </a:r>
            <a:r>
              <a:rPr lang="uk-UA" dirty="0" smtClean="0"/>
              <a:t> </a:t>
            </a:r>
            <a:r>
              <a:rPr lang="uk-UA" dirty="0" err="1" smtClean="0"/>
              <a:t>neutrons</a:t>
            </a:r>
            <a:r>
              <a:rPr lang="uk-UA" dirty="0" smtClean="0"/>
              <a:t>. </a:t>
            </a:r>
            <a:r>
              <a:rPr lang="uk-UA" dirty="0" err="1" smtClean="0"/>
              <a:t>During</a:t>
            </a:r>
            <a:r>
              <a:rPr lang="uk-UA" dirty="0" smtClean="0"/>
              <a:t> </a:t>
            </a:r>
            <a:r>
              <a:rPr lang="uk-UA" dirty="0" err="1" smtClean="0"/>
              <a:t>this</a:t>
            </a:r>
            <a:r>
              <a:rPr lang="uk-UA" dirty="0" smtClean="0"/>
              <a:t> </a:t>
            </a:r>
            <a:r>
              <a:rPr lang="uk-UA" dirty="0" err="1" smtClean="0"/>
              <a:t>period</a:t>
            </a:r>
            <a:r>
              <a:rPr lang="uk-UA" dirty="0" smtClean="0"/>
              <a:t> </a:t>
            </a:r>
            <a:r>
              <a:rPr lang="uk-UA" dirty="0" err="1" smtClean="0"/>
              <a:t>he</a:t>
            </a:r>
            <a:r>
              <a:rPr lang="uk-UA" dirty="0" smtClean="0"/>
              <a:t> </a:t>
            </a:r>
            <a:r>
              <a:rPr lang="uk-UA" dirty="0" err="1" smtClean="0"/>
              <a:t>wrote</a:t>
            </a:r>
            <a:r>
              <a:rPr lang="uk-UA" dirty="0" smtClean="0"/>
              <a:t> a </a:t>
            </a:r>
            <a:r>
              <a:rPr lang="uk-UA" dirty="0" err="1" smtClean="0"/>
              <a:t>few</a:t>
            </a:r>
            <a:r>
              <a:rPr lang="uk-UA" dirty="0" smtClean="0"/>
              <a:t> </a:t>
            </a:r>
            <a:r>
              <a:rPr lang="uk-UA" dirty="0" err="1" smtClean="0"/>
              <a:t>papers</a:t>
            </a:r>
            <a:r>
              <a:rPr lang="uk-UA" dirty="0" smtClean="0"/>
              <a:t>, </a:t>
            </a:r>
            <a:r>
              <a:rPr lang="uk-UA" dirty="0" err="1" smtClean="0"/>
              <a:t>one</a:t>
            </a:r>
            <a:r>
              <a:rPr lang="uk-UA" dirty="0" smtClean="0"/>
              <a:t> </a:t>
            </a:r>
            <a:r>
              <a:rPr lang="uk-UA" dirty="0" err="1" smtClean="0"/>
              <a:t>of</a:t>
            </a:r>
            <a:r>
              <a:rPr lang="uk-UA" dirty="0" smtClean="0"/>
              <a:t> </a:t>
            </a:r>
            <a:r>
              <a:rPr lang="uk-UA" dirty="0" err="1" smtClean="0"/>
              <a:t>which</a:t>
            </a:r>
            <a:r>
              <a:rPr lang="uk-UA" dirty="0" smtClean="0"/>
              <a:t> </a:t>
            </a:r>
            <a:r>
              <a:rPr lang="uk-UA" dirty="0" err="1" smtClean="0"/>
              <a:t>turned</a:t>
            </a:r>
            <a:r>
              <a:rPr lang="uk-UA" dirty="0" smtClean="0"/>
              <a:t> </a:t>
            </a:r>
            <a:r>
              <a:rPr lang="uk-UA" dirty="0" err="1" smtClean="0"/>
              <a:t>out</a:t>
            </a:r>
            <a:r>
              <a:rPr lang="uk-UA" dirty="0" smtClean="0"/>
              <a:t> </a:t>
            </a:r>
            <a:r>
              <a:rPr lang="uk-UA" dirty="0" err="1" smtClean="0"/>
              <a:t>to</a:t>
            </a:r>
            <a:r>
              <a:rPr lang="uk-UA" dirty="0" smtClean="0"/>
              <a:t> </a:t>
            </a:r>
            <a:r>
              <a:rPr lang="uk-UA" dirty="0" err="1" smtClean="0"/>
              <a:t>be</a:t>
            </a:r>
            <a:r>
              <a:rPr lang="uk-UA" dirty="0" smtClean="0"/>
              <a:t> </a:t>
            </a:r>
            <a:r>
              <a:rPr lang="uk-UA" dirty="0" err="1" smtClean="0"/>
              <a:t>an</a:t>
            </a:r>
            <a:r>
              <a:rPr lang="uk-UA" dirty="0" smtClean="0"/>
              <a:t> </a:t>
            </a:r>
            <a:r>
              <a:rPr lang="uk-UA" dirty="0" err="1" smtClean="0"/>
              <a:t>important</a:t>
            </a:r>
            <a:r>
              <a:rPr lang="uk-UA" dirty="0" smtClean="0"/>
              <a:t> </a:t>
            </a:r>
            <a:r>
              <a:rPr lang="uk-UA" dirty="0" err="1" smtClean="0"/>
              <a:t>contribution</a:t>
            </a:r>
            <a:r>
              <a:rPr lang="uk-UA" dirty="0" smtClean="0"/>
              <a:t> </a:t>
            </a:r>
            <a:r>
              <a:rPr lang="uk-UA" dirty="0" err="1" smtClean="0"/>
              <a:t>on</a:t>
            </a:r>
            <a:r>
              <a:rPr lang="uk-UA" dirty="0" smtClean="0"/>
              <a:t> </a:t>
            </a:r>
            <a:r>
              <a:rPr lang="uk-UA" dirty="0" err="1" smtClean="0"/>
              <a:t>the</a:t>
            </a:r>
            <a:r>
              <a:rPr lang="uk-UA" dirty="0" smtClean="0"/>
              <a:t> </a:t>
            </a:r>
            <a:r>
              <a:rPr lang="uk-UA" dirty="0" err="1" smtClean="0"/>
              <a:t>scattering</a:t>
            </a:r>
            <a:r>
              <a:rPr lang="uk-UA" dirty="0" smtClean="0"/>
              <a:t> </a:t>
            </a:r>
            <a:r>
              <a:rPr lang="uk-UA" dirty="0" err="1" smtClean="0"/>
              <a:t>of</a:t>
            </a:r>
            <a:r>
              <a:rPr lang="uk-UA" dirty="0" smtClean="0"/>
              <a:t> </a:t>
            </a:r>
            <a:r>
              <a:rPr lang="uk-UA" dirty="0" err="1" smtClean="0"/>
              <a:t>gamma</a:t>
            </a:r>
            <a:r>
              <a:rPr lang="uk-UA" dirty="0" smtClean="0"/>
              <a:t> </a:t>
            </a:r>
            <a:r>
              <a:rPr lang="uk-UA" dirty="0" err="1" smtClean="0"/>
              <a:t>rays</a:t>
            </a:r>
            <a:r>
              <a:rPr lang="uk-UA" dirty="0" smtClean="0"/>
              <a:t> </a:t>
            </a:r>
            <a:r>
              <a:rPr lang="uk-UA" dirty="0" err="1" smtClean="0"/>
              <a:t>by</a:t>
            </a:r>
            <a:r>
              <a:rPr lang="uk-UA" dirty="0" smtClean="0"/>
              <a:t> a </a:t>
            </a:r>
            <a:r>
              <a:rPr lang="uk-UA" dirty="0" err="1" smtClean="0"/>
              <a:t>Coulomb</a:t>
            </a:r>
            <a:r>
              <a:rPr lang="uk-UA" dirty="0" smtClean="0"/>
              <a:t> </a:t>
            </a:r>
            <a:r>
              <a:rPr lang="uk-UA" dirty="0" err="1" smtClean="0"/>
              <a:t>field</a:t>
            </a:r>
            <a:r>
              <a:rPr lang="uk-UA" dirty="0" smtClean="0"/>
              <a:t> </a:t>
            </a:r>
            <a:r>
              <a:rPr lang="uk-UA" dirty="0" err="1" smtClean="0"/>
              <a:t>due</a:t>
            </a:r>
            <a:r>
              <a:rPr lang="uk-UA" dirty="0" smtClean="0"/>
              <a:t> </a:t>
            </a:r>
            <a:r>
              <a:rPr lang="uk-UA" dirty="0" err="1" smtClean="0"/>
              <a:t>to</a:t>
            </a:r>
            <a:r>
              <a:rPr lang="uk-UA" dirty="0" smtClean="0"/>
              <a:t> </a:t>
            </a:r>
            <a:r>
              <a:rPr lang="uk-UA" dirty="0" err="1" smtClean="0"/>
              <a:t>polarization</a:t>
            </a:r>
            <a:r>
              <a:rPr lang="uk-UA" dirty="0" smtClean="0"/>
              <a:t> </a:t>
            </a:r>
            <a:r>
              <a:rPr lang="uk-UA" dirty="0" err="1" smtClean="0"/>
              <a:t>of</a:t>
            </a:r>
            <a:r>
              <a:rPr lang="uk-UA" dirty="0" smtClean="0"/>
              <a:t> </a:t>
            </a:r>
            <a:r>
              <a:rPr lang="uk-UA" dirty="0" err="1" smtClean="0"/>
              <a:t>the</a:t>
            </a:r>
            <a:r>
              <a:rPr lang="uk-UA" dirty="0" smtClean="0"/>
              <a:t> </a:t>
            </a:r>
            <a:r>
              <a:rPr lang="uk-UA" dirty="0" err="1" smtClean="0"/>
              <a:t>vacuum</a:t>
            </a:r>
            <a:r>
              <a:rPr lang="uk-UA" dirty="0" smtClean="0"/>
              <a:t> </a:t>
            </a:r>
            <a:r>
              <a:rPr lang="uk-UA" dirty="0" err="1" smtClean="0"/>
              <a:t>produced</a:t>
            </a:r>
            <a:r>
              <a:rPr lang="uk-UA" dirty="0" smtClean="0"/>
              <a:t> </a:t>
            </a:r>
            <a:r>
              <a:rPr lang="uk-UA" dirty="0" err="1" smtClean="0"/>
              <a:t>by</a:t>
            </a:r>
            <a:r>
              <a:rPr lang="uk-UA" dirty="0" smtClean="0"/>
              <a:t> </a:t>
            </a:r>
            <a:r>
              <a:rPr lang="uk-UA" dirty="0" err="1" smtClean="0"/>
              <a:t>that</a:t>
            </a:r>
            <a:r>
              <a:rPr lang="uk-UA" dirty="0" smtClean="0"/>
              <a:t> </a:t>
            </a:r>
            <a:r>
              <a:rPr lang="uk-UA" dirty="0" err="1" smtClean="0"/>
              <a:t>field</a:t>
            </a:r>
            <a:r>
              <a:rPr lang="uk-UA" dirty="0" smtClean="0"/>
              <a:t> (1933). </a:t>
            </a:r>
            <a:r>
              <a:rPr lang="uk-UA" dirty="0" err="1" smtClean="0"/>
              <a:t>His</a:t>
            </a:r>
            <a:r>
              <a:rPr lang="uk-UA" dirty="0" smtClean="0"/>
              <a:t> </a:t>
            </a:r>
            <a:r>
              <a:rPr lang="uk-UA" dirty="0" err="1" smtClean="0"/>
              <a:t>conclusion</a:t>
            </a:r>
            <a:r>
              <a:rPr lang="uk-UA" dirty="0" smtClean="0"/>
              <a:t> </a:t>
            </a:r>
            <a:r>
              <a:rPr lang="uk-UA" dirty="0" err="1" smtClean="0"/>
              <a:t>proved</a:t>
            </a:r>
            <a:r>
              <a:rPr lang="uk-UA" dirty="0" smtClean="0"/>
              <a:t> </a:t>
            </a:r>
            <a:r>
              <a:rPr lang="uk-UA" dirty="0" err="1" smtClean="0"/>
              <a:t>to</a:t>
            </a:r>
            <a:r>
              <a:rPr lang="uk-UA" dirty="0" smtClean="0"/>
              <a:t> </a:t>
            </a:r>
            <a:r>
              <a:rPr lang="uk-UA" dirty="0" err="1" smtClean="0"/>
              <a:t>be</a:t>
            </a:r>
            <a:r>
              <a:rPr lang="uk-UA" dirty="0" smtClean="0"/>
              <a:t> </a:t>
            </a:r>
            <a:r>
              <a:rPr lang="uk-UA" dirty="0" err="1" smtClean="0"/>
              <a:t>theoretically</a:t>
            </a:r>
            <a:r>
              <a:rPr lang="uk-UA" dirty="0" smtClean="0"/>
              <a:t> </a:t>
            </a:r>
            <a:r>
              <a:rPr lang="uk-UA" dirty="0" err="1" smtClean="0"/>
              <a:t>sound</a:t>
            </a:r>
            <a:r>
              <a:rPr lang="uk-UA" dirty="0" smtClean="0"/>
              <a:t> </a:t>
            </a:r>
            <a:r>
              <a:rPr lang="uk-UA" dirty="0" err="1" smtClean="0"/>
              <a:t>but</a:t>
            </a:r>
            <a:r>
              <a:rPr lang="uk-UA" dirty="0" smtClean="0"/>
              <a:t> </a:t>
            </a:r>
            <a:r>
              <a:rPr lang="uk-UA" dirty="0" err="1" smtClean="0"/>
              <a:t>inapplicable</a:t>
            </a:r>
            <a:r>
              <a:rPr lang="uk-UA" dirty="0" smtClean="0"/>
              <a:t> </a:t>
            </a:r>
            <a:r>
              <a:rPr lang="uk-UA" dirty="0" err="1" smtClean="0"/>
              <a:t>to</a:t>
            </a:r>
            <a:r>
              <a:rPr lang="uk-UA" dirty="0" smtClean="0"/>
              <a:t> </a:t>
            </a:r>
            <a:r>
              <a:rPr lang="uk-UA" dirty="0" err="1" smtClean="0"/>
              <a:t>the</a:t>
            </a:r>
            <a:r>
              <a:rPr lang="uk-UA" dirty="0" smtClean="0"/>
              <a:t> </a:t>
            </a:r>
            <a:r>
              <a:rPr lang="uk-UA" dirty="0" err="1" smtClean="0"/>
              <a:t>case</a:t>
            </a:r>
            <a:r>
              <a:rPr lang="uk-UA" dirty="0" smtClean="0"/>
              <a:t> </a:t>
            </a:r>
            <a:r>
              <a:rPr lang="uk-UA" dirty="0" err="1" smtClean="0"/>
              <a:t>in</a:t>
            </a:r>
            <a:r>
              <a:rPr lang="uk-UA" dirty="0" smtClean="0"/>
              <a:t> </a:t>
            </a:r>
            <a:r>
              <a:rPr lang="uk-UA" dirty="0" err="1" smtClean="0"/>
              <a:t>point</a:t>
            </a:r>
            <a:r>
              <a:rPr lang="uk-UA" dirty="0" smtClean="0"/>
              <a:t>, </a:t>
            </a:r>
            <a:r>
              <a:rPr lang="uk-UA" dirty="0" err="1" smtClean="0"/>
              <a:t>but</a:t>
            </a:r>
            <a:r>
              <a:rPr lang="uk-UA" dirty="0" smtClean="0"/>
              <a:t> 20 </a:t>
            </a:r>
            <a:r>
              <a:rPr lang="uk-UA" dirty="0" err="1" smtClean="0"/>
              <a:t>years</a:t>
            </a:r>
            <a:r>
              <a:rPr lang="uk-UA" dirty="0" smtClean="0"/>
              <a:t> </a:t>
            </a:r>
            <a:r>
              <a:rPr lang="uk-UA" dirty="0" err="1" smtClean="0"/>
              <a:t>later</a:t>
            </a:r>
            <a:r>
              <a:rPr lang="uk-UA" dirty="0" smtClean="0"/>
              <a:t> </a:t>
            </a:r>
            <a:r>
              <a:rPr lang="uk-UA" dirty="0" err="1" smtClean="0">
                <a:hlinkClick r:id="rId5" tooltip="Hans Bethe"/>
              </a:rPr>
              <a:t>Hans</a:t>
            </a:r>
            <a:r>
              <a:rPr lang="uk-UA" dirty="0" smtClean="0">
                <a:hlinkClick r:id="rId5" tooltip="Hans Bethe"/>
              </a:rPr>
              <a:t> </a:t>
            </a:r>
            <a:r>
              <a:rPr lang="uk-UA" dirty="0" err="1" smtClean="0">
                <a:hlinkClick r:id="rId5" tooltip="Hans Bethe"/>
              </a:rPr>
              <a:t>Bethe</a:t>
            </a:r>
            <a:r>
              <a:rPr lang="uk-UA" dirty="0" smtClean="0"/>
              <a:t> </a:t>
            </a:r>
            <a:r>
              <a:rPr lang="uk-UA" dirty="0" err="1" smtClean="0"/>
              <a:t>confirmed</a:t>
            </a:r>
            <a:r>
              <a:rPr lang="uk-UA" dirty="0" smtClean="0"/>
              <a:t> </a:t>
            </a:r>
            <a:r>
              <a:rPr lang="uk-UA" dirty="0" err="1" smtClean="0"/>
              <a:t>the</a:t>
            </a:r>
            <a:r>
              <a:rPr lang="uk-UA" dirty="0" smtClean="0"/>
              <a:t> </a:t>
            </a:r>
            <a:r>
              <a:rPr lang="uk-UA" dirty="0" err="1" smtClean="0"/>
              <a:t>phenomenon</a:t>
            </a:r>
            <a:r>
              <a:rPr lang="uk-UA" dirty="0" smtClean="0"/>
              <a:t> </a:t>
            </a:r>
            <a:r>
              <a:rPr lang="uk-UA" dirty="0" err="1" smtClean="0"/>
              <a:t>and</a:t>
            </a:r>
            <a:r>
              <a:rPr lang="uk-UA" dirty="0" smtClean="0"/>
              <a:t> </a:t>
            </a:r>
            <a:r>
              <a:rPr lang="uk-UA" dirty="0" err="1" smtClean="0"/>
              <a:t>named</a:t>
            </a:r>
            <a:r>
              <a:rPr lang="uk-UA" dirty="0" smtClean="0"/>
              <a:t> </a:t>
            </a:r>
            <a:r>
              <a:rPr lang="uk-UA" dirty="0" err="1" smtClean="0"/>
              <a:t>it</a:t>
            </a:r>
            <a:r>
              <a:rPr lang="uk-UA" dirty="0" smtClean="0"/>
              <a:t> "</a:t>
            </a:r>
            <a:r>
              <a:rPr lang="uk-UA" dirty="0" err="1" smtClean="0">
                <a:hlinkClick r:id="rId6" tooltip="Delbrück scattering"/>
              </a:rPr>
              <a:t>Delbrück</a:t>
            </a:r>
            <a:r>
              <a:rPr lang="uk-UA" dirty="0" smtClean="0">
                <a:hlinkClick r:id="rId6" tooltip="Delbrück scattering"/>
              </a:rPr>
              <a:t> </a:t>
            </a:r>
            <a:r>
              <a:rPr lang="uk-UA" dirty="0" err="1" smtClean="0">
                <a:hlinkClick r:id="rId6" tooltip="Delbrück scattering"/>
              </a:rPr>
              <a:t>scattering</a:t>
            </a:r>
            <a:r>
              <a:rPr lang="uk-UA" dirty="0" smtClean="0"/>
              <a:t>".</a:t>
            </a:r>
            <a:r>
              <a:rPr lang="uk-UA" dirty="0" smtClean="0">
                <a:hlinkClick r:id="rId7"/>
              </a:rPr>
              <a:t>[1]</a:t>
            </a:r>
            <a:r>
              <a:rPr lang="uk-UA" dirty="0" smtClean="0"/>
              <a:t> </a:t>
            </a:r>
            <a:endParaRPr lang="en-US" dirty="0" smtClean="0"/>
          </a:p>
          <a:p>
            <a:pPr eaLnBrk="1" hangingPunct="1"/>
            <a:r>
              <a:rPr lang="uk-UA" dirty="0" err="1" smtClean="0"/>
              <a:t>In</a:t>
            </a:r>
            <a:r>
              <a:rPr lang="uk-UA" dirty="0" smtClean="0"/>
              <a:t> 1942, </a:t>
            </a:r>
            <a:r>
              <a:rPr lang="uk-UA" dirty="0" err="1" smtClean="0"/>
              <a:t>he</a:t>
            </a:r>
            <a:r>
              <a:rPr lang="uk-UA" dirty="0" smtClean="0"/>
              <a:t> </a:t>
            </a:r>
            <a:r>
              <a:rPr lang="uk-UA" dirty="0" err="1" smtClean="0"/>
              <a:t>and</a:t>
            </a:r>
            <a:r>
              <a:rPr lang="uk-UA" dirty="0" smtClean="0"/>
              <a:t> </a:t>
            </a:r>
            <a:r>
              <a:rPr lang="uk-UA" dirty="0" err="1" smtClean="0">
                <a:hlinkClick r:id="rId8" tooltip="Salvador Luria"/>
              </a:rPr>
              <a:t>Salvador</a:t>
            </a:r>
            <a:r>
              <a:rPr lang="uk-UA" dirty="0" smtClean="0">
                <a:hlinkClick r:id="rId8" tooltip="Salvador Luria"/>
              </a:rPr>
              <a:t> </a:t>
            </a:r>
            <a:r>
              <a:rPr lang="uk-UA" dirty="0" err="1" smtClean="0">
                <a:hlinkClick r:id="rId8" tooltip="Salvador Luria"/>
              </a:rPr>
              <a:t>Luria</a:t>
            </a:r>
            <a:r>
              <a:rPr lang="uk-UA" dirty="0" smtClean="0"/>
              <a:t> </a:t>
            </a:r>
            <a:r>
              <a:rPr lang="uk-UA" dirty="0" err="1" smtClean="0"/>
              <a:t>of</a:t>
            </a:r>
            <a:r>
              <a:rPr lang="uk-UA" dirty="0" smtClean="0"/>
              <a:t> </a:t>
            </a:r>
            <a:r>
              <a:rPr lang="uk-UA" dirty="0" err="1" smtClean="0"/>
              <a:t>Indiana</a:t>
            </a:r>
            <a:r>
              <a:rPr lang="uk-UA" dirty="0" smtClean="0"/>
              <a:t> </a:t>
            </a:r>
            <a:r>
              <a:rPr lang="uk-UA" dirty="0" err="1" smtClean="0"/>
              <a:t>University</a:t>
            </a:r>
            <a:r>
              <a:rPr lang="uk-UA" dirty="0" smtClean="0"/>
              <a:t> </a:t>
            </a:r>
            <a:r>
              <a:rPr lang="uk-UA" dirty="0" err="1" smtClean="0"/>
              <a:t>demonstrated</a:t>
            </a:r>
            <a:r>
              <a:rPr lang="uk-UA" dirty="0" smtClean="0"/>
              <a:t> </a:t>
            </a:r>
            <a:r>
              <a:rPr lang="uk-UA" dirty="0" err="1" smtClean="0"/>
              <a:t>that</a:t>
            </a:r>
            <a:r>
              <a:rPr lang="uk-UA" dirty="0" smtClean="0"/>
              <a:t> </a:t>
            </a:r>
            <a:r>
              <a:rPr lang="uk-UA" dirty="0" err="1" smtClean="0">
                <a:hlinkClick r:id="rId9" tooltip="Bacteria"/>
              </a:rPr>
              <a:t>bacterial</a:t>
            </a:r>
            <a:r>
              <a:rPr lang="uk-UA" dirty="0" smtClean="0"/>
              <a:t> </a:t>
            </a:r>
            <a:r>
              <a:rPr lang="uk-UA" dirty="0" err="1" smtClean="0"/>
              <a:t>resistance</a:t>
            </a:r>
            <a:r>
              <a:rPr lang="uk-UA" dirty="0" smtClean="0"/>
              <a:t> </a:t>
            </a:r>
            <a:r>
              <a:rPr lang="uk-UA" dirty="0" err="1" smtClean="0"/>
              <a:t>to</a:t>
            </a:r>
            <a:r>
              <a:rPr lang="uk-UA" dirty="0" smtClean="0"/>
              <a:t> </a:t>
            </a:r>
            <a:r>
              <a:rPr lang="uk-UA" dirty="0" err="1" smtClean="0">
                <a:hlinkClick r:id="rId10" tooltip="Virus"/>
              </a:rPr>
              <a:t>virus</a:t>
            </a:r>
            <a:r>
              <a:rPr lang="uk-UA" dirty="0" smtClean="0"/>
              <a:t> </a:t>
            </a:r>
            <a:r>
              <a:rPr lang="uk-UA" dirty="0" err="1" smtClean="0"/>
              <a:t>infection</a:t>
            </a:r>
            <a:r>
              <a:rPr lang="uk-UA" dirty="0" smtClean="0"/>
              <a:t> </a:t>
            </a:r>
            <a:r>
              <a:rPr lang="uk-UA" dirty="0" err="1" smtClean="0"/>
              <a:t>is</a:t>
            </a:r>
            <a:r>
              <a:rPr lang="uk-UA" dirty="0" smtClean="0"/>
              <a:t> </a:t>
            </a:r>
            <a:r>
              <a:rPr lang="uk-UA" dirty="0" err="1" smtClean="0"/>
              <a:t>caused</a:t>
            </a:r>
            <a:r>
              <a:rPr lang="uk-UA" dirty="0" smtClean="0"/>
              <a:t> </a:t>
            </a:r>
            <a:r>
              <a:rPr lang="uk-UA" dirty="0" err="1" smtClean="0"/>
              <a:t>by</a:t>
            </a:r>
            <a:r>
              <a:rPr lang="uk-UA" dirty="0" smtClean="0"/>
              <a:t> </a:t>
            </a:r>
            <a:r>
              <a:rPr lang="uk-UA" dirty="0" err="1" smtClean="0"/>
              <a:t>random</a:t>
            </a:r>
            <a:r>
              <a:rPr lang="uk-UA" dirty="0" smtClean="0"/>
              <a:t> </a:t>
            </a:r>
            <a:r>
              <a:rPr lang="uk-UA" dirty="0" err="1" smtClean="0">
                <a:hlinkClick r:id="rId11" tooltip="Mutation"/>
              </a:rPr>
              <a:t>mutation</a:t>
            </a:r>
            <a:r>
              <a:rPr lang="uk-UA" dirty="0" smtClean="0"/>
              <a:t> </a:t>
            </a:r>
            <a:r>
              <a:rPr lang="uk-UA" dirty="0" err="1" smtClean="0"/>
              <a:t>and</a:t>
            </a:r>
            <a:r>
              <a:rPr lang="uk-UA" dirty="0" smtClean="0"/>
              <a:t> </a:t>
            </a:r>
            <a:r>
              <a:rPr lang="uk-UA" dirty="0" err="1" smtClean="0"/>
              <a:t>not</a:t>
            </a:r>
            <a:r>
              <a:rPr lang="uk-UA" dirty="0" smtClean="0"/>
              <a:t> </a:t>
            </a:r>
            <a:r>
              <a:rPr lang="uk-UA" dirty="0" err="1" smtClean="0"/>
              <a:t>adaptive</a:t>
            </a:r>
            <a:r>
              <a:rPr lang="uk-UA" dirty="0" smtClean="0"/>
              <a:t> </a:t>
            </a:r>
            <a:r>
              <a:rPr lang="uk-UA" dirty="0" err="1" smtClean="0"/>
              <a:t>change</a:t>
            </a:r>
            <a:r>
              <a:rPr lang="uk-UA" dirty="0" smtClean="0"/>
              <a:t>. </a:t>
            </a:r>
            <a:r>
              <a:rPr lang="uk-UA" dirty="0" err="1" smtClean="0"/>
              <a:t>This</a:t>
            </a:r>
            <a:r>
              <a:rPr lang="uk-UA" dirty="0" smtClean="0"/>
              <a:t> </a:t>
            </a:r>
            <a:r>
              <a:rPr lang="uk-UA" dirty="0" err="1" smtClean="0"/>
              <a:t>research</a:t>
            </a:r>
            <a:r>
              <a:rPr lang="uk-UA" dirty="0" smtClean="0"/>
              <a:t>, </a:t>
            </a:r>
            <a:r>
              <a:rPr lang="uk-UA" dirty="0" err="1" smtClean="0"/>
              <a:t>known</a:t>
            </a:r>
            <a:r>
              <a:rPr lang="uk-UA" dirty="0" smtClean="0"/>
              <a:t> </a:t>
            </a:r>
            <a:r>
              <a:rPr lang="uk-UA" dirty="0" err="1" smtClean="0"/>
              <a:t>as</a:t>
            </a:r>
            <a:r>
              <a:rPr lang="uk-UA" dirty="0" smtClean="0"/>
              <a:t> </a:t>
            </a:r>
            <a:r>
              <a:rPr lang="uk-UA" dirty="0" err="1" smtClean="0"/>
              <a:t>the</a:t>
            </a:r>
            <a:r>
              <a:rPr lang="uk-UA" dirty="0" smtClean="0"/>
              <a:t> </a:t>
            </a:r>
            <a:r>
              <a:rPr lang="uk-UA" dirty="0" smtClean="0">
                <a:hlinkClick r:id="rId12" tooltip="Luria-Delbrück experiment"/>
              </a:rPr>
              <a:t>Luria-Delbrück </a:t>
            </a:r>
            <a:r>
              <a:rPr lang="uk-UA" dirty="0" err="1" smtClean="0">
                <a:hlinkClick r:id="rId12" tooltip="Luria-Delbrück experiment"/>
              </a:rPr>
              <a:t>experiment</a:t>
            </a:r>
            <a:r>
              <a:rPr lang="uk-UA" dirty="0" smtClean="0"/>
              <a:t>, </a:t>
            </a:r>
            <a:r>
              <a:rPr lang="uk-UA" dirty="0" err="1" smtClean="0"/>
              <a:t>was</a:t>
            </a:r>
            <a:r>
              <a:rPr lang="uk-UA" dirty="0" smtClean="0"/>
              <a:t> </a:t>
            </a:r>
            <a:r>
              <a:rPr lang="uk-UA" dirty="0" err="1" smtClean="0"/>
              <a:t>also</a:t>
            </a:r>
            <a:r>
              <a:rPr lang="uk-UA" dirty="0" smtClean="0"/>
              <a:t> </a:t>
            </a:r>
            <a:r>
              <a:rPr lang="uk-UA" dirty="0" err="1" smtClean="0"/>
              <a:t>significant</a:t>
            </a:r>
            <a:r>
              <a:rPr lang="uk-UA" dirty="0" smtClean="0"/>
              <a:t> </a:t>
            </a:r>
            <a:r>
              <a:rPr lang="uk-UA" dirty="0" err="1" smtClean="0"/>
              <a:t>for</a:t>
            </a:r>
            <a:r>
              <a:rPr lang="uk-UA" dirty="0" smtClean="0"/>
              <a:t> </a:t>
            </a:r>
            <a:r>
              <a:rPr lang="uk-UA" dirty="0" err="1" smtClean="0"/>
              <a:t>its</a:t>
            </a:r>
            <a:r>
              <a:rPr lang="uk-UA" dirty="0" smtClean="0"/>
              <a:t> </a:t>
            </a:r>
            <a:r>
              <a:rPr lang="uk-UA" dirty="0" err="1" smtClean="0"/>
              <a:t>use</a:t>
            </a:r>
            <a:r>
              <a:rPr lang="uk-UA" dirty="0" smtClean="0"/>
              <a:t> </a:t>
            </a:r>
            <a:r>
              <a:rPr lang="uk-UA" dirty="0" err="1" smtClean="0"/>
              <a:t>of</a:t>
            </a:r>
            <a:r>
              <a:rPr lang="uk-UA" dirty="0" smtClean="0"/>
              <a:t> </a:t>
            </a:r>
            <a:r>
              <a:rPr lang="uk-UA" dirty="0" err="1" smtClean="0"/>
              <a:t>mathematics</a:t>
            </a:r>
            <a:r>
              <a:rPr lang="uk-UA" dirty="0" smtClean="0"/>
              <a:t> </a:t>
            </a:r>
            <a:r>
              <a:rPr lang="uk-UA" dirty="0" err="1" smtClean="0"/>
              <a:t>to</a:t>
            </a:r>
            <a:r>
              <a:rPr lang="uk-UA" dirty="0" smtClean="0"/>
              <a:t> </a:t>
            </a:r>
            <a:r>
              <a:rPr lang="uk-UA" dirty="0" err="1" smtClean="0"/>
              <a:t>make</a:t>
            </a:r>
            <a:r>
              <a:rPr lang="uk-UA" dirty="0" smtClean="0"/>
              <a:t> </a:t>
            </a:r>
            <a:r>
              <a:rPr lang="uk-UA" dirty="0" err="1" smtClean="0"/>
              <a:t>quantitative</a:t>
            </a:r>
            <a:r>
              <a:rPr lang="uk-UA" dirty="0" smtClean="0"/>
              <a:t> </a:t>
            </a:r>
            <a:r>
              <a:rPr lang="uk-UA" dirty="0" err="1" smtClean="0"/>
              <a:t>predictions</a:t>
            </a:r>
            <a:r>
              <a:rPr lang="uk-UA" dirty="0" smtClean="0"/>
              <a:t> </a:t>
            </a:r>
            <a:r>
              <a:rPr lang="uk-UA" dirty="0" err="1" smtClean="0"/>
              <a:t>for</a:t>
            </a:r>
            <a:r>
              <a:rPr lang="uk-UA" dirty="0" smtClean="0"/>
              <a:t> </a:t>
            </a:r>
            <a:r>
              <a:rPr lang="uk-UA" dirty="0" err="1" smtClean="0"/>
              <a:t>the</a:t>
            </a:r>
            <a:r>
              <a:rPr lang="uk-UA" dirty="0" smtClean="0"/>
              <a:t> </a:t>
            </a:r>
            <a:r>
              <a:rPr lang="uk-UA" dirty="0" err="1" smtClean="0"/>
              <a:t>results</a:t>
            </a:r>
            <a:r>
              <a:rPr lang="uk-UA" dirty="0" smtClean="0"/>
              <a:t> </a:t>
            </a:r>
            <a:r>
              <a:rPr lang="uk-UA" dirty="0" err="1" smtClean="0"/>
              <a:t>to</a:t>
            </a:r>
            <a:r>
              <a:rPr lang="uk-UA" dirty="0" smtClean="0"/>
              <a:t> </a:t>
            </a:r>
            <a:r>
              <a:rPr lang="uk-UA" dirty="0" err="1" smtClean="0"/>
              <a:t>be</a:t>
            </a:r>
            <a:r>
              <a:rPr lang="uk-UA" dirty="0" smtClean="0"/>
              <a:t> </a:t>
            </a:r>
            <a:r>
              <a:rPr lang="uk-UA" dirty="0" err="1" smtClean="0"/>
              <a:t>expected</a:t>
            </a:r>
            <a:r>
              <a:rPr lang="uk-UA" dirty="0" smtClean="0"/>
              <a:t> </a:t>
            </a:r>
            <a:r>
              <a:rPr lang="uk-UA" dirty="0" err="1" smtClean="0"/>
              <a:t>from</a:t>
            </a:r>
            <a:r>
              <a:rPr lang="uk-UA" dirty="0" smtClean="0"/>
              <a:t> </a:t>
            </a:r>
            <a:r>
              <a:rPr lang="uk-UA" dirty="0" err="1" smtClean="0"/>
              <a:t>alternative</a:t>
            </a:r>
            <a:r>
              <a:rPr lang="uk-UA" dirty="0" smtClean="0"/>
              <a:t> </a:t>
            </a:r>
            <a:r>
              <a:rPr lang="uk-UA" dirty="0" err="1" smtClean="0"/>
              <a:t>models</a:t>
            </a:r>
            <a:r>
              <a:rPr lang="uk-UA" dirty="0" smtClean="0"/>
              <a:t>. </a:t>
            </a:r>
          </a:p>
        </p:txBody>
      </p:sp>
    </p:spTree>
    <p:extLst>
      <p:ext uri="{BB962C8B-B14F-4D97-AF65-F5344CB8AC3E}">
        <p14:creationId xmlns:p14="http://schemas.microsoft.com/office/powerpoint/2010/main" val="426745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FD62B0-BA50-4B45-ACC1-ACD239B207D2}" type="slidenum">
              <a:rPr lang="uk-UA" smtClean="0"/>
              <a:pPr eaLnBrk="1" hangingPunct="1"/>
              <a:t>17</a:t>
            </a:fld>
            <a:endParaRPr lang="uk-UA"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lnSpc>
                <a:spcPct val="90000"/>
              </a:lnSpc>
            </a:pPr>
            <a:r>
              <a:rPr lang="uk-UA" dirty="0" err="1" smtClean="0"/>
              <a:t>After</a:t>
            </a:r>
            <a:r>
              <a:rPr lang="uk-UA" dirty="0" smtClean="0"/>
              <a:t> </a:t>
            </a:r>
            <a:r>
              <a:rPr lang="uk-UA" dirty="0" err="1" smtClean="0"/>
              <a:t>the</a:t>
            </a:r>
            <a:r>
              <a:rPr lang="uk-UA" dirty="0" smtClean="0"/>
              <a:t> </a:t>
            </a:r>
            <a:r>
              <a:rPr lang="uk-UA" dirty="0" err="1" smtClean="0"/>
              <a:t>discovery</a:t>
            </a:r>
            <a:r>
              <a:rPr lang="uk-UA" dirty="0" smtClean="0"/>
              <a:t> </a:t>
            </a:r>
            <a:r>
              <a:rPr lang="uk-UA" dirty="0" err="1" smtClean="0"/>
              <a:t>of</a:t>
            </a:r>
            <a:r>
              <a:rPr lang="uk-UA" dirty="0" smtClean="0"/>
              <a:t> </a:t>
            </a:r>
            <a:r>
              <a:rPr lang="uk-UA" dirty="0" err="1" smtClean="0"/>
              <a:t>the</a:t>
            </a:r>
            <a:r>
              <a:rPr lang="uk-UA" dirty="0" smtClean="0"/>
              <a:t> </a:t>
            </a:r>
            <a:r>
              <a:rPr lang="uk-UA" dirty="0" err="1" smtClean="0"/>
              <a:t>structure</a:t>
            </a:r>
            <a:r>
              <a:rPr lang="uk-UA" dirty="0" smtClean="0"/>
              <a:t> </a:t>
            </a:r>
            <a:r>
              <a:rPr lang="uk-UA" dirty="0" err="1" smtClean="0"/>
              <a:t>of</a:t>
            </a:r>
            <a:r>
              <a:rPr lang="uk-UA" dirty="0" smtClean="0"/>
              <a:t> </a:t>
            </a:r>
            <a:r>
              <a:rPr lang="uk-UA" dirty="0" smtClean="0">
                <a:hlinkClick r:id="rId3" tooltip="DNA"/>
              </a:rPr>
              <a:t>DNA</a:t>
            </a:r>
            <a:r>
              <a:rPr lang="uk-UA" dirty="0" smtClean="0"/>
              <a:t> </a:t>
            </a:r>
            <a:r>
              <a:rPr lang="uk-UA" dirty="0" err="1" smtClean="0"/>
              <a:t>in</a:t>
            </a:r>
            <a:r>
              <a:rPr lang="uk-UA" dirty="0" smtClean="0"/>
              <a:t> 1953 </a:t>
            </a:r>
            <a:r>
              <a:rPr lang="uk-UA" dirty="0" err="1" smtClean="0"/>
              <a:t>by</a:t>
            </a:r>
            <a:r>
              <a:rPr lang="uk-UA" dirty="0" smtClean="0"/>
              <a:t> </a:t>
            </a:r>
            <a:r>
              <a:rPr lang="uk-UA" dirty="0" err="1" smtClean="0">
                <a:hlinkClick r:id="rId4" tooltip="Francis Crick"/>
              </a:rPr>
              <a:t>Francis</a:t>
            </a:r>
            <a:r>
              <a:rPr lang="uk-UA" dirty="0" smtClean="0">
                <a:hlinkClick r:id="rId4" tooltip="Francis Crick"/>
              </a:rPr>
              <a:t> </a:t>
            </a:r>
            <a:r>
              <a:rPr lang="uk-UA" dirty="0" err="1" smtClean="0">
                <a:hlinkClick r:id="rId4" tooltip="Francis Crick"/>
              </a:rPr>
              <a:t>Crick</a:t>
            </a:r>
            <a:r>
              <a:rPr lang="uk-UA" dirty="0" smtClean="0"/>
              <a:t> </a:t>
            </a:r>
            <a:r>
              <a:rPr lang="uk-UA" dirty="0" err="1" smtClean="0"/>
              <a:t>and</a:t>
            </a:r>
            <a:r>
              <a:rPr lang="uk-UA" dirty="0" smtClean="0"/>
              <a:t> </a:t>
            </a:r>
            <a:r>
              <a:rPr lang="uk-UA" dirty="0" err="1" smtClean="0">
                <a:hlinkClick r:id="rId5" tooltip="James D. Watson"/>
              </a:rPr>
              <a:t>James</a:t>
            </a:r>
            <a:r>
              <a:rPr lang="uk-UA" dirty="0" smtClean="0">
                <a:hlinkClick r:id="rId5" tooltip="James D. Watson"/>
              </a:rPr>
              <a:t> D. </a:t>
            </a:r>
            <a:r>
              <a:rPr lang="uk-UA" dirty="0" err="1" smtClean="0">
                <a:hlinkClick r:id="rId5" tooltip="James D. Watson"/>
              </a:rPr>
              <a:t>Watson</a:t>
            </a:r>
            <a:r>
              <a:rPr lang="uk-UA" dirty="0" smtClean="0"/>
              <a:t>, </a:t>
            </a:r>
            <a:r>
              <a:rPr lang="uk-UA" dirty="0" err="1" smtClean="0"/>
              <a:t>Gamow</a:t>
            </a:r>
            <a:r>
              <a:rPr lang="uk-UA" dirty="0" smtClean="0"/>
              <a:t> </a:t>
            </a:r>
            <a:r>
              <a:rPr lang="uk-UA" dirty="0" err="1" smtClean="0"/>
              <a:t>attempted</a:t>
            </a:r>
            <a:r>
              <a:rPr lang="uk-UA" dirty="0" smtClean="0"/>
              <a:t> </a:t>
            </a:r>
            <a:r>
              <a:rPr lang="uk-UA" dirty="0" err="1" smtClean="0"/>
              <a:t>to</a:t>
            </a:r>
            <a:r>
              <a:rPr lang="uk-UA" dirty="0" smtClean="0"/>
              <a:t> </a:t>
            </a:r>
            <a:r>
              <a:rPr lang="uk-UA" dirty="0" err="1" smtClean="0"/>
              <a:t>solve</a:t>
            </a:r>
            <a:r>
              <a:rPr lang="uk-UA" dirty="0" smtClean="0"/>
              <a:t> </a:t>
            </a:r>
            <a:r>
              <a:rPr lang="uk-UA" dirty="0" err="1" smtClean="0"/>
              <a:t>the</a:t>
            </a:r>
            <a:r>
              <a:rPr lang="uk-UA" dirty="0" smtClean="0"/>
              <a:t> </a:t>
            </a:r>
            <a:r>
              <a:rPr lang="uk-UA" dirty="0" err="1" smtClean="0"/>
              <a:t>problem</a:t>
            </a:r>
            <a:r>
              <a:rPr lang="uk-UA" dirty="0" smtClean="0"/>
              <a:t> </a:t>
            </a:r>
            <a:r>
              <a:rPr lang="uk-UA" dirty="0" err="1" smtClean="0"/>
              <a:t>of</a:t>
            </a:r>
            <a:r>
              <a:rPr lang="uk-UA" dirty="0" smtClean="0"/>
              <a:t> </a:t>
            </a:r>
            <a:r>
              <a:rPr lang="uk-UA" dirty="0" err="1" smtClean="0"/>
              <a:t>how</a:t>
            </a:r>
            <a:r>
              <a:rPr lang="uk-UA" dirty="0" smtClean="0"/>
              <a:t> </a:t>
            </a:r>
            <a:r>
              <a:rPr lang="uk-UA" dirty="0" err="1" smtClean="0"/>
              <a:t>the</a:t>
            </a:r>
            <a:r>
              <a:rPr lang="uk-UA" dirty="0" smtClean="0"/>
              <a:t> </a:t>
            </a:r>
            <a:r>
              <a:rPr lang="uk-UA" dirty="0" err="1" smtClean="0"/>
              <a:t>order</a:t>
            </a:r>
            <a:r>
              <a:rPr lang="uk-UA" dirty="0" smtClean="0"/>
              <a:t> </a:t>
            </a:r>
            <a:r>
              <a:rPr lang="uk-UA" dirty="0" err="1" smtClean="0"/>
              <a:t>of</a:t>
            </a:r>
            <a:r>
              <a:rPr lang="uk-UA" dirty="0" smtClean="0"/>
              <a:t> </a:t>
            </a:r>
            <a:r>
              <a:rPr lang="uk-UA" dirty="0" err="1" smtClean="0"/>
              <a:t>the</a:t>
            </a:r>
            <a:r>
              <a:rPr lang="uk-UA" dirty="0" smtClean="0"/>
              <a:t> </a:t>
            </a:r>
            <a:r>
              <a:rPr lang="uk-UA" dirty="0" err="1" smtClean="0"/>
              <a:t>four</a:t>
            </a:r>
            <a:r>
              <a:rPr lang="uk-UA" dirty="0" smtClean="0"/>
              <a:t> </a:t>
            </a:r>
            <a:r>
              <a:rPr lang="uk-UA" dirty="0" err="1" smtClean="0"/>
              <a:t>different</a:t>
            </a:r>
            <a:r>
              <a:rPr lang="uk-UA" dirty="0" smtClean="0"/>
              <a:t> </a:t>
            </a:r>
            <a:r>
              <a:rPr lang="uk-UA" dirty="0" err="1" smtClean="0"/>
              <a:t>kinds</a:t>
            </a:r>
            <a:r>
              <a:rPr lang="uk-UA" dirty="0" smtClean="0"/>
              <a:t> </a:t>
            </a:r>
            <a:r>
              <a:rPr lang="uk-UA" dirty="0" err="1" smtClean="0"/>
              <a:t>of</a:t>
            </a:r>
            <a:r>
              <a:rPr lang="uk-UA" dirty="0" smtClean="0"/>
              <a:t> </a:t>
            </a:r>
            <a:r>
              <a:rPr lang="uk-UA" dirty="0" err="1" smtClean="0"/>
              <a:t>bases</a:t>
            </a:r>
            <a:r>
              <a:rPr lang="uk-UA" dirty="0" smtClean="0"/>
              <a:t> (</a:t>
            </a:r>
            <a:r>
              <a:rPr lang="uk-UA" dirty="0" err="1" smtClean="0">
                <a:hlinkClick r:id="rId6" tooltip="Adenine"/>
              </a:rPr>
              <a:t>adenine</a:t>
            </a:r>
            <a:r>
              <a:rPr lang="uk-UA" dirty="0" smtClean="0"/>
              <a:t>, </a:t>
            </a:r>
            <a:r>
              <a:rPr lang="uk-UA" dirty="0" err="1" smtClean="0">
                <a:hlinkClick r:id="rId7" tooltip="Cytosine"/>
              </a:rPr>
              <a:t>cytosine</a:t>
            </a:r>
            <a:r>
              <a:rPr lang="uk-UA" dirty="0" smtClean="0"/>
              <a:t>, </a:t>
            </a:r>
            <a:r>
              <a:rPr lang="uk-UA" dirty="0" err="1" smtClean="0">
                <a:hlinkClick r:id="rId8" tooltip="Thymine"/>
              </a:rPr>
              <a:t>thymine</a:t>
            </a:r>
            <a:r>
              <a:rPr lang="uk-UA" dirty="0" smtClean="0"/>
              <a:t> </a:t>
            </a:r>
            <a:r>
              <a:rPr lang="uk-UA" dirty="0" err="1" smtClean="0"/>
              <a:t>and</a:t>
            </a:r>
            <a:r>
              <a:rPr lang="uk-UA" dirty="0" smtClean="0"/>
              <a:t> </a:t>
            </a:r>
            <a:r>
              <a:rPr lang="uk-UA" dirty="0" err="1" smtClean="0">
                <a:hlinkClick r:id="rId9" tooltip="Guanine"/>
              </a:rPr>
              <a:t>guanine</a:t>
            </a:r>
            <a:r>
              <a:rPr lang="uk-UA" dirty="0" smtClean="0"/>
              <a:t>) </a:t>
            </a:r>
            <a:r>
              <a:rPr lang="uk-UA" dirty="0" err="1" smtClean="0"/>
              <a:t>in</a:t>
            </a:r>
            <a:r>
              <a:rPr lang="uk-UA" dirty="0" smtClean="0"/>
              <a:t> DNA </a:t>
            </a:r>
            <a:r>
              <a:rPr lang="uk-UA" dirty="0" err="1" smtClean="0"/>
              <a:t>chains</a:t>
            </a:r>
            <a:r>
              <a:rPr lang="uk-UA" dirty="0" smtClean="0"/>
              <a:t> </a:t>
            </a:r>
            <a:r>
              <a:rPr lang="uk-UA" dirty="0" err="1" smtClean="0"/>
              <a:t>could</a:t>
            </a:r>
            <a:r>
              <a:rPr lang="uk-UA" dirty="0" smtClean="0"/>
              <a:t> </a:t>
            </a:r>
            <a:r>
              <a:rPr lang="uk-UA" dirty="0" err="1" smtClean="0"/>
              <a:t>control</a:t>
            </a:r>
            <a:r>
              <a:rPr lang="uk-UA" dirty="0" smtClean="0"/>
              <a:t> </a:t>
            </a:r>
            <a:r>
              <a:rPr lang="uk-UA" dirty="0" err="1" smtClean="0"/>
              <a:t>the</a:t>
            </a:r>
            <a:r>
              <a:rPr lang="uk-UA" dirty="0" smtClean="0"/>
              <a:t> </a:t>
            </a:r>
            <a:r>
              <a:rPr lang="uk-UA" dirty="0" err="1" smtClean="0"/>
              <a:t>synthesis</a:t>
            </a:r>
            <a:r>
              <a:rPr lang="uk-UA" dirty="0" smtClean="0"/>
              <a:t> </a:t>
            </a:r>
            <a:r>
              <a:rPr lang="uk-UA" dirty="0" err="1" smtClean="0"/>
              <a:t>of</a:t>
            </a:r>
            <a:r>
              <a:rPr lang="uk-UA" dirty="0" smtClean="0"/>
              <a:t> </a:t>
            </a:r>
            <a:r>
              <a:rPr lang="uk-UA" dirty="0" err="1" smtClean="0"/>
              <a:t>proteins</a:t>
            </a:r>
            <a:r>
              <a:rPr lang="uk-UA" dirty="0" smtClean="0"/>
              <a:t> </a:t>
            </a:r>
            <a:r>
              <a:rPr lang="uk-UA" dirty="0" err="1" smtClean="0"/>
              <a:t>from</a:t>
            </a:r>
            <a:r>
              <a:rPr lang="uk-UA" dirty="0" smtClean="0"/>
              <a:t> </a:t>
            </a:r>
            <a:r>
              <a:rPr lang="uk-UA" dirty="0" err="1" smtClean="0"/>
              <a:t>amino</a:t>
            </a:r>
            <a:r>
              <a:rPr lang="uk-UA" dirty="0" smtClean="0"/>
              <a:t> </a:t>
            </a:r>
            <a:r>
              <a:rPr lang="uk-UA" dirty="0" err="1" smtClean="0"/>
              <a:t>acids</a:t>
            </a:r>
            <a:r>
              <a:rPr lang="uk-UA" dirty="0" smtClean="0"/>
              <a:t>.</a:t>
            </a:r>
            <a:r>
              <a:rPr lang="uk-UA" dirty="0" smtClean="0">
                <a:hlinkClick r:id="rId10"/>
              </a:rPr>
              <a:t>[11]</a:t>
            </a:r>
            <a:r>
              <a:rPr lang="uk-UA" dirty="0" smtClean="0"/>
              <a:t> </a:t>
            </a:r>
            <a:r>
              <a:rPr lang="uk-UA" dirty="0" err="1" smtClean="0"/>
              <a:t>Crick</a:t>
            </a:r>
            <a:r>
              <a:rPr lang="uk-UA" dirty="0" smtClean="0"/>
              <a:t> </a:t>
            </a:r>
            <a:r>
              <a:rPr lang="uk-UA" dirty="0" err="1" smtClean="0"/>
              <a:t>has</a:t>
            </a:r>
            <a:r>
              <a:rPr lang="uk-UA" dirty="0" smtClean="0"/>
              <a:t> </a:t>
            </a:r>
            <a:r>
              <a:rPr lang="uk-UA" dirty="0" err="1" smtClean="0"/>
              <a:t>said</a:t>
            </a:r>
            <a:r>
              <a:rPr lang="uk-UA" dirty="0" smtClean="0">
                <a:hlinkClick r:id="rId11"/>
              </a:rPr>
              <a:t>[12]</a:t>
            </a:r>
            <a:r>
              <a:rPr lang="uk-UA" dirty="0" smtClean="0"/>
              <a:t> </a:t>
            </a:r>
            <a:r>
              <a:rPr lang="uk-UA" dirty="0" err="1" smtClean="0"/>
              <a:t>that</a:t>
            </a:r>
            <a:r>
              <a:rPr lang="uk-UA" dirty="0" smtClean="0"/>
              <a:t> </a:t>
            </a:r>
            <a:r>
              <a:rPr lang="uk-UA" dirty="0" err="1" smtClean="0"/>
              <a:t>Gamow's</a:t>
            </a:r>
            <a:r>
              <a:rPr lang="uk-UA" dirty="0" smtClean="0"/>
              <a:t> </a:t>
            </a:r>
            <a:r>
              <a:rPr lang="uk-UA" dirty="0" err="1" smtClean="0"/>
              <a:t>suggestions</a:t>
            </a:r>
            <a:r>
              <a:rPr lang="uk-UA" dirty="0" smtClean="0"/>
              <a:t> </a:t>
            </a:r>
            <a:r>
              <a:rPr lang="uk-UA" dirty="0" err="1" smtClean="0"/>
              <a:t>helped</a:t>
            </a:r>
            <a:r>
              <a:rPr lang="uk-UA" dirty="0" smtClean="0"/>
              <a:t> </a:t>
            </a:r>
            <a:r>
              <a:rPr lang="uk-UA" dirty="0" err="1" smtClean="0"/>
              <a:t>him</a:t>
            </a:r>
            <a:r>
              <a:rPr lang="uk-UA" dirty="0" smtClean="0"/>
              <a:t> </a:t>
            </a:r>
            <a:r>
              <a:rPr lang="uk-UA" dirty="0" err="1" smtClean="0"/>
              <a:t>in</a:t>
            </a:r>
            <a:r>
              <a:rPr lang="uk-UA" dirty="0" smtClean="0"/>
              <a:t> </a:t>
            </a:r>
            <a:r>
              <a:rPr lang="uk-UA" dirty="0" err="1" smtClean="0"/>
              <a:t>his</a:t>
            </a:r>
            <a:r>
              <a:rPr lang="uk-UA" dirty="0" smtClean="0"/>
              <a:t> </a:t>
            </a:r>
            <a:r>
              <a:rPr lang="uk-UA" dirty="0" err="1" smtClean="0"/>
              <a:t>own</a:t>
            </a:r>
            <a:r>
              <a:rPr lang="uk-UA" dirty="0" smtClean="0"/>
              <a:t> </a:t>
            </a:r>
            <a:r>
              <a:rPr lang="uk-UA" dirty="0" err="1" smtClean="0"/>
              <a:t>thinking</a:t>
            </a:r>
            <a:r>
              <a:rPr lang="uk-UA" dirty="0" smtClean="0"/>
              <a:t> </a:t>
            </a:r>
            <a:r>
              <a:rPr lang="uk-UA" dirty="0" err="1" smtClean="0"/>
              <a:t>about</a:t>
            </a:r>
            <a:r>
              <a:rPr lang="uk-UA" dirty="0" smtClean="0"/>
              <a:t> </a:t>
            </a:r>
            <a:r>
              <a:rPr lang="uk-UA" dirty="0" err="1" smtClean="0"/>
              <a:t>the</a:t>
            </a:r>
            <a:r>
              <a:rPr lang="uk-UA" dirty="0" smtClean="0"/>
              <a:t> </a:t>
            </a:r>
            <a:r>
              <a:rPr lang="uk-UA" dirty="0" err="1" smtClean="0"/>
              <a:t>problem</a:t>
            </a:r>
            <a:r>
              <a:rPr lang="uk-UA" dirty="0" smtClean="0"/>
              <a:t>. </a:t>
            </a:r>
            <a:r>
              <a:rPr lang="uk-UA" dirty="0" err="1" smtClean="0"/>
              <a:t>As</a:t>
            </a:r>
            <a:r>
              <a:rPr lang="uk-UA" dirty="0" smtClean="0"/>
              <a:t> </a:t>
            </a:r>
            <a:r>
              <a:rPr lang="uk-UA" dirty="0" err="1" smtClean="0"/>
              <a:t>related</a:t>
            </a:r>
            <a:r>
              <a:rPr lang="uk-UA" dirty="0" smtClean="0"/>
              <a:t> </a:t>
            </a:r>
            <a:r>
              <a:rPr lang="uk-UA" dirty="0" err="1" smtClean="0"/>
              <a:t>by</a:t>
            </a:r>
            <a:r>
              <a:rPr lang="uk-UA" dirty="0" smtClean="0"/>
              <a:t> </a:t>
            </a:r>
            <a:r>
              <a:rPr lang="uk-UA" dirty="0" err="1" smtClean="0"/>
              <a:t>Crick</a:t>
            </a:r>
            <a:r>
              <a:rPr lang="uk-UA" dirty="0" smtClean="0"/>
              <a:t>,</a:t>
            </a:r>
            <a:r>
              <a:rPr lang="uk-UA" dirty="0" smtClean="0">
                <a:hlinkClick r:id="rId12"/>
              </a:rPr>
              <a:t>[13]</a:t>
            </a:r>
            <a:r>
              <a:rPr lang="uk-UA" dirty="0" smtClean="0"/>
              <a:t> </a:t>
            </a:r>
            <a:r>
              <a:rPr lang="uk-UA" dirty="0" err="1" smtClean="0"/>
              <a:t>Gamow</a:t>
            </a:r>
            <a:r>
              <a:rPr lang="uk-UA" dirty="0" smtClean="0"/>
              <a:t> </a:t>
            </a:r>
            <a:r>
              <a:rPr lang="uk-UA" dirty="0" err="1" smtClean="0"/>
              <a:t>suggested</a:t>
            </a:r>
            <a:r>
              <a:rPr lang="uk-UA" dirty="0" smtClean="0"/>
              <a:t> </a:t>
            </a:r>
            <a:r>
              <a:rPr lang="uk-UA" dirty="0" err="1" smtClean="0"/>
              <a:t>that</a:t>
            </a:r>
            <a:r>
              <a:rPr lang="uk-UA" dirty="0" smtClean="0"/>
              <a:t> </a:t>
            </a:r>
            <a:r>
              <a:rPr lang="uk-UA" dirty="0" err="1" smtClean="0"/>
              <a:t>the</a:t>
            </a:r>
            <a:r>
              <a:rPr lang="uk-UA" dirty="0" smtClean="0"/>
              <a:t> </a:t>
            </a:r>
            <a:r>
              <a:rPr lang="uk-UA" dirty="0" err="1" smtClean="0"/>
              <a:t>twenty</a:t>
            </a:r>
            <a:r>
              <a:rPr lang="uk-UA" dirty="0" smtClean="0"/>
              <a:t> </a:t>
            </a:r>
            <a:r>
              <a:rPr lang="uk-UA" dirty="0" err="1" smtClean="0"/>
              <a:t>combinations</a:t>
            </a:r>
            <a:r>
              <a:rPr lang="uk-UA" dirty="0" smtClean="0"/>
              <a:t> </a:t>
            </a:r>
            <a:r>
              <a:rPr lang="uk-UA" dirty="0" err="1" smtClean="0"/>
              <a:t>of</a:t>
            </a:r>
            <a:r>
              <a:rPr lang="uk-UA" dirty="0" smtClean="0"/>
              <a:t> </a:t>
            </a:r>
            <a:r>
              <a:rPr lang="uk-UA" dirty="0" err="1" smtClean="0"/>
              <a:t>four</a:t>
            </a:r>
            <a:r>
              <a:rPr lang="uk-UA" dirty="0" smtClean="0"/>
              <a:t> DNA </a:t>
            </a:r>
            <a:r>
              <a:rPr lang="uk-UA" dirty="0" err="1" smtClean="0"/>
              <a:t>bases</a:t>
            </a:r>
            <a:r>
              <a:rPr lang="uk-UA" dirty="0" smtClean="0"/>
              <a:t> </a:t>
            </a:r>
            <a:r>
              <a:rPr lang="uk-UA" dirty="0" err="1" smtClean="0"/>
              <a:t>taken</a:t>
            </a:r>
            <a:r>
              <a:rPr lang="uk-UA" dirty="0" smtClean="0"/>
              <a:t> </a:t>
            </a:r>
            <a:r>
              <a:rPr lang="uk-UA" dirty="0" err="1" smtClean="0"/>
              <a:t>three</a:t>
            </a:r>
            <a:r>
              <a:rPr lang="uk-UA" dirty="0" smtClean="0"/>
              <a:t> </a:t>
            </a:r>
            <a:r>
              <a:rPr lang="uk-UA" dirty="0" err="1" smtClean="0"/>
              <a:t>at</a:t>
            </a:r>
            <a:r>
              <a:rPr lang="uk-UA" dirty="0" smtClean="0"/>
              <a:t> a </a:t>
            </a:r>
            <a:r>
              <a:rPr lang="uk-UA" dirty="0" err="1" smtClean="0"/>
              <a:t>time</a:t>
            </a:r>
            <a:r>
              <a:rPr lang="uk-UA" dirty="0" smtClean="0"/>
              <a:t> </a:t>
            </a:r>
            <a:r>
              <a:rPr lang="uk-UA" dirty="0" err="1" smtClean="0"/>
              <a:t>correspond</a:t>
            </a:r>
            <a:r>
              <a:rPr lang="uk-UA" dirty="0" smtClean="0"/>
              <a:t> </a:t>
            </a:r>
            <a:r>
              <a:rPr lang="uk-UA" dirty="0" err="1" smtClean="0"/>
              <a:t>to</a:t>
            </a:r>
            <a:r>
              <a:rPr lang="uk-UA" dirty="0" smtClean="0"/>
              <a:t> </a:t>
            </a:r>
            <a:r>
              <a:rPr lang="uk-UA" dirty="0" err="1" smtClean="0"/>
              <a:t>twenty</a:t>
            </a:r>
            <a:r>
              <a:rPr lang="uk-UA" dirty="0" smtClean="0"/>
              <a:t> </a:t>
            </a:r>
            <a:r>
              <a:rPr lang="uk-UA" dirty="0" err="1" smtClean="0"/>
              <a:t>amino</a:t>
            </a:r>
            <a:r>
              <a:rPr lang="uk-UA" dirty="0" smtClean="0"/>
              <a:t> </a:t>
            </a:r>
            <a:r>
              <a:rPr lang="uk-UA" dirty="0" err="1" smtClean="0"/>
              <a:t>acids</a:t>
            </a:r>
            <a:r>
              <a:rPr lang="uk-UA" dirty="0" smtClean="0"/>
              <a:t> </a:t>
            </a:r>
            <a:r>
              <a:rPr lang="uk-UA" dirty="0" err="1" smtClean="0"/>
              <a:t>used</a:t>
            </a:r>
            <a:r>
              <a:rPr lang="uk-UA" dirty="0" smtClean="0"/>
              <a:t> </a:t>
            </a:r>
            <a:r>
              <a:rPr lang="uk-UA" dirty="0" err="1" smtClean="0"/>
              <a:t>to</a:t>
            </a:r>
            <a:r>
              <a:rPr lang="uk-UA" dirty="0" smtClean="0"/>
              <a:t> </a:t>
            </a:r>
            <a:r>
              <a:rPr lang="uk-UA" dirty="0" err="1" smtClean="0"/>
              <a:t>form</a:t>
            </a:r>
            <a:r>
              <a:rPr lang="uk-UA" dirty="0" smtClean="0"/>
              <a:t> </a:t>
            </a:r>
            <a:r>
              <a:rPr lang="uk-UA" dirty="0" err="1" smtClean="0"/>
              <a:t>proteins</a:t>
            </a:r>
            <a:r>
              <a:rPr lang="uk-UA" dirty="0" smtClean="0"/>
              <a:t>. </a:t>
            </a:r>
            <a:r>
              <a:rPr lang="uk-UA" dirty="0" err="1" smtClean="0"/>
              <a:t>This</a:t>
            </a:r>
            <a:r>
              <a:rPr lang="uk-UA" dirty="0" smtClean="0"/>
              <a:t> </a:t>
            </a:r>
            <a:r>
              <a:rPr lang="uk-UA" dirty="0" err="1" smtClean="0"/>
              <a:t>led</a:t>
            </a:r>
            <a:r>
              <a:rPr lang="uk-UA" dirty="0" smtClean="0"/>
              <a:t> </a:t>
            </a:r>
            <a:r>
              <a:rPr lang="uk-UA" dirty="0" err="1" smtClean="0"/>
              <a:t>Crick</a:t>
            </a:r>
            <a:r>
              <a:rPr lang="uk-UA" dirty="0" smtClean="0"/>
              <a:t> </a:t>
            </a:r>
            <a:r>
              <a:rPr lang="uk-UA" dirty="0" err="1" smtClean="0"/>
              <a:t>and</a:t>
            </a:r>
            <a:r>
              <a:rPr lang="uk-UA" dirty="0" smtClean="0"/>
              <a:t> </a:t>
            </a:r>
            <a:r>
              <a:rPr lang="uk-UA" dirty="0" err="1" smtClean="0"/>
              <a:t>Watson</a:t>
            </a:r>
            <a:r>
              <a:rPr lang="uk-UA" dirty="0" smtClean="0"/>
              <a:t> </a:t>
            </a:r>
            <a:r>
              <a:rPr lang="uk-UA" dirty="0" err="1" smtClean="0"/>
              <a:t>to</a:t>
            </a:r>
            <a:r>
              <a:rPr lang="uk-UA" dirty="0" smtClean="0"/>
              <a:t> </a:t>
            </a:r>
            <a:r>
              <a:rPr lang="uk-UA" dirty="0" err="1" smtClean="0"/>
              <a:t>enumerate</a:t>
            </a:r>
            <a:r>
              <a:rPr lang="uk-UA" dirty="0" smtClean="0"/>
              <a:t> </a:t>
            </a:r>
            <a:r>
              <a:rPr lang="uk-UA" dirty="0" err="1" smtClean="0"/>
              <a:t>the</a:t>
            </a:r>
            <a:r>
              <a:rPr lang="uk-UA" dirty="0" smtClean="0"/>
              <a:t> </a:t>
            </a:r>
            <a:r>
              <a:rPr lang="uk-UA" dirty="0" err="1" smtClean="0"/>
              <a:t>twenty</a:t>
            </a:r>
            <a:r>
              <a:rPr lang="uk-UA" dirty="0" smtClean="0"/>
              <a:t> </a:t>
            </a:r>
            <a:r>
              <a:rPr lang="uk-UA" dirty="0" err="1" smtClean="0"/>
              <a:t>amino</a:t>
            </a:r>
            <a:r>
              <a:rPr lang="uk-UA" dirty="0" smtClean="0"/>
              <a:t> </a:t>
            </a:r>
            <a:r>
              <a:rPr lang="uk-UA" dirty="0" err="1" smtClean="0"/>
              <a:t>acids</a:t>
            </a:r>
            <a:r>
              <a:rPr lang="uk-UA" dirty="0" smtClean="0"/>
              <a:t> </a:t>
            </a:r>
            <a:r>
              <a:rPr lang="uk-UA" dirty="0" err="1" smtClean="0"/>
              <a:t>which</a:t>
            </a:r>
            <a:r>
              <a:rPr lang="uk-UA" dirty="0" smtClean="0"/>
              <a:t> </a:t>
            </a:r>
            <a:r>
              <a:rPr lang="uk-UA" dirty="0" err="1" smtClean="0"/>
              <a:t>are</a:t>
            </a:r>
            <a:r>
              <a:rPr lang="uk-UA" dirty="0" smtClean="0"/>
              <a:t> </a:t>
            </a:r>
            <a:r>
              <a:rPr lang="uk-UA" dirty="0" err="1" smtClean="0"/>
              <a:t>common</a:t>
            </a:r>
            <a:r>
              <a:rPr lang="uk-UA" dirty="0" smtClean="0"/>
              <a:t> </a:t>
            </a:r>
            <a:r>
              <a:rPr lang="uk-UA" dirty="0" err="1" smtClean="0"/>
              <a:t>to</a:t>
            </a:r>
            <a:r>
              <a:rPr lang="uk-UA" dirty="0" smtClean="0"/>
              <a:t> </a:t>
            </a:r>
            <a:r>
              <a:rPr lang="uk-UA" dirty="0" err="1" smtClean="0"/>
              <a:t>most</a:t>
            </a:r>
            <a:r>
              <a:rPr lang="uk-UA" dirty="0" smtClean="0"/>
              <a:t> </a:t>
            </a:r>
            <a:r>
              <a:rPr lang="uk-UA" dirty="0" err="1" smtClean="0"/>
              <a:t>proteins</a:t>
            </a:r>
            <a:r>
              <a:rPr lang="uk-UA" dirty="0" smtClean="0"/>
              <a:t>.</a:t>
            </a:r>
          </a:p>
          <a:p>
            <a:pPr eaLnBrk="1" hangingPunct="1">
              <a:lnSpc>
                <a:spcPct val="90000"/>
              </a:lnSpc>
            </a:pPr>
            <a:r>
              <a:rPr lang="uk-UA" dirty="0" err="1" smtClean="0"/>
              <a:t>However</a:t>
            </a:r>
            <a:r>
              <a:rPr lang="uk-UA" dirty="0" smtClean="0"/>
              <a:t> </a:t>
            </a:r>
            <a:r>
              <a:rPr lang="uk-UA" dirty="0" err="1" smtClean="0"/>
              <a:t>the</a:t>
            </a:r>
            <a:r>
              <a:rPr lang="uk-UA" dirty="0" smtClean="0"/>
              <a:t> </a:t>
            </a:r>
            <a:r>
              <a:rPr lang="uk-UA" dirty="0" err="1" smtClean="0"/>
              <a:t>specific</a:t>
            </a:r>
            <a:r>
              <a:rPr lang="uk-UA" dirty="0" smtClean="0"/>
              <a:t> </a:t>
            </a:r>
            <a:r>
              <a:rPr lang="uk-UA" dirty="0" err="1" smtClean="0"/>
              <a:t>system</a:t>
            </a:r>
            <a:r>
              <a:rPr lang="uk-UA" dirty="0" smtClean="0"/>
              <a:t> </a:t>
            </a:r>
            <a:r>
              <a:rPr lang="uk-UA" dirty="0" err="1" smtClean="0"/>
              <a:t>proposed</a:t>
            </a:r>
            <a:r>
              <a:rPr lang="uk-UA" dirty="0" smtClean="0"/>
              <a:t> </a:t>
            </a:r>
            <a:r>
              <a:rPr lang="uk-UA" dirty="0" err="1" smtClean="0"/>
              <a:t>by</a:t>
            </a:r>
            <a:r>
              <a:rPr lang="uk-UA" dirty="0" smtClean="0"/>
              <a:t> </a:t>
            </a:r>
            <a:r>
              <a:rPr lang="uk-UA" dirty="0" err="1" smtClean="0"/>
              <a:t>Gamow</a:t>
            </a:r>
            <a:r>
              <a:rPr lang="uk-UA" dirty="0" smtClean="0"/>
              <a:t> (</a:t>
            </a:r>
            <a:r>
              <a:rPr lang="uk-UA" dirty="0" err="1" smtClean="0"/>
              <a:t>known</a:t>
            </a:r>
            <a:r>
              <a:rPr lang="uk-UA" dirty="0" smtClean="0"/>
              <a:t> </a:t>
            </a:r>
            <a:r>
              <a:rPr lang="uk-UA" dirty="0" err="1" smtClean="0"/>
              <a:t>as</a:t>
            </a:r>
            <a:r>
              <a:rPr lang="uk-UA" dirty="0" smtClean="0"/>
              <a:t> "</a:t>
            </a:r>
            <a:r>
              <a:rPr lang="uk-UA" dirty="0" err="1" smtClean="0"/>
              <a:t>Gamow's</a:t>
            </a:r>
            <a:r>
              <a:rPr lang="uk-UA" dirty="0" smtClean="0"/>
              <a:t> </a:t>
            </a:r>
            <a:r>
              <a:rPr lang="uk-UA" dirty="0" err="1" smtClean="0"/>
              <a:t>diamonds</a:t>
            </a:r>
            <a:r>
              <a:rPr lang="uk-UA" dirty="0" smtClean="0"/>
              <a:t>") </a:t>
            </a:r>
            <a:r>
              <a:rPr lang="uk-UA" dirty="0" err="1" smtClean="0"/>
              <a:t>was</a:t>
            </a:r>
            <a:r>
              <a:rPr lang="uk-UA" dirty="0" smtClean="0"/>
              <a:t> </a:t>
            </a:r>
            <a:r>
              <a:rPr lang="uk-UA" dirty="0" err="1" smtClean="0"/>
              <a:t>incorrect</a:t>
            </a:r>
            <a:r>
              <a:rPr lang="uk-UA" dirty="0" smtClean="0"/>
              <a:t>, </a:t>
            </a:r>
            <a:r>
              <a:rPr lang="uk-UA" dirty="0" err="1" smtClean="0"/>
              <a:t>as</a:t>
            </a:r>
            <a:r>
              <a:rPr lang="uk-UA" dirty="0" smtClean="0"/>
              <a:t> </a:t>
            </a:r>
            <a:r>
              <a:rPr lang="uk-UA" dirty="0" err="1" smtClean="0"/>
              <a:t>the</a:t>
            </a:r>
            <a:r>
              <a:rPr lang="uk-UA" dirty="0" smtClean="0"/>
              <a:t> </a:t>
            </a:r>
            <a:r>
              <a:rPr lang="uk-UA" dirty="0" err="1" smtClean="0"/>
              <a:t>triplets</a:t>
            </a:r>
            <a:r>
              <a:rPr lang="uk-UA" dirty="0" smtClean="0"/>
              <a:t> </a:t>
            </a:r>
            <a:r>
              <a:rPr lang="uk-UA" dirty="0" err="1" smtClean="0"/>
              <a:t>were</a:t>
            </a:r>
            <a:r>
              <a:rPr lang="uk-UA" dirty="0" smtClean="0"/>
              <a:t> </a:t>
            </a:r>
            <a:r>
              <a:rPr lang="uk-UA" dirty="0" err="1" smtClean="0"/>
              <a:t>supposed</a:t>
            </a:r>
            <a:r>
              <a:rPr lang="uk-UA" dirty="0" smtClean="0"/>
              <a:t> </a:t>
            </a:r>
            <a:r>
              <a:rPr lang="uk-UA" dirty="0" err="1" smtClean="0"/>
              <a:t>to</a:t>
            </a:r>
            <a:r>
              <a:rPr lang="uk-UA" dirty="0" smtClean="0"/>
              <a:t> </a:t>
            </a:r>
            <a:r>
              <a:rPr lang="uk-UA" dirty="0" err="1" smtClean="0"/>
              <a:t>be</a:t>
            </a:r>
            <a:r>
              <a:rPr lang="uk-UA" dirty="0" smtClean="0"/>
              <a:t> </a:t>
            </a:r>
            <a:r>
              <a:rPr lang="uk-UA" dirty="0" err="1" smtClean="0"/>
              <a:t>overlapping</a:t>
            </a:r>
            <a:r>
              <a:rPr lang="uk-UA" dirty="0" smtClean="0"/>
              <a:t> (</a:t>
            </a:r>
            <a:r>
              <a:rPr lang="uk-UA" dirty="0" err="1" smtClean="0"/>
              <a:t>so</a:t>
            </a:r>
            <a:r>
              <a:rPr lang="uk-UA" dirty="0" smtClean="0"/>
              <a:t> </a:t>
            </a:r>
            <a:r>
              <a:rPr lang="uk-UA" dirty="0" err="1" smtClean="0"/>
              <a:t>that</a:t>
            </a:r>
            <a:r>
              <a:rPr lang="uk-UA" dirty="0" smtClean="0"/>
              <a:t> </a:t>
            </a:r>
            <a:r>
              <a:rPr lang="uk-UA" dirty="0" err="1" smtClean="0"/>
              <a:t>in</a:t>
            </a:r>
            <a:r>
              <a:rPr lang="uk-UA" dirty="0" smtClean="0"/>
              <a:t> </a:t>
            </a:r>
            <a:r>
              <a:rPr lang="uk-UA" dirty="0" err="1" smtClean="0"/>
              <a:t>the</a:t>
            </a:r>
            <a:r>
              <a:rPr lang="uk-UA" dirty="0" smtClean="0"/>
              <a:t> </a:t>
            </a:r>
            <a:r>
              <a:rPr lang="uk-UA" dirty="0" err="1" smtClean="0"/>
              <a:t>sequence</a:t>
            </a:r>
            <a:r>
              <a:rPr lang="uk-UA" dirty="0" smtClean="0"/>
              <a:t> GGAC (</a:t>
            </a:r>
            <a:r>
              <a:rPr lang="uk-UA" dirty="0" err="1" smtClean="0"/>
              <a:t>for</a:t>
            </a:r>
            <a:r>
              <a:rPr lang="uk-UA" dirty="0" smtClean="0"/>
              <a:t> </a:t>
            </a:r>
            <a:r>
              <a:rPr lang="uk-UA" dirty="0" err="1" smtClean="0"/>
              <a:t>example</a:t>
            </a:r>
            <a:r>
              <a:rPr lang="uk-UA" dirty="0" smtClean="0"/>
              <a:t>), GGA </a:t>
            </a:r>
            <a:r>
              <a:rPr lang="uk-UA" dirty="0" err="1" smtClean="0"/>
              <a:t>could</a:t>
            </a:r>
            <a:r>
              <a:rPr lang="uk-UA" dirty="0" smtClean="0"/>
              <a:t> </a:t>
            </a:r>
            <a:r>
              <a:rPr lang="uk-UA" dirty="0" err="1" smtClean="0"/>
              <a:t>produce</a:t>
            </a:r>
            <a:r>
              <a:rPr lang="uk-UA" dirty="0" smtClean="0"/>
              <a:t> </a:t>
            </a:r>
            <a:r>
              <a:rPr lang="uk-UA" dirty="0" err="1" smtClean="0"/>
              <a:t>one</a:t>
            </a:r>
            <a:r>
              <a:rPr lang="uk-UA" dirty="0" smtClean="0"/>
              <a:t> </a:t>
            </a:r>
            <a:r>
              <a:rPr lang="uk-UA" dirty="0" err="1" smtClean="0"/>
              <a:t>amino</a:t>
            </a:r>
            <a:r>
              <a:rPr lang="uk-UA" dirty="0" smtClean="0"/>
              <a:t> </a:t>
            </a:r>
            <a:r>
              <a:rPr lang="uk-UA" dirty="0" err="1" smtClean="0"/>
              <a:t>acid</a:t>
            </a:r>
            <a:r>
              <a:rPr lang="uk-UA" dirty="0" smtClean="0"/>
              <a:t> </a:t>
            </a:r>
            <a:r>
              <a:rPr lang="uk-UA" dirty="0" err="1" smtClean="0"/>
              <a:t>and</a:t>
            </a:r>
            <a:r>
              <a:rPr lang="uk-UA" dirty="0" smtClean="0"/>
              <a:t> GAC </a:t>
            </a:r>
            <a:r>
              <a:rPr lang="uk-UA" dirty="0" err="1" smtClean="0"/>
              <a:t>another</a:t>
            </a:r>
            <a:r>
              <a:rPr lang="uk-UA" dirty="0" smtClean="0"/>
              <a:t>) </a:t>
            </a:r>
            <a:r>
              <a:rPr lang="uk-UA" dirty="0" err="1" smtClean="0"/>
              <a:t>and</a:t>
            </a:r>
            <a:r>
              <a:rPr lang="uk-UA" dirty="0" smtClean="0"/>
              <a:t> </a:t>
            </a:r>
            <a:r>
              <a:rPr lang="uk-UA" dirty="0" err="1" smtClean="0">
                <a:hlinkClick r:id="rId13" tooltip="Degeneracy of the genetic code"/>
              </a:rPr>
              <a:t>non-degenerate</a:t>
            </a:r>
            <a:r>
              <a:rPr lang="uk-UA" dirty="0" smtClean="0"/>
              <a:t> (</a:t>
            </a:r>
            <a:r>
              <a:rPr lang="uk-UA" dirty="0" err="1" smtClean="0"/>
              <a:t>meaning</a:t>
            </a:r>
            <a:r>
              <a:rPr lang="uk-UA" dirty="0" smtClean="0"/>
              <a:t> </a:t>
            </a:r>
            <a:r>
              <a:rPr lang="uk-UA" dirty="0" err="1" smtClean="0"/>
              <a:t>that</a:t>
            </a:r>
            <a:r>
              <a:rPr lang="uk-UA" dirty="0" smtClean="0"/>
              <a:t> </a:t>
            </a:r>
            <a:r>
              <a:rPr lang="uk-UA" dirty="0" err="1" smtClean="0"/>
              <a:t>each</a:t>
            </a:r>
            <a:r>
              <a:rPr lang="uk-UA" dirty="0" smtClean="0"/>
              <a:t> </a:t>
            </a:r>
            <a:r>
              <a:rPr lang="uk-UA" dirty="0" err="1" smtClean="0"/>
              <a:t>amino</a:t>
            </a:r>
            <a:r>
              <a:rPr lang="uk-UA" dirty="0" smtClean="0"/>
              <a:t> </a:t>
            </a:r>
            <a:r>
              <a:rPr lang="uk-UA" dirty="0" err="1" smtClean="0"/>
              <a:t>acid</a:t>
            </a:r>
            <a:r>
              <a:rPr lang="uk-UA" dirty="0" smtClean="0"/>
              <a:t> </a:t>
            </a:r>
            <a:r>
              <a:rPr lang="uk-UA" dirty="0" err="1" smtClean="0"/>
              <a:t>would</a:t>
            </a:r>
            <a:r>
              <a:rPr lang="uk-UA" dirty="0" smtClean="0"/>
              <a:t> </a:t>
            </a:r>
            <a:r>
              <a:rPr lang="uk-UA" dirty="0" err="1" smtClean="0"/>
              <a:t>correspond</a:t>
            </a:r>
            <a:r>
              <a:rPr lang="uk-UA" dirty="0" smtClean="0"/>
              <a:t> </a:t>
            </a:r>
            <a:r>
              <a:rPr lang="uk-UA" dirty="0" err="1" smtClean="0"/>
              <a:t>to</a:t>
            </a:r>
            <a:r>
              <a:rPr lang="uk-UA" dirty="0" smtClean="0"/>
              <a:t> </a:t>
            </a:r>
            <a:r>
              <a:rPr lang="uk-UA" dirty="0" err="1" smtClean="0"/>
              <a:t>one</a:t>
            </a:r>
            <a:r>
              <a:rPr lang="uk-UA" dirty="0" smtClean="0"/>
              <a:t> </a:t>
            </a:r>
            <a:r>
              <a:rPr lang="uk-UA" dirty="0" err="1" smtClean="0"/>
              <a:t>combination</a:t>
            </a:r>
            <a:r>
              <a:rPr lang="uk-UA" dirty="0" smtClean="0"/>
              <a:t> </a:t>
            </a:r>
            <a:r>
              <a:rPr lang="uk-UA" dirty="0" err="1" smtClean="0"/>
              <a:t>of</a:t>
            </a:r>
            <a:r>
              <a:rPr lang="uk-UA" dirty="0" smtClean="0"/>
              <a:t> </a:t>
            </a:r>
            <a:r>
              <a:rPr lang="uk-UA" dirty="0" err="1" smtClean="0"/>
              <a:t>three</a:t>
            </a:r>
            <a:r>
              <a:rPr lang="uk-UA" dirty="0" smtClean="0"/>
              <a:t> </a:t>
            </a:r>
            <a:r>
              <a:rPr lang="uk-UA" dirty="0" err="1" smtClean="0"/>
              <a:t>bases</a:t>
            </a:r>
            <a:r>
              <a:rPr lang="uk-UA" dirty="0" smtClean="0"/>
              <a:t> - </a:t>
            </a:r>
            <a:r>
              <a:rPr lang="uk-UA" dirty="0" err="1" smtClean="0"/>
              <a:t>in</a:t>
            </a:r>
            <a:r>
              <a:rPr lang="uk-UA" dirty="0" smtClean="0"/>
              <a:t> </a:t>
            </a:r>
            <a:r>
              <a:rPr lang="uk-UA" dirty="0" err="1" smtClean="0"/>
              <a:t>any</a:t>
            </a:r>
            <a:r>
              <a:rPr lang="uk-UA" dirty="0" smtClean="0"/>
              <a:t> </a:t>
            </a:r>
            <a:r>
              <a:rPr lang="uk-UA" dirty="0" err="1" smtClean="0"/>
              <a:t>order</a:t>
            </a:r>
            <a:r>
              <a:rPr lang="uk-UA" dirty="0" smtClean="0"/>
              <a:t>). </a:t>
            </a:r>
            <a:r>
              <a:rPr lang="uk-UA" dirty="0" err="1" smtClean="0"/>
              <a:t>Later</a:t>
            </a:r>
            <a:r>
              <a:rPr lang="uk-UA" dirty="0" smtClean="0"/>
              <a:t> </a:t>
            </a:r>
            <a:r>
              <a:rPr lang="uk-UA" dirty="0" err="1" smtClean="0"/>
              <a:t>protein</a:t>
            </a:r>
            <a:r>
              <a:rPr lang="uk-UA" dirty="0" smtClean="0"/>
              <a:t> </a:t>
            </a:r>
            <a:r>
              <a:rPr lang="uk-UA" dirty="0" err="1" smtClean="0"/>
              <a:t>sequencing</a:t>
            </a:r>
            <a:r>
              <a:rPr lang="uk-UA" dirty="0" smtClean="0"/>
              <a:t> </a:t>
            </a:r>
            <a:r>
              <a:rPr lang="uk-UA" dirty="0" err="1" smtClean="0"/>
              <a:t>work</a:t>
            </a:r>
            <a:r>
              <a:rPr lang="uk-UA" dirty="0" smtClean="0"/>
              <a:t> </a:t>
            </a:r>
            <a:r>
              <a:rPr lang="uk-UA" dirty="0" err="1" smtClean="0"/>
              <a:t>proved</a:t>
            </a:r>
            <a:r>
              <a:rPr lang="uk-UA" dirty="0" smtClean="0"/>
              <a:t> </a:t>
            </a:r>
            <a:r>
              <a:rPr lang="uk-UA" dirty="0" err="1" smtClean="0"/>
              <a:t>that</a:t>
            </a:r>
            <a:r>
              <a:rPr lang="uk-UA" dirty="0" smtClean="0"/>
              <a:t> </a:t>
            </a:r>
            <a:r>
              <a:rPr lang="uk-UA" dirty="0" err="1" smtClean="0"/>
              <a:t>this</a:t>
            </a:r>
            <a:r>
              <a:rPr lang="uk-UA" dirty="0" smtClean="0"/>
              <a:t> </a:t>
            </a:r>
            <a:r>
              <a:rPr lang="uk-UA" dirty="0" err="1" smtClean="0"/>
              <a:t>could</a:t>
            </a:r>
            <a:r>
              <a:rPr lang="uk-UA" dirty="0" smtClean="0"/>
              <a:t> </a:t>
            </a:r>
            <a:r>
              <a:rPr lang="uk-UA" dirty="0" err="1" smtClean="0"/>
              <a:t>not</a:t>
            </a:r>
            <a:r>
              <a:rPr lang="uk-UA" dirty="0" smtClean="0"/>
              <a:t> </a:t>
            </a:r>
            <a:r>
              <a:rPr lang="uk-UA" dirty="0" err="1" smtClean="0"/>
              <a:t>be</a:t>
            </a:r>
            <a:r>
              <a:rPr lang="uk-UA" dirty="0" smtClean="0"/>
              <a:t> </a:t>
            </a:r>
            <a:r>
              <a:rPr lang="uk-UA" dirty="0" err="1" smtClean="0"/>
              <a:t>the</a:t>
            </a:r>
            <a:r>
              <a:rPr lang="uk-UA" dirty="0" smtClean="0"/>
              <a:t> </a:t>
            </a:r>
            <a:r>
              <a:rPr lang="uk-UA" dirty="0" err="1" smtClean="0"/>
              <a:t>case</a:t>
            </a:r>
            <a:r>
              <a:rPr lang="uk-UA" dirty="0" smtClean="0"/>
              <a:t>; </a:t>
            </a:r>
            <a:r>
              <a:rPr lang="uk-UA" dirty="0" err="1" smtClean="0"/>
              <a:t>the</a:t>
            </a:r>
            <a:r>
              <a:rPr lang="uk-UA" dirty="0" smtClean="0"/>
              <a:t> </a:t>
            </a:r>
            <a:r>
              <a:rPr lang="uk-UA" dirty="0" err="1" smtClean="0"/>
              <a:t>true</a:t>
            </a:r>
            <a:r>
              <a:rPr lang="uk-UA" dirty="0" smtClean="0"/>
              <a:t> </a:t>
            </a:r>
            <a:r>
              <a:rPr lang="uk-UA" dirty="0" err="1" smtClean="0">
                <a:hlinkClick r:id="rId14" tooltip="Genetic code"/>
              </a:rPr>
              <a:t>genetic</a:t>
            </a:r>
            <a:r>
              <a:rPr lang="uk-UA" dirty="0" smtClean="0">
                <a:hlinkClick r:id="rId14" tooltip="Genetic code"/>
              </a:rPr>
              <a:t> </a:t>
            </a:r>
            <a:r>
              <a:rPr lang="uk-UA" dirty="0" err="1" smtClean="0">
                <a:hlinkClick r:id="rId14" tooltip="Genetic code"/>
              </a:rPr>
              <a:t>code</a:t>
            </a:r>
            <a:r>
              <a:rPr lang="uk-UA" dirty="0" smtClean="0"/>
              <a:t> </a:t>
            </a:r>
            <a:r>
              <a:rPr lang="uk-UA" dirty="0" err="1" smtClean="0"/>
              <a:t>is</a:t>
            </a:r>
            <a:r>
              <a:rPr lang="uk-UA" dirty="0" smtClean="0"/>
              <a:t> </a:t>
            </a:r>
            <a:r>
              <a:rPr lang="uk-UA" dirty="0" err="1" smtClean="0"/>
              <a:t>non-overlapping</a:t>
            </a:r>
            <a:r>
              <a:rPr lang="uk-UA" dirty="0" smtClean="0"/>
              <a:t> </a:t>
            </a:r>
            <a:r>
              <a:rPr lang="uk-UA" dirty="0" err="1" smtClean="0"/>
              <a:t>and</a:t>
            </a:r>
            <a:r>
              <a:rPr lang="uk-UA" dirty="0" smtClean="0"/>
              <a:t> </a:t>
            </a:r>
            <a:r>
              <a:rPr lang="uk-UA" dirty="0" err="1" smtClean="0"/>
              <a:t>degenerate</a:t>
            </a:r>
            <a:r>
              <a:rPr lang="uk-UA" dirty="0" smtClean="0"/>
              <a:t>, </a:t>
            </a:r>
            <a:r>
              <a:rPr lang="uk-UA" dirty="0" err="1" smtClean="0"/>
              <a:t>and</a:t>
            </a:r>
            <a:r>
              <a:rPr lang="uk-UA" dirty="0" smtClean="0"/>
              <a:t> </a:t>
            </a:r>
            <a:r>
              <a:rPr lang="uk-UA" dirty="0" err="1" smtClean="0"/>
              <a:t>changing</a:t>
            </a:r>
            <a:r>
              <a:rPr lang="uk-UA" dirty="0" smtClean="0"/>
              <a:t> </a:t>
            </a:r>
            <a:r>
              <a:rPr lang="uk-UA" dirty="0" err="1" smtClean="0"/>
              <a:t>the</a:t>
            </a:r>
            <a:r>
              <a:rPr lang="uk-UA" dirty="0" smtClean="0"/>
              <a:t> </a:t>
            </a:r>
            <a:r>
              <a:rPr lang="uk-UA" dirty="0" err="1" smtClean="0"/>
              <a:t>order</a:t>
            </a:r>
            <a:r>
              <a:rPr lang="uk-UA" dirty="0" smtClean="0"/>
              <a:t> </a:t>
            </a:r>
            <a:r>
              <a:rPr lang="uk-UA" dirty="0" err="1" smtClean="0"/>
              <a:t>of</a:t>
            </a:r>
            <a:r>
              <a:rPr lang="uk-UA" dirty="0" smtClean="0"/>
              <a:t> a </a:t>
            </a:r>
            <a:r>
              <a:rPr lang="uk-UA" dirty="0" err="1" smtClean="0"/>
              <a:t>combination</a:t>
            </a:r>
            <a:r>
              <a:rPr lang="uk-UA" dirty="0" smtClean="0"/>
              <a:t> </a:t>
            </a:r>
            <a:r>
              <a:rPr lang="uk-UA" dirty="0" err="1" smtClean="0"/>
              <a:t>of</a:t>
            </a:r>
            <a:r>
              <a:rPr lang="uk-UA" dirty="0" smtClean="0"/>
              <a:t> </a:t>
            </a:r>
            <a:r>
              <a:rPr lang="uk-UA" dirty="0" err="1" smtClean="0"/>
              <a:t>bases</a:t>
            </a:r>
            <a:r>
              <a:rPr lang="uk-UA" dirty="0" smtClean="0"/>
              <a:t> </a:t>
            </a:r>
            <a:r>
              <a:rPr lang="uk-UA" dirty="0" err="1" smtClean="0"/>
              <a:t>does</a:t>
            </a:r>
            <a:r>
              <a:rPr lang="uk-UA" dirty="0" smtClean="0"/>
              <a:t> </a:t>
            </a:r>
            <a:r>
              <a:rPr lang="uk-UA" dirty="0" err="1" smtClean="0"/>
              <a:t>change</a:t>
            </a:r>
            <a:r>
              <a:rPr lang="uk-UA" dirty="0" smtClean="0"/>
              <a:t> </a:t>
            </a:r>
            <a:r>
              <a:rPr lang="uk-UA" dirty="0" err="1" smtClean="0"/>
              <a:t>the</a:t>
            </a:r>
            <a:r>
              <a:rPr lang="uk-UA" dirty="0" smtClean="0"/>
              <a:t> </a:t>
            </a:r>
            <a:r>
              <a:rPr lang="uk-UA" dirty="0" err="1" smtClean="0"/>
              <a:t>amino</a:t>
            </a:r>
            <a:r>
              <a:rPr lang="uk-UA" dirty="0" smtClean="0"/>
              <a:t> </a:t>
            </a:r>
            <a:r>
              <a:rPr lang="uk-UA" dirty="0" err="1" smtClean="0"/>
              <a:t>acid</a:t>
            </a:r>
            <a:r>
              <a:rPr lang="uk-UA" dirty="0" smtClean="0"/>
              <a:t>.</a:t>
            </a:r>
          </a:p>
          <a:p>
            <a:pPr eaLnBrk="1" hangingPunct="1">
              <a:lnSpc>
                <a:spcPct val="90000"/>
              </a:lnSpc>
            </a:pPr>
            <a:r>
              <a:rPr lang="uk-UA" dirty="0" err="1" smtClean="0"/>
              <a:t>After</a:t>
            </a:r>
            <a:r>
              <a:rPr lang="uk-UA" dirty="0" smtClean="0"/>
              <a:t> 1954 </a:t>
            </a:r>
            <a:r>
              <a:rPr lang="uk-UA" dirty="0" err="1" smtClean="0"/>
              <a:t>Gamow</a:t>
            </a:r>
            <a:r>
              <a:rPr lang="uk-UA" dirty="0" smtClean="0"/>
              <a:t> </a:t>
            </a:r>
            <a:r>
              <a:rPr lang="uk-UA" dirty="0" err="1" smtClean="0"/>
              <a:t>was</a:t>
            </a:r>
            <a:r>
              <a:rPr lang="uk-UA" dirty="0" smtClean="0"/>
              <a:t> </a:t>
            </a:r>
            <a:r>
              <a:rPr lang="uk-UA" dirty="0" err="1" smtClean="0"/>
              <a:t>involved</a:t>
            </a:r>
            <a:r>
              <a:rPr lang="uk-UA" dirty="0" smtClean="0"/>
              <a:t> </a:t>
            </a:r>
            <a:r>
              <a:rPr lang="uk-UA" dirty="0" err="1" smtClean="0"/>
              <a:t>in</a:t>
            </a:r>
            <a:r>
              <a:rPr lang="uk-UA" dirty="0" smtClean="0"/>
              <a:t> </a:t>
            </a:r>
            <a:r>
              <a:rPr lang="uk-UA" dirty="0" err="1" smtClean="0"/>
              <a:t>the</a:t>
            </a:r>
            <a:r>
              <a:rPr lang="uk-UA" dirty="0" smtClean="0"/>
              <a:t> </a:t>
            </a:r>
            <a:r>
              <a:rPr lang="uk-UA" dirty="0" smtClean="0">
                <a:hlinkClick r:id="rId15" tooltip="RNA Tie Club"/>
              </a:rPr>
              <a:t>RNA </a:t>
            </a:r>
            <a:r>
              <a:rPr lang="uk-UA" dirty="0" err="1" smtClean="0">
                <a:hlinkClick r:id="rId15" tooltip="RNA Tie Club"/>
              </a:rPr>
              <a:t>Tie</a:t>
            </a:r>
            <a:r>
              <a:rPr lang="uk-UA" dirty="0" smtClean="0">
                <a:hlinkClick r:id="rId15" tooltip="RNA Tie Club"/>
              </a:rPr>
              <a:t> </a:t>
            </a:r>
            <a:r>
              <a:rPr lang="uk-UA" dirty="0" err="1" smtClean="0">
                <a:hlinkClick r:id="rId15" tooltip="RNA Tie Club"/>
              </a:rPr>
              <a:t>Club</a:t>
            </a:r>
            <a:r>
              <a:rPr lang="uk-UA" dirty="0" smtClean="0"/>
              <a:t>, a </a:t>
            </a:r>
            <a:r>
              <a:rPr lang="uk-UA" dirty="0" err="1" smtClean="0"/>
              <a:t>discussion</a:t>
            </a:r>
            <a:r>
              <a:rPr lang="uk-UA" dirty="0" smtClean="0"/>
              <a:t> </a:t>
            </a:r>
            <a:r>
              <a:rPr lang="uk-UA" dirty="0" err="1" smtClean="0"/>
              <a:t>group</a:t>
            </a:r>
            <a:r>
              <a:rPr lang="uk-UA" dirty="0" smtClean="0"/>
              <a:t> </a:t>
            </a:r>
            <a:r>
              <a:rPr lang="uk-UA" dirty="0" err="1" smtClean="0"/>
              <a:t>of</a:t>
            </a:r>
            <a:r>
              <a:rPr lang="uk-UA" dirty="0" smtClean="0"/>
              <a:t> </a:t>
            </a:r>
            <a:r>
              <a:rPr lang="uk-UA" dirty="0" err="1" smtClean="0"/>
              <a:t>leading</a:t>
            </a:r>
            <a:r>
              <a:rPr lang="uk-UA" dirty="0" smtClean="0"/>
              <a:t> </a:t>
            </a:r>
            <a:r>
              <a:rPr lang="uk-UA" dirty="0" err="1" smtClean="0"/>
              <a:t>scientists</a:t>
            </a:r>
            <a:r>
              <a:rPr lang="uk-UA" dirty="0" smtClean="0"/>
              <a:t> </a:t>
            </a:r>
            <a:r>
              <a:rPr lang="uk-UA" dirty="0" err="1" smtClean="0"/>
              <a:t>concerned</a:t>
            </a:r>
            <a:r>
              <a:rPr lang="uk-UA" dirty="0" smtClean="0"/>
              <a:t> </a:t>
            </a:r>
            <a:r>
              <a:rPr lang="uk-UA" dirty="0" err="1" smtClean="0"/>
              <a:t>with</a:t>
            </a:r>
            <a:r>
              <a:rPr lang="uk-UA" dirty="0" smtClean="0"/>
              <a:t> </a:t>
            </a:r>
            <a:r>
              <a:rPr lang="uk-UA" dirty="0" err="1" smtClean="0"/>
              <a:t>the</a:t>
            </a:r>
            <a:r>
              <a:rPr lang="uk-UA" dirty="0" smtClean="0"/>
              <a:t> </a:t>
            </a:r>
            <a:r>
              <a:rPr lang="uk-UA" dirty="0" err="1" smtClean="0"/>
              <a:t>problem</a:t>
            </a:r>
            <a:r>
              <a:rPr lang="uk-UA" dirty="0" smtClean="0"/>
              <a:t> </a:t>
            </a:r>
            <a:r>
              <a:rPr lang="uk-UA" dirty="0" err="1" smtClean="0"/>
              <a:t>of</a:t>
            </a:r>
            <a:r>
              <a:rPr lang="uk-UA" dirty="0" smtClean="0"/>
              <a:t> </a:t>
            </a:r>
            <a:r>
              <a:rPr lang="uk-UA" dirty="0" err="1" smtClean="0"/>
              <a:t>the</a:t>
            </a:r>
            <a:r>
              <a:rPr lang="uk-UA" dirty="0" smtClean="0"/>
              <a:t> </a:t>
            </a:r>
            <a:r>
              <a:rPr lang="uk-UA" dirty="0" err="1" smtClean="0"/>
              <a:t>genetic</a:t>
            </a:r>
            <a:r>
              <a:rPr lang="uk-UA" dirty="0" smtClean="0"/>
              <a:t> </a:t>
            </a:r>
            <a:r>
              <a:rPr lang="uk-UA" dirty="0" err="1" smtClean="0"/>
              <a:t>code</a:t>
            </a:r>
            <a:r>
              <a:rPr lang="uk-UA" dirty="0" smtClean="0"/>
              <a:t>. </a:t>
            </a:r>
            <a:r>
              <a:rPr lang="uk-UA" dirty="0" err="1" smtClean="0"/>
              <a:t>One</a:t>
            </a:r>
            <a:r>
              <a:rPr lang="uk-UA" dirty="0" smtClean="0"/>
              <a:t> </a:t>
            </a:r>
            <a:r>
              <a:rPr lang="uk-UA" dirty="0" err="1" smtClean="0"/>
              <a:t>of</a:t>
            </a:r>
            <a:r>
              <a:rPr lang="uk-UA" dirty="0" smtClean="0"/>
              <a:t> </a:t>
            </a:r>
            <a:r>
              <a:rPr lang="uk-UA" dirty="0" err="1" smtClean="0"/>
              <a:t>Gamow's</a:t>
            </a:r>
            <a:r>
              <a:rPr lang="uk-UA" dirty="0" smtClean="0"/>
              <a:t> </a:t>
            </a:r>
            <a:r>
              <a:rPr lang="uk-UA" dirty="0" err="1" smtClean="0"/>
              <a:t>colleagues</a:t>
            </a:r>
            <a:r>
              <a:rPr lang="uk-UA" dirty="0" smtClean="0"/>
              <a:t> </a:t>
            </a:r>
            <a:r>
              <a:rPr lang="uk-UA" dirty="0" err="1" smtClean="0"/>
              <a:t>in</a:t>
            </a:r>
            <a:r>
              <a:rPr lang="uk-UA" dirty="0" smtClean="0"/>
              <a:t> </a:t>
            </a:r>
            <a:r>
              <a:rPr lang="uk-UA" dirty="0" err="1" smtClean="0"/>
              <a:t>the</a:t>
            </a:r>
            <a:r>
              <a:rPr lang="uk-UA" dirty="0" smtClean="0"/>
              <a:t> </a:t>
            </a:r>
            <a:r>
              <a:rPr lang="uk-UA" dirty="0" err="1" smtClean="0"/>
              <a:t>Club</a:t>
            </a:r>
            <a:r>
              <a:rPr lang="uk-UA" dirty="0" smtClean="0"/>
              <a:t> </a:t>
            </a:r>
            <a:r>
              <a:rPr lang="uk-UA" dirty="0" err="1" smtClean="0"/>
              <a:t>was</a:t>
            </a:r>
            <a:r>
              <a:rPr lang="uk-UA" dirty="0" smtClean="0"/>
              <a:t> </a:t>
            </a:r>
            <a:r>
              <a:rPr lang="uk-UA" dirty="0" err="1" smtClean="0">
                <a:hlinkClick r:id="rId16" tooltip="Nobel prize"/>
              </a:rPr>
              <a:t>Nobel</a:t>
            </a:r>
            <a:r>
              <a:rPr lang="uk-UA" dirty="0" smtClean="0">
                <a:hlinkClick r:id="rId16" tooltip="Nobel prize"/>
              </a:rPr>
              <a:t> </a:t>
            </a:r>
            <a:r>
              <a:rPr lang="uk-UA" dirty="0" err="1" smtClean="0">
                <a:hlinkClick r:id="rId16" tooltip="Nobel prize"/>
              </a:rPr>
              <a:t>prize</a:t>
            </a:r>
            <a:r>
              <a:rPr lang="uk-UA" dirty="0" smtClean="0"/>
              <a:t> </a:t>
            </a:r>
            <a:r>
              <a:rPr lang="uk-UA" dirty="0" err="1" smtClean="0"/>
              <a:t>winner</a:t>
            </a:r>
            <a:r>
              <a:rPr lang="uk-UA" dirty="0" smtClean="0"/>
              <a:t> </a:t>
            </a:r>
            <a:r>
              <a:rPr lang="uk-UA" dirty="0" err="1" smtClean="0">
                <a:hlinkClick r:id="rId5" tooltip="James D. Watson"/>
              </a:rPr>
              <a:t>James</a:t>
            </a:r>
            <a:r>
              <a:rPr lang="uk-UA" dirty="0" smtClean="0">
                <a:hlinkClick r:id="rId5" tooltip="James D. Watson"/>
              </a:rPr>
              <a:t> D. </a:t>
            </a:r>
            <a:r>
              <a:rPr lang="uk-UA" dirty="0" err="1" smtClean="0">
                <a:hlinkClick r:id="rId5" tooltip="James D. Watson"/>
              </a:rPr>
              <a:t>Watson</a:t>
            </a:r>
            <a:r>
              <a:rPr lang="uk-UA" dirty="0" smtClean="0"/>
              <a:t>, </a:t>
            </a:r>
            <a:r>
              <a:rPr lang="uk-UA" dirty="0" err="1" smtClean="0"/>
              <a:t>co-discoverer</a:t>
            </a:r>
            <a:r>
              <a:rPr lang="uk-UA" dirty="0" smtClean="0"/>
              <a:t> </a:t>
            </a:r>
            <a:r>
              <a:rPr lang="uk-UA" dirty="0" err="1" smtClean="0"/>
              <a:t>of</a:t>
            </a:r>
            <a:r>
              <a:rPr lang="uk-UA" dirty="0" smtClean="0"/>
              <a:t> </a:t>
            </a:r>
            <a:r>
              <a:rPr lang="uk-UA" dirty="0" smtClean="0">
                <a:hlinkClick r:id="rId3" tooltip="DNA"/>
              </a:rPr>
              <a:t>DNA</a:t>
            </a:r>
            <a:r>
              <a:rPr lang="uk-UA" dirty="0" smtClean="0"/>
              <a:t>, </a:t>
            </a:r>
            <a:r>
              <a:rPr lang="uk-UA" dirty="0" err="1" smtClean="0"/>
              <a:t>who</a:t>
            </a:r>
            <a:r>
              <a:rPr lang="uk-UA" dirty="0" smtClean="0"/>
              <a:t> </a:t>
            </a:r>
            <a:r>
              <a:rPr lang="uk-UA" dirty="0" err="1" smtClean="0"/>
              <a:t>acknowledges</a:t>
            </a:r>
            <a:r>
              <a:rPr lang="uk-UA" dirty="0" smtClean="0"/>
              <a:t> </a:t>
            </a:r>
            <a:r>
              <a:rPr lang="uk-UA" dirty="0" err="1" smtClean="0"/>
              <a:t>Gamow</a:t>
            </a:r>
            <a:r>
              <a:rPr lang="uk-UA" dirty="0" smtClean="0"/>
              <a:t> </a:t>
            </a:r>
            <a:r>
              <a:rPr lang="uk-UA" dirty="0" err="1" smtClean="0"/>
              <a:t>in</a:t>
            </a:r>
            <a:r>
              <a:rPr lang="uk-UA" dirty="0" smtClean="0"/>
              <a:t> </a:t>
            </a:r>
            <a:r>
              <a:rPr lang="uk-UA" dirty="0" err="1" smtClean="0"/>
              <a:t>his</a:t>
            </a:r>
            <a:r>
              <a:rPr lang="uk-UA" dirty="0" smtClean="0"/>
              <a:t> </a:t>
            </a:r>
            <a:r>
              <a:rPr lang="uk-UA" dirty="0" err="1" smtClean="0"/>
              <a:t>own</a:t>
            </a:r>
            <a:r>
              <a:rPr lang="uk-UA" dirty="0" smtClean="0"/>
              <a:t> </a:t>
            </a:r>
            <a:r>
              <a:rPr lang="uk-UA" dirty="0" err="1" smtClean="0"/>
              <a:t>autobiographical</a:t>
            </a:r>
            <a:r>
              <a:rPr lang="uk-UA" dirty="0" smtClean="0"/>
              <a:t> </a:t>
            </a:r>
            <a:r>
              <a:rPr lang="uk-UA" dirty="0" err="1" smtClean="0"/>
              <a:t>writings</a:t>
            </a:r>
            <a:r>
              <a:rPr lang="uk-UA" dirty="0" smtClean="0"/>
              <a:t>.</a:t>
            </a:r>
            <a:r>
              <a:rPr lang="uk-UA" dirty="0" smtClean="0">
                <a:hlinkClick r:id="rId17"/>
              </a:rPr>
              <a:t>[14]</a:t>
            </a:r>
            <a:endParaRPr lang="uk-UA" dirty="0" smtClean="0"/>
          </a:p>
        </p:txBody>
      </p:sp>
    </p:spTree>
    <p:extLst>
      <p:ext uri="{BB962C8B-B14F-4D97-AF65-F5344CB8AC3E}">
        <p14:creationId xmlns:p14="http://schemas.microsoft.com/office/powerpoint/2010/main" val="276436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4167D0-ECE7-4056-B53C-3FC938ABC29D}" type="slidenum">
              <a:rPr lang="uk-UA" smtClean="0"/>
              <a:pPr eaLnBrk="1" hangingPunct="1"/>
              <a:t>5</a:t>
            </a:fld>
            <a:endParaRPr lang="uk-UA"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uk-UA" dirty="0" err="1" smtClean="0"/>
              <a:t>Electrodes</a:t>
            </a:r>
            <a:r>
              <a:rPr lang="uk-UA" dirty="0" smtClean="0"/>
              <a:t> </a:t>
            </a:r>
            <a:r>
              <a:rPr lang="en-US" dirty="0" smtClean="0"/>
              <a:t>of Zn and Cu </a:t>
            </a:r>
            <a:r>
              <a:rPr lang="uk-UA" dirty="0" err="1" smtClean="0"/>
              <a:t>touch</a:t>
            </a:r>
            <a:r>
              <a:rPr lang="uk-UA" dirty="0" smtClean="0"/>
              <a:t> a </a:t>
            </a:r>
            <a:r>
              <a:rPr lang="uk-UA" dirty="0" err="1" smtClean="0"/>
              <a:t>frog</a:t>
            </a:r>
            <a:r>
              <a:rPr lang="uk-UA" dirty="0" smtClean="0"/>
              <a:t>, </a:t>
            </a:r>
            <a:r>
              <a:rPr lang="uk-UA" dirty="0" err="1" smtClean="0"/>
              <a:t>and</a:t>
            </a:r>
            <a:r>
              <a:rPr lang="uk-UA" dirty="0" smtClean="0"/>
              <a:t> </a:t>
            </a:r>
            <a:r>
              <a:rPr lang="uk-UA" dirty="0" err="1" smtClean="0"/>
              <a:t>the</a:t>
            </a:r>
            <a:r>
              <a:rPr lang="uk-UA" dirty="0" smtClean="0"/>
              <a:t> </a:t>
            </a:r>
            <a:r>
              <a:rPr lang="uk-UA" dirty="0" err="1" smtClean="0"/>
              <a:t>legs</a:t>
            </a:r>
            <a:r>
              <a:rPr lang="uk-UA" dirty="0" smtClean="0"/>
              <a:t> </a:t>
            </a:r>
            <a:r>
              <a:rPr lang="uk-UA" dirty="0" err="1" smtClean="0"/>
              <a:t>twitch</a:t>
            </a:r>
            <a:r>
              <a:rPr lang="uk-UA" dirty="0" smtClean="0"/>
              <a:t> </a:t>
            </a:r>
            <a:r>
              <a:rPr lang="uk-UA" dirty="0" err="1" smtClean="0"/>
              <a:t>into</a:t>
            </a:r>
            <a:r>
              <a:rPr lang="uk-UA" dirty="0" smtClean="0"/>
              <a:t> </a:t>
            </a:r>
            <a:r>
              <a:rPr lang="uk-UA" dirty="0" err="1" smtClean="0"/>
              <a:t>the</a:t>
            </a:r>
            <a:r>
              <a:rPr lang="uk-UA" dirty="0" smtClean="0"/>
              <a:t> </a:t>
            </a:r>
            <a:r>
              <a:rPr lang="uk-UA" dirty="0" err="1" smtClean="0"/>
              <a:t>upward</a:t>
            </a:r>
            <a:r>
              <a:rPr lang="uk-UA" dirty="0" smtClean="0"/>
              <a:t> </a:t>
            </a:r>
            <a:r>
              <a:rPr lang="uk-UA" dirty="0" err="1" smtClean="0"/>
              <a:t>position</a:t>
            </a:r>
            <a:r>
              <a:rPr lang="uk-UA" dirty="0" smtClean="0"/>
              <a:t> </a:t>
            </a:r>
            <a:endParaRPr lang="en-US" dirty="0" smtClean="0"/>
          </a:p>
          <a:p>
            <a:pPr eaLnBrk="1" hangingPunct="1"/>
            <a:endParaRPr lang="en-US" dirty="0" smtClean="0"/>
          </a:p>
          <a:p>
            <a:pPr eaLnBrk="1" hangingPunct="1"/>
            <a:r>
              <a:rPr lang="en-US" sz="1200" dirty="0" smtClean="0"/>
              <a:t>Late 1780s diagram of Galvani's experiment on frog legs</a:t>
            </a:r>
          </a:p>
          <a:p>
            <a:pPr eaLnBrk="1" hangingPunct="1"/>
            <a:r>
              <a:rPr lang="en-US" sz="1200" dirty="0" smtClean="0"/>
              <a:t>According to popular version of the story, Galvani was slowly skinning a frog at a table where he had been conducting experiments with static electricity by rubbing frog skin. Galvani's assistant touched an exposed sciatic nerve of the frog with a metal scalpel, which picked up a charge. At that moment, they saw sparks and the dead frog's leg kick as if in life. The observation made Galvani the first investigator to appreciate the relationship between electricity and animation — or life. This finding provided the basis for the new understanding that electrical energy (carried by ions), and not air or fluid as in earlier </a:t>
            </a:r>
            <a:r>
              <a:rPr lang="en-US" sz="1200" dirty="0" smtClean="0">
                <a:hlinkClick r:id="rId3" tooltip="Balloonist theory"/>
              </a:rPr>
              <a:t>balloonist theories</a:t>
            </a:r>
            <a:r>
              <a:rPr lang="en-US" sz="1200" dirty="0" smtClean="0"/>
              <a:t>, is the impetus (</a:t>
            </a:r>
            <a:r>
              <a:rPr lang="uk-UA" sz="1200" dirty="0" err="1" smtClean="0"/>
              <a:t>движущая</a:t>
            </a:r>
            <a:r>
              <a:rPr lang="uk-UA" sz="1200" dirty="0" smtClean="0"/>
              <a:t> сила</a:t>
            </a:r>
            <a:r>
              <a:rPr lang="en-US" sz="1200" dirty="0" smtClean="0"/>
              <a:t>) behind muscle movement. He is poorly credited with the discovery of </a:t>
            </a:r>
            <a:r>
              <a:rPr lang="en-US" sz="1200" dirty="0" smtClean="0">
                <a:hlinkClick r:id="rId4" tooltip="Bioelectricity"/>
              </a:rPr>
              <a:t>bioelectricity</a:t>
            </a:r>
            <a:r>
              <a:rPr lang="en-US" sz="1200" dirty="0" smtClean="0"/>
              <a:t>.</a:t>
            </a:r>
            <a:r>
              <a:rPr lang="en-US" sz="1200" baseline="0" dirty="0" smtClean="0"/>
              <a:t> </a:t>
            </a:r>
            <a:r>
              <a:rPr lang="en-US" sz="1200" dirty="0" smtClean="0"/>
              <a:t>Galvani called the term </a:t>
            </a:r>
            <a:r>
              <a:rPr lang="en-US" sz="1200" i="1" dirty="0" smtClean="0"/>
              <a:t>animal electricity</a:t>
            </a:r>
            <a:r>
              <a:rPr lang="en-US" sz="1200" dirty="0" smtClean="0"/>
              <a:t> to describe the force that activated the </a:t>
            </a:r>
            <a:r>
              <a:rPr lang="en-US" sz="1200" dirty="0" smtClean="0">
                <a:hlinkClick r:id="rId5" tooltip="Muscle"/>
              </a:rPr>
              <a:t>muscles</a:t>
            </a:r>
            <a:r>
              <a:rPr lang="en-US" sz="1200" dirty="0" smtClean="0"/>
              <a:t> of his specimens. Along with contemporaries, he regarded their activation as being generated by an electrical fluid that is carried to the muscles by the </a:t>
            </a:r>
            <a:r>
              <a:rPr lang="en-US" sz="1200" dirty="0" smtClean="0">
                <a:hlinkClick r:id="rId6" tooltip="Nerve"/>
              </a:rPr>
              <a:t>nerves</a:t>
            </a:r>
            <a:r>
              <a:rPr lang="en-US" sz="1200" dirty="0" smtClean="0"/>
              <a:t>. The phenomenon was dubbed </a:t>
            </a:r>
            <a:r>
              <a:rPr lang="en-US" sz="1200" i="1" dirty="0" smtClean="0">
                <a:hlinkClick r:id="rId7" tooltip="Galvanism"/>
              </a:rPr>
              <a:t>galvanism</a:t>
            </a:r>
            <a:r>
              <a:rPr lang="en-US" sz="1200" dirty="0" smtClean="0"/>
              <a:t>, after Galvani, on the suggestion of his peer and sometime intellectual adversary </a:t>
            </a:r>
            <a:r>
              <a:rPr lang="en-US" sz="1200" dirty="0" smtClean="0">
                <a:hlinkClick r:id="rId8" tooltip="Alessandro Volta"/>
              </a:rPr>
              <a:t>Alessandro Volta</a:t>
            </a:r>
            <a:r>
              <a:rPr lang="en-US" sz="1200" dirty="0" smtClean="0"/>
              <a:t>. Today, the study of galvanic effects in biology is called </a:t>
            </a:r>
            <a:r>
              <a:rPr lang="en-US" sz="1200" i="1" dirty="0" smtClean="0">
                <a:hlinkClick r:id="rId9" tooltip="Electrophysiology"/>
              </a:rPr>
              <a:t>electrophysiology</a:t>
            </a:r>
            <a:r>
              <a:rPr lang="en-US" sz="1200" dirty="0" smtClean="0"/>
              <a:t>, the term </a:t>
            </a:r>
            <a:r>
              <a:rPr lang="en-US" sz="1200" i="1" dirty="0" smtClean="0"/>
              <a:t>galvanism</a:t>
            </a:r>
            <a:r>
              <a:rPr lang="en-US" sz="1200" dirty="0" smtClean="0"/>
              <a:t> being used only in historical contexts.</a:t>
            </a:r>
          </a:p>
          <a:p>
            <a:pPr eaLnBrk="1" hangingPunct="1"/>
            <a:endParaRPr lang="uk-UA" dirty="0" smtClean="0"/>
          </a:p>
        </p:txBody>
      </p:sp>
    </p:spTree>
    <p:extLst>
      <p:ext uri="{BB962C8B-B14F-4D97-AF65-F5344CB8AC3E}">
        <p14:creationId xmlns:p14="http://schemas.microsoft.com/office/powerpoint/2010/main" val="168458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2A9B3D-04C8-4FD1-AE71-50D9044919DE}" type="slidenum">
              <a:rPr lang="uk-UA" smtClean="0"/>
              <a:pPr eaLnBrk="1" hangingPunct="1"/>
              <a:t>6</a:t>
            </a:fld>
            <a:endParaRPr lang="uk-UA"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lnSpc>
                <a:spcPct val="80000"/>
              </a:lnSpc>
            </a:pPr>
            <a:r>
              <a:rPr lang="en-US" sz="700" dirty="0" smtClean="0"/>
              <a:t>Based on years of experimental investigations of neuro-muscular preparations, which</a:t>
            </a:r>
          </a:p>
          <a:p>
            <a:pPr eaLnBrk="1" hangingPunct="1">
              <a:lnSpc>
                <a:spcPct val="80000"/>
              </a:lnSpc>
            </a:pPr>
            <a:r>
              <a:rPr lang="en-US" sz="700" dirty="0" smtClean="0"/>
              <a:t>he made together with his wife Lucia </a:t>
            </a:r>
            <a:r>
              <a:rPr lang="en-US" sz="700" dirty="0" err="1" smtClean="0"/>
              <a:t>Galeazzi</a:t>
            </a:r>
            <a:r>
              <a:rPr lang="en-US" sz="700" dirty="0" smtClean="0"/>
              <a:t> (Fig. 1) and his nephew Giovanni </a:t>
            </a:r>
            <a:r>
              <a:rPr lang="en-US" sz="700" dirty="0" err="1" smtClean="0"/>
              <a:t>Aldini</a:t>
            </a:r>
            <a:r>
              <a:rPr lang="en-US" sz="700" dirty="0" smtClean="0"/>
              <a:t>, Galvani postulated that animal electricity results from accumulation of positive and negative charges on external and internal surfaces of the muscle or nerve </a:t>
            </a:r>
            <a:r>
              <a:rPr lang="en-US" sz="700" dirty="0" err="1" smtClean="0"/>
              <a:t>fibre</a:t>
            </a:r>
            <a:r>
              <a:rPr lang="en-US" sz="700" dirty="0" smtClean="0"/>
              <a:t>, which he compared to the internal and external plates of the Leyden jar ((Galvani, 1791, 1794, 1841), see also (</a:t>
            </a:r>
            <a:r>
              <a:rPr lang="en-US" sz="700" dirty="0" err="1" smtClean="0"/>
              <a:t>Piccolino</a:t>
            </a:r>
            <a:r>
              <a:rPr lang="en-US" sz="700" dirty="0" smtClean="0"/>
              <a:t>, 1997)). Excitation required a current flow, which, in turn, was in need of a specific pathway, to which effect Galvani contemplated the existence of water-filled channels, that penetrate the surface of the muscle </a:t>
            </a:r>
            <a:r>
              <a:rPr lang="en-US" sz="700" dirty="0" err="1" smtClean="0"/>
              <a:t>fibres</a:t>
            </a:r>
            <a:r>
              <a:rPr lang="en-US" sz="700" dirty="0" smtClean="0"/>
              <a:t>, and allow the electrical excitability. Once more, comparing the biological tissue to a Leyden </a:t>
            </a:r>
            <a:r>
              <a:rPr lang="en-US" sz="700" dirty="0" smtClean="0"/>
              <a:t>jar.</a:t>
            </a:r>
            <a:endParaRPr lang="uk-UA" sz="800" dirty="0" smtClean="0"/>
          </a:p>
        </p:txBody>
      </p:sp>
    </p:spTree>
    <p:extLst>
      <p:ext uri="{BB962C8B-B14F-4D97-AF65-F5344CB8AC3E}">
        <p14:creationId xmlns:p14="http://schemas.microsoft.com/office/powerpoint/2010/main" val="144526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sz="800" dirty="0" smtClean="0"/>
              <a:t>Galvani wrote: »let one plaster then this conductor with some insulating substance, as wax... let one make small holes in some part of the plastering that concerns the conductor. Then let one moist with water or with some other conductive fluid all the plastering, having care that the fluid penetrate in the above mentioned holes, and come in contact with the conductor itself«. Certainly, in this case, there is communication through this fluid between the internal and the external surface of the jar ((Galvani, 1794), quoted from (</a:t>
            </a:r>
            <a:r>
              <a:rPr lang="en-US" sz="800" dirty="0" err="1" smtClean="0"/>
              <a:t>Piccolino</a:t>
            </a:r>
            <a:r>
              <a:rPr lang="en-US" sz="800" dirty="0" smtClean="0"/>
              <a:t>, 1997)). Scientific excellence has not protected Galvani from political persecution. In 1797, when French revolutionary hordes led by Corsican ogre (</a:t>
            </a:r>
            <a:r>
              <a:rPr lang="uk-UA" sz="800" dirty="0" err="1" smtClean="0"/>
              <a:t>страшный</a:t>
            </a:r>
            <a:r>
              <a:rPr lang="uk-UA" sz="800" dirty="0" smtClean="0"/>
              <a:t> </a:t>
            </a:r>
            <a:r>
              <a:rPr lang="uk-UA" sz="800" dirty="0" err="1" smtClean="0"/>
              <a:t>человек</a:t>
            </a:r>
            <a:r>
              <a:rPr lang="en-US" sz="800" dirty="0" smtClean="0"/>
              <a:t>) occupied Bologna and marionette Cisalpine Republic had been created, the oath of loyalty was demanded from every occupant of public office. Galvani refused and was expelled from the University, which precipitated his untimely demise in 1798.</a:t>
            </a:r>
          </a:p>
          <a:p>
            <a:pPr eaLnBrk="1" hangingPunct="1">
              <a:lnSpc>
                <a:spcPct val="80000"/>
              </a:lnSpc>
            </a:pPr>
            <a:endParaRPr lang="en-US" sz="1200" dirty="0" smtClean="0"/>
          </a:p>
          <a:p>
            <a:pPr eaLnBrk="1" hangingPunct="1">
              <a:lnSpc>
                <a:spcPct val="80000"/>
              </a:lnSpc>
            </a:pPr>
            <a:endParaRPr lang="en-US" sz="1200" dirty="0" smtClean="0"/>
          </a:p>
          <a:p>
            <a:pPr eaLnBrk="1" hangingPunct="1">
              <a:lnSpc>
                <a:spcPct val="80000"/>
              </a:lnSpc>
            </a:pPr>
            <a:r>
              <a:rPr lang="uk-UA" sz="1200" dirty="0" err="1" smtClean="0"/>
              <a:t>This</a:t>
            </a:r>
            <a:r>
              <a:rPr lang="uk-UA" sz="1200" dirty="0" smtClean="0"/>
              <a:t> "</a:t>
            </a:r>
            <a:r>
              <a:rPr lang="uk-UA" sz="1200" dirty="0" err="1" smtClean="0"/>
              <a:t>channel</a:t>
            </a:r>
            <a:r>
              <a:rPr lang="uk-UA" sz="1200" dirty="0" smtClean="0"/>
              <a:t>"-</a:t>
            </a:r>
            <a:r>
              <a:rPr lang="uk-UA" sz="1200" dirty="0" err="1" smtClean="0"/>
              <a:t>driven</a:t>
            </a:r>
            <a:r>
              <a:rPr lang="uk-UA" sz="1200" dirty="0" smtClean="0"/>
              <a:t> </a:t>
            </a:r>
            <a:r>
              <a:rPr lang="uk-UA" sz="1200" dirty="0" err="1" smtClean="0"/>
              <a:t>mechanism</a:t>
            </a:r>
            <a:r>
              <a:rPr lang="uk-UA" sz="1200" dirty="0" smtClean="0"/>
              <a:t> </a:t>
            </a:r>
            <a:r>
              <a:rPr lang="uk-UA" sz="1200" dirty="0" err="1" smtClean="0"/>
              <a:t>of</a:t>
            </a:r>
            <a:r>
              <a:rPr lang="uk-UA" sz="1200" dirty="0" smtClean="0"/>
              <a:t> </a:t>
            </a:r>
            <a:r>
              <a:rPr lang="uk-UA" sz="1200" dirty="0" err="1" smtClean="0"/>
              <a:t>electrical</a:t>
            </a:r>
            <a:r>
              <a:rPr lang="uk-UA" sz="1200" dirty="0" smtClean="0"/>
              <a:t> </a:t>
            </a:r>
            <a:r>
              <a:rPr lang="uk-UA" sz="1200" dirty="0" err="1" smtClean="0"/>
              <a:t>excitation</a:t>
            </a:r>
            <a:r>
              <a:rPr lang="uk-UA" sz="1200" dirty="0" smtClean="0"/>
              <a:t>,</a:t>
            </a:r>
          </a:p>
          <a:p>
            <a:pPr eaLnBrk="1" hangingPunct="1">
              <a:lnSpc>
                <a:spcPct val="80000"/>
              </a:lnSpc>
            </a:pPr>
            <a:r>
              <a:rPr lang="uk-UA" sz="1200" dirty="0" err="1" smtClean="0"/>
              <a:t>became</a:t>
            </a:r>
            <a:r>
              <a:rPr lang="uk-UA" sz="1200" dirty="0" smtClean="0"/>
              <a:t> </a:t>
            </a:r>
            <a:r>
              <a:rPr lang="uk-UA" sz="1200" dirty="0" err="1" smtClean="0"/>
              <a:t>generally</a:t>
            </a:r>
            <a:r>
              <a:rPr lang="uk-UA" sz="1200" dirty="0" smtClean="0"/>
              <a:t> </a:t>
            </a:r>
            <a:r>
              <a:rPr lang="uk-UA" sz="1200" dirty="0" err="1" smtClean="0"/>
              <a:t>accepted</a:t>
            </a:r>
            <a:r>
              <a:rPr lang="uk-UA" sz="1200" dirty="0" smtClean="0"/>
              <a:t> </a:t>
            </a:r>
            <a:r>
              <a:rPr lang="uk-UA" sz="1200" dirty="0" err="1" smtClean="0"/>
              <a:t>more</a:t>
            </a:r>
            <a:r>
              <a:rPr lang="uk-UA" sz="1200" dirty="0" smtClean="0"/>
              <a:t> </a:t>
            </a:r>
            <a:r>
              <a:rPr lang="uk-UA" sz="1200" dirty="0" err="1" smtClean="0"/>
              <a:t>than</a:t>
            </a:r>
            <a:r>
              <a:rPr lang="uk-UA" sz="1200" dirty="0" smtClean="0"/>
              <a:t> 150 </a:t>
            </a:r>
            <a:r>
              <a:rPr lang="uk-UA" sz="1200" dirty="0" err="1" smtClean="0"/>
              <a:t>years</a:t>
            </a:r>
            <a:r>
              <a:rPr lang="uk-UA" sz="1200" dirty="0" smtClean="0"/>
              <a:t> </a:t>
            </a:r>
            <a:r>
              <a:rPr lang="uk-UA" sz="1200" dirty="0" err="1" smtClean="0"/>
              <a:t>after</a:t>
            </a:r>
            <a:endParaRPr lang="uk-UA" sz="1200" dirty="0" smtClean="0"/>
          </a:p>
          <a:p>
            <a:pPr eaLnBrk="1" hangingPunct="1">
              <a:lnSpc>
                <a:spcPct val="80000"/>
              </a:lnSpc>
            </a:pPr>
            <a:r>
              <a:rPr lang="uk-UA" sz="1200" dirty="0" err="1" smtClean="0"/>
              <a:t>Galvani's</a:t>
            </a:r>
            <a:r>
              <a:rPr lang="uk-UA" sz="1200" dirty="0" smtClean="0"/>
              <a:t> </a:t>
            </a:r>
            <a:r>
              <a:rPr lang="uk-UA" sz="1200" dirty="0" err="1" smtClean="0"/>
              <a:t>death</a:t>
            </a:r>
            <a:r>
              <a:rPr lang="uk-UA" sz="1200" dirty="0" smtClean="0"/>
              <a:t>. </a:t>
            </a:r>
            <a:r>
              <a:rPr lang="uk-UA" sz="1200" dirty="0" err="1" smtClean="0"/>
              <a:t>The</a:t>
            </a:r>
            <a:r>
              <a:rPr lang="uk-UA" sz="1200" dirty="0" smtClean="0"/>
              <a:t> </a:t>
            </a:r>
            <a:r>
              <a:rPr lang="uk-UA" sz="1200" dirty="0" err="1" smtClean="0"/>
              <a:t>insulator</a:t>
            </a:r>
            <a:r>
              <a:rPr lang="uk-UA" sz="1200" dirty="0" smtClean="0"/>
              <a:t> </a:t>
            </a:r>
            <a:r>
              <a:rPr lang="uk-UA" sz="1200" dirty="0" err="1" smtClean="0"/>
              <a:t>surface</a:t>
            </a:r>
            <a:r>
              <a:rPr lang="uk-UA" sz="1200" dirty="0" smtClean="0"/>
              <a:t> </a:t>
            </a:r>
            <a:r>
              <a:rPr lang="uk-UA" sz="1200" dirty="0" err="1" smtClean="0"/>
              <a:t>of</a:t>
            </a:r>
            <a:r>
              <a:rPr lang="uk-UA" sz="1200" dirty="0" smtClean="0"/>
              <a:t> </a:t>
            </a:r>
            <a:r>
              <a:rPr lang="uk-UA" sz="1200" dirty="0" err="1" smtClean="0"/>
              <a:t>the</a:t>
            </a:r>
            <a:r>
              <a:rPr lang="uk-UA" sz="1200" dirty="0" smtClean="0"/>
              <a:t> </a:t>
            </a:r>
            <a:r>
              <a:rPr lang="uk-UA" sz="1200" dirty="0" err="1" smtClean="0"/>
              <a:t>cell</a:t>
            </a:r>
            <a:r>
              <a:rPr lang="uk-UA" sz="1200" dirty="0" smtClean="0"/>
              <a:t>, </a:t>
            </a:r>
            <a:r>
              <a:rPr lang="uk-UA" sz="1200" dirty="0" err="1" smtClean="0"/>
              <a:t>the</a:t>
            </a:r>
            <a:endParaRPr lang="uk-UA" sz="1200" dirty="0" smtClean="0"/>
          </a:p>
          <a:p>
            <a:pPr eaLnBrk="1" hangingPunct="1">
              <a:lnSpc>
                <a:spcPct val="80000"/>
              </a:lnSpc>
            </a:pPr>
            <a:r>
              <a:rPr lang="uk-UA" sz="1200" dirty="0" err="1" smtClean="0"/>
              <a:t>membrane</a:t>
            </a:r>
            <a:r>
              <a:rPr lang="uk-UA" sz="1200" dirty="0" smtClean="0"/>
              <a:t>, </a:t>
            </a:r>
            <a:r>
              <a:rPr lang="uk-UA" sz="1200" dirty="0" err="1" smtClean="0"/>
              <a:t>turned</a:t>
            </a:r>
            <a:r>
              <a:rPr lang="uk-UA" sz="1200" dirty="0" smtClean="0"/>
              <a:t> </a:t>
            </a:r>
            <a:r>
              <a:rPr lang="uk-UA" sz="1200" dirty="0" err="1" smtClean="0"/>
              <a:t>out</a:t>
            </a:r>
            <a:r>
              <a:rPr lang="uk-UA" sz="1200" dirty="0" smtClean="0"/>
              <a:t> </a:t>
            </a:r>
            <a:r>
              <a:rPr lang="uk-UA" sz="1200" dirty="0" err="1" smtClean="0"/>
              <a:t>to</a:t>
            </a:r>
            <a:r>
              <a:rPr lang="uk-UA" sz="1200" dirty="0" smtClean="0"/>
              <a:t> </a:t>
            </a:r>
            <a:r>
              <a:rPr lang="uk-UA" sz="1200" dirty="0" err="1" smtClean="0"/>
              <a:t>be</a:t>
            </a:r>
            <a:r>
              <a:rPr lang="uk-UA" sz="1200" dirty="0" smtClean="0"/>
              <a:t> </a:t>
            </a:r>
            <a:r>
              <a:rPr lang="uk-UA" sz="1200" dirty="0" err="1" smtClean="0"/>
              <a:t>almost</a:t>
            </a:r>
            <a:r>
              <a:rPr lang="uk-UA" sz="1200" dirty="0" smtClean="0"/>
              <a:t> a </a:t>
            </a:r>
            <a:r>
              <a:rPr lang="uk-UA" sz="1200" dirty="0" err="1" smtClean="0"/>
              <a:t>wax-like</a:t>
            </a:r>
            <a:r>
              <a:rPr lang="uk-UA" sz="1200" dirty="0" smtClean="0"/>
              <a:t> </a:t>
            </a:r>
            <a:r>
              <a:rPr lang="uk-UA" sz="1200" dirty="0" err="1" smtClean="0"/>
              <a:t>structure</a:t>
            </a:r>
            <a:r>
              <a:rPr lang="uk-UA" sz="1200" dirty="0" smtClean="0"/>
              <a:t>.</a:t>
            </a:r>
          </a:p>
        </p:txBody>
      </p:sp>
      <p:sp>
        <p:nvSpPr>
          <p:cNvPr id="4" name="Slide Number Placeholder 3"/>
          <p:cNvSpPr>
            <a:spLocks noGrp="1"/>
          </p:cNvSpPr>
          <p:nvPr>
            <p:ph type="sldNum" sz="quarter" idx="10"/>
          </p:nvPr>
        </p:nvSpPr>
        <p:spPr/>
        <p:txBody>
          <a:bodyPr/>
          <a:lstStyle/>
          <a:p>
            <a:pPr>
              <a:defRPr/>
            </a:pPr>
            <a:fld id="{B65B733E-D908-4231-BF99-DDC20446BCCE}" type="slidenum">
              <a:rPr lang="uk-UA" smtClean="0"/>
              <a:pPr>
                <a:defRPr/>
              </a:pPr>
              <a:t>7</a:t>
            </a:fld>
            <a:endParaRPr lang="uk-UA"/>
          </a:p>
        </p:txBody>
      </p:sp>
    </p:spTree>
    <p:extLst>
      <p:ext uri="{BB962C8B-B14F-4D97-AF65-F5344CB8AC3E}">
        <p14:creationId xmlns:p14="http://schemas.microsoft.com/office/powerpoint/2010/main" val="42797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4167D0-ECE7-4056-B53C-3FC938ABC29D}" type="slidenum">
              <a:rPr lang="uk-UA" smtClean="0"/>
              <a:pPr eaLnBrk="1" hangingPunct="1"/>
              <a:t>8</a:t>
            </a:fld>
            <a:endParaRPr lang="uk-UA"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uk-UA" dirty="0" err="1" smtClean="0"/>
              <a:t>Electrodes</a:t>
            </a:r>
            <a:r>
              <a:rPr lang="uk-UA" dirty="0" smtClean="0"/>
              <a:t> </a:t>
            </a:r>
            <a:r>
              <a:rPr lang="en-US" dirty="0" smtClean="0"/>
              <a:t>of Zn and Cu </a:t>
            </a:r>
            <a:r>
              <a:rPr lang="uk-UA" dirty="0" err="1" smtClean="0"/>
              <a:t>touch</a:t>
            </a:r>
            <a:r>
              <a:rPr lang="uk-UA" dirty="0" smtClean="0"/>
              <a:t> a </a:t>
            </a:r>
            <a:r>
              <a:rPr lang="uk-UA" dirty="0" err="1" smtClean="0"/>
              <a:t>frog</a:t>
            </a:r>
            <a:r>
              <a:rPr lang="uk-UA" dirty="0" smtClean="0"/>
              <a:t>, </a:t>
            </a:r>
            <a:r>
              <a:rPr lang="uk-UA" dirty="0" err="1" smtClean="0"/>
              <a:t>and</a:t>
            </a:r>
            <a:r>
              <a:rPr lang="uk-UA" dirty="0" smtClean="0"/>
              <a:t> </a:t>
            </a:r>
            <a:r>
              <a:rPr lang="uk-UA" dirty="0" err="1" smtClean="0"/>
              <a:t>the</a:t>
            </a:r>
            <a:r>
              <a:rPr lang="uk-UA" dirty="0" smtClean="0"/>
              <a:t> </a:t>
            </a:r>
            <a:r>
              <a:rPr lang="uk-UA" dirty="0" err="1" smtClean="0"/>
              <a:t>legs</a:t>
            </a:r>
            <a:r>
              <a:rPr lang="uk-UA" dirty="0" smtClean="0"/>
              <a:t> </a:t>
            </a:r>
            <a:r>
              <a:rPr lang="uk-UA" dirty="0" err="1" smtClean="0"/>
              <a:t>twitch</a:t>
            </a:r>
            <a:r>
              <a:rPr lang="uk-UA" dirty="0" smtClean="0"/>
              <a:t> </a:t>
            </a:r>
            <a:r>
              <a:rPr lang="uk-UA" dirty="0" err="1" smtClean="0"/>
              <a:t>into</a:t>
            </a:r>
            <a:r>
              <a:rPr lang="uk-UA" dirty="0" smtClean="0"/>
              <a:t> </a:t>
            </a:r>
            <a:r>
              <a:rPr lang="uk-UA" dirty="0" err="1" smtClean="0"/>
              <a:t>the</a:t>
            </a:r>
            <a:r>
              <a:rPr lang="uk-UA" dirty="0" smtClean="0"/>
              <a:t> </a:t>
            </a:r>
            <a:r>
              <a:rPr lang="uk-UA" dirty="0" err="1" smtClean="0"/>
              <a:t>upward</a:t>
            </a:r>
            <a:r>
              <a:rPr lang="uk-UA" dirty="0" smtClean="0"/>
              <a:t> </a:t>
            </a:r>
            <a:r>
              <a:rPr lang="uk-UA" dirty="0" err="1" smtClean="0"/>
              <a:t>position</a:t>
            </a:r>
            <a:r>
              <a:rPr lang="uk-UA" dirty="0" smtClean="0"/>
              <a:t> </a:t>
            </a:r>
            <a:endParaRPr lang="en-US" dirty="0" smtClean="0"/>
          </a:p>
          <a:p>
            <a:pPr eaLnBrk="1" hangingPunct="1"/>
            <a:endParaRPr lang="en-US" dirty="0" smtClean="0"/>
          </a:p>
          <a:p>
            <a:pPr eaLnBrk="1" hangingPunct="1"/>
            <a:r>
              <a:rPr lang="en-US" sz="1200" dirty="0" smtClean="0"/>
              <a:t>Galvani called the term </a:t>
            </a:r>
            <a:r>
              <a:rPr lang="en-US" sz="1200" i="1" dirty="0" smtClean="0"/>
              <a:t>animal electricity</a:t>
            </a:r>
            <a:r>
              <a:rPr lang="en-US" sz="1200" dirty="0" smtClean="0"/>
              <a:t> to describe the force that activated the </a:t>
            </a:r>
            <a:r>
              <a:rPr lang="en-US" sz="1200" dirty="0" smtClean="0">
                <a:hlinkClick r:id="rId3" tooltip="Muscle"/>
              </a:rPr>
              <a:t>muscles</a:t>
            </a:r>
            <a:r>
              <a:rPr lang="en-US" sz="1200" dirty="0" smtClean="0"/>
              <a:t> of his specimens. Along with contemporaries, he regarded their activation as being generated by an electrical fluid that is carried to the muscles by the </a:t>
            </a:r>
            <a:r>
              <a:rPr lang="en-US" sz="1200" dirty="0" smtClean="0">
                <a:hlinkClick r:id="rId4" tooltip="Nerve"/>
              </a:rPr>
              <a:t>nerves</a:t>
            </a:r>
            <a:r>
              <a:rPr lang="en-US" sz="1200" dirty="0" smtClean="0"/>
              <a:t>. The phenomenon was dubbed </a:t>
            </a:r>
            <a:r>
              <a:rPr lang="en-US" sz="1200" i="1" dirty="0" smtClean="0">
                <a:hlinkClick r:id="rId5" tooltip="Galvanism"/>
              </a:rPr>
              <a:t>galvanism</a:t>
            </a:r>
            <a:r>
              <a:rPr lang="en-US" sz="1200" dirty="0" smtClean="0"/>
              <a:t>, after Galvani, on the suggestion of his peer and sometime intellectual adversary </a:t>
            </a:r>
            <a:r>
              <a:rPr lang="en-US" sz="1200" dirty="0" smtClean="0">
                <a:hlinkClick r:id="rId6" tooltip="Alessandro Volta"/>
              </a:rPr>
              <a:t>Alessandro Volta</a:t>
            </a:r>
            <a:r>
              <a:rPr lang="en-US" sz="1200" dirty="0" smtClean="0"/>
              <a:t>. Today, the study of galvanic effects in biology is called </a:t>
            </a:r>
            <a:r>
              <a:rPr lang="en-US" sz="1200" i="1" dirty="0" smtClean="0">
                <a:hlinkClick r:id="rId7" tooltip="Electrophysiology"/>
              </a:rPr>
              <a:t>electrophysiology</a:t>
            </a:r>
            <a:r>
              <a:rPr lang="en-US" sz="1200" dirty="0" smtClean="0"/>
              <a:t>, the term </a:t>
            </a:r>
            <a:r>
              <a:rPr lang="en-US" sz="1200" i="1" dirty="0" smtClean="0"/>
              <a:t>galvanism</a:t>
            </a:r>
            <a:r>
              <a:rPr lang="en-US" sz="1200" dirty="0" smtClean="0"/>
              <a:t> being used only in historical contexts.</a:t>
            </a:r>
          </a:p>
          <a:p>
            <a:pPr eaLnBrk="1" hangingPunct="1"/>
            <a:endParaRPr lang="uk-UA" dirty="0" smtClean="0"/>
          </a:p>
        </p:txBody>
      </p:sp>
    </p:spTree>
    <p:extLst>
      <p:ext uri="{BB962C8B-B14F-4D97-AF65-F5344CB8AC3E}">
        <p14:creationId xmlns:p14="http://schemas.microsoft.com/office/powerpoint/2010/main" val="933236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FD7AE3-2EF6-42FC-BB1B-CA55E0B1EE46}" type="slidenum">
              <a:rPr lang="uk-UA" smtClean="0"/>
              <a:pPr eaLnBrk="1" hangingPunct="1"/>
              <a:t>9</a:t>
            </a:fld>
            <a:endParaRPr lang="uk-UA"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uk-UA" dirty="0" err="1" smtClean="0"/>
              <a:t>The</a:t>
            </a:r>
            <a:r>
              <a:rPr lang="uk-UA" dirty="0" smtClean="0"/>
              <a:t> "</a:t>
            </a:r>
            <a:r>
              <a:rPr lang="uk-UA" dirty="0" err="1" smtClean="0"/>
              <a:t>animal</a:t>
            </a:r>
            <a:r>
              <a:rPr lang="uk-UA" dirty="0" smtClean="0"/>
              <a:t> </a:t>
            </a:r>
            <a:r>
              <a:rPr lang="uk-UA" dirty="0" err="1" smtClean="0"/>
              <a:t>electricity</a:t>
            </a:r>
            <a:r>
              <a:rPr lang="uk-UA" dirty="0" smtClean="0"/>
              <a:t>" </a:t>
            </a:r>
            <a:r>
              <a:rPr lang="uk-UA" dirty="0" err="1" smtClean="0"/>
              <a:t>noted</a:t>
            </a:r>
            <a:r>
              <a:rPr lang="uk-UA" dirty="0" smtClean="0"/>
              <a:t> </a:t>
            </a:r>
            <a:r>
              <a:rPr lang="uk-UA" dirty="0" err="1" smtClean="0"/>
              <a:t>by</a:t>
            </a:r>
            <a:r>
              <a:rPr lang="uk-UA" dirty="0" smtClean="0"/>
              <a:t> </a:t>
            </a:r>
            <a:r>
              <a:rPr lang="uk-UA" dirty="0" err="1" smtClean="0">
                <a:hlinkClick r:id="rId3" tooltip="Luigi Galvani"/>
              </a:rPr>
              <a:t>Luigi</a:t>
            </a:r>
            <a:r>
              <a:rPr lang="uk-UA" dirty="0" smtClean="0">
                <a:hlinkClick r:id="rId3" tooltip="Luigi Galvani"/>
              </a:rPr>
              <a:t> </a:t>
            </a:r>
            <a:r>
              <a:rPr lang="uk-UA" dirty="0" err="1" smtClean="0">
                <a:hlinkClick r:id="rId3" tooltip="Luigi Galvani"/>
              </a:rPr>
              <a:t>Galvani</a:t>
            </a:r>
            <a:r>
              <a:rPr lang="uk-UA" dirty="0" smtClean="0"/>
              <a:t> </a:t>
            </a:r>
            <a:r>
              <a:rPr lang="uk-UA" dirty="0" err="1" smtClean="0"/>
              <a:t>when</a:t>
            </a:r>
            <a:r>
              <a:rPr lang="uk-UA" dirty="0" smtClean="0"/>
              <a:t> </a:t>
            </a:r>
            <a:r>
              <a:rPr lang="uk-UA" dirty="0" err="1" smtClean="0"/>
              <a:t>two</a:t>
            </a:r>
            <a:r>
              <a:rPr lang="uk-UA" dirty="0" smtClean="0"/>
              <a:t> </a:t>
            </a:r>
            <a:r>
              <a:rPr lang="uk-UA" dirty="0" err="1" smtClean="0"/>
              <a:t>different</a:t>
            </a:r>
            <a:r>
              <a:rPr lang="uk-UA" dirty="0" smtClean="0"/>
              <a:t> </a:t>
            </a:r>
            <a:r>
              <a:rPr lang="uk-UA" dirty="0" err="1" smtClean="0"/>
              <a:t>metals</a:t>
            </a:r>
            <a:r>
              <a:rPr lang="uk-UA" dirty="0" smtClean="0"/>
              <a:t> </a:t>
            </a:r>
            <a:r>
              <a:rPr lang="uk-UA" dirty="0" err="1" smtClean="0"/>
              <a:t>were</a:t>
            </a:r>
            <a:r>
              <a:rPr lang="uk-UA" dirty="0" smtClean="0"/>
              <a:t> </a:t>
            </a:r>
            <a:r>
              <a:rPr lang="uk-UA" dirty="0" err="1" smtClean="0"/>
              <a:t>connected</a:t>
            </a:r>
            <a:r>
              <a:rPr lang="uk-UA" dirty="0" smtClean="0"/>
              <a:t> </a:t>
            </a:r>
            <a:r>
              <a:rPr lang="uk-UA" dirty="0" err="1" smtClean="0"/>
              <a:t>in</a:t>
            </a:r>
            <a:r>
              <a:rPr lang="uk-UA" dirty="0" smtClean="0"/>
              <a:t> </a:t>
            </a:r>
            <a:r>
              <a:rPr lang="uk-UA" dirty="0" err="1" smtClean="0"/>
              <a:t>series</a:t>
            </a:r>
            <a:r>
              <a:rPr lang="uk-UA" dirty="0" smtClean="0"/>
              <a:t> </a:t>
            </a:r>
            <a:r>
              <a:rPr lang="uk-UA" dirty="0" err="1" smtClean="0"/>
              <a:t>with</a:t>
            </a:r>
            <a:r>
              <a:rPr lang="uk-UA" dirty="0" smtClean="0"/>
              <a:t> </a:t>
            </a:r>
            <a:r>
              <a:rPr lang="uk-UA" dirty="0" err="1" smtClean="0"/>
              <a:t>the</a:t>
            </a:r>
            <a:r>
              <a:rPr lang="uk-UA" dirty="0" smtClean="0"/>
              <a:t> </a:t>
            </a:r>
            <a:r>
              <a:rPr lang="uk-UA" dirty="0" err="1" smtClean="0"/>
              <a:t>frog's</a:t>
            </a:r>
            <a:r>
              <a:rPr lang="uk-UA" dirty="0" smtClean="0"/>
              <a:t> </a:t>
            </a:r>
            <a:r>
              <a:rPr lang="uk-UA" dirty="0" err="1" smtClean="0"/>
              <a:t>leg</a:t>
            </a:r>
            <a:r>
              <a:rPr lang="uk-UA" dirty="0" smtClean="0"/>
              <a:t> </a:t>
            </a:r>
            <a:r>
              <a:rPr lang="uk-UA" dirty="0" err="1" smtClean="0"/>
              <a:t>and</a:t>
            </a:r>
            <a:r>
              <a:rPr lang="uk-UA" dirty="0" smtClean="0"/>
              <a:t> </a:t>
            </a:r>
            <a:r>
              <a:rPr lang="uk-UA" dirty="0" err="1" smtClean="0"/>
              <a:t>to</a:t>
            </a:r>
            <a:r>
              <a:rPr lang="uk-UA" dirty="0" smtClean="0"/>
              <a:t> </a:t>
            </a:r>
            <a:r>
              <a:rPr lang="uk-UA" dirty="0" err="1" smtClean="0"/>
              <a:t>one</a:t>
            </a:r>
            <a:r>
              <a:rPr lang="uk-UA" dirty="0" smtClean="0"/>
              <a:t> </a:t>
            </a:r>
            <a:r>
              <a:rPr lang="uk-UA" dirty="0" err="1" smtClean="0"/>
              <a:t>another</a:t>
            </a:r>
            <a:r>
              <a:rPr lang="uk-UA" dirty="0" smtClean="0"/>
              <a:t>. </a:t>
            </a:r>
            <a:r>
              <a:rPr lang="uk-UA" dirty="0" err="1" smtClean="0"/>
              <a:t>Volta</a:t>
            </a:r>
            <a:r>
              <a:rPr lang="uk-UA" dirty="0" smtClean="0"/>
              <a:t> </a:t>
            </a:r>
            <a:r>
              <a:rPr lang="uk-UA" dirty="0" err="1" smtClean="0"/>
              <a:t>realized</a:t>
            </a:r>
            <a:r>
              <a:rPr lang="uk-UA" dirty="0" smtClean="0"/>
              <a:t> </a:t>
            </a:r>
            <a:r>
              <a:rPr lang="uk-UA" dirty="0" err="1" smtClean="0"/>
              <a:t>that</a:t>
            </a:r>
            <a:r>
              <a:rPr lang="uk-UA" dirty="0" smtClean="0"/>
              <a:t> </a:t>
            </a:r>
            <a:r>
              <a:rPr lang="uk-UA" dirty="0" err="1" smtClean="0"/>
              <a:t>the</a:t>
            </a:r>
            <a:r>
              <a:rPr lang="uk-UA" dirty="0" smtClean="0"/>
              <a:t> </a:t>
            </a:r>
            <a:r>
              <a:rPr lang="uk-UA" dirty="0" err="1" smtClean="0"/>
              <a:t>frog's</a:t>
            </a:r>
            <a:r>
              <a:rPr lang="uk-UA" dirty="0" smtClean="0"/>
              <a:t> </a:t>
            </a:r>
            <a:r>
              <a:rPr lang="uk-UA" dirty="0" err="1" smtClean="0"/>
              <a:t>leg</a:t>
            </a:r>
            <a:r>
              <a:rPr lang="uk-UA" dirty="0" smtClean="0"/>
              <a:t> </a:t>
            </a:r>
            <a:r>
              <a:rPr lang="uk-UA" dirty="0" err="1" smtClean="0"/>
              <a:t>served</a:t>
            </a:r>
            <a:r>
              <a:rPr lang="uk-UA" dirty="0" smtClean="0"/>
              <a:t> </a:t>
            </a:r>
            <a:r>
              <a:rPr lang="uk-UA" dirty="0" err="1" smtClean="0"/>
              <a:t>as</a:t>
            </a:r>
            <a:r>
              <a:rPr lang="uk-UA" dirty="0" smtClean="0"/>
              <a:t> </a:t>
            </a:r>
            <a:r>
              <a:rPr lang="uk-UA" dirty="0" err="1" smtClean="0"/>
              <a:t>both</a:t>
            </a:r>
            <a:r>
              <a:rPr lang="uk-UA" dirty="0" smtClean="0"/>
              <a:t> a </a:t>
            </a:r>
            <a:r>
              <a:rPr lang="uk-UA" dirty="0" err="1" smtClean="0"/>
              <a:t>conductor</a:t>
            </a:r>
            <a:r>
              <a:rPr lang="uk-UA" dirty="0" smtClean="0"/>
              <a:t> </a:t>
            </a:r>
            <a:r>
              <a:rPr lang="uk-UA" dirty="0" err="1" smtClean="0"/>
              <a:t>of</a:t>
            </a:r>
            <a:r>
              <a:rPr lang="uk-UA" dirty="0" smtClean="0"/>
              <a:t> </a:t>
            </a:r>
            <a:r>
              <a:rPr lang="uk-UA" dirty="0" err="1" smtClean="0"/>
              <a:t>electricity</a:t>
            </a:r>
            <a:r>
              <a:rPr lang="uk-UA" dirty="0" smtClean="0"/>
              <a:t> (</a:t>
            </a:r>
            <a:r>
              <a:rPr lang="uk-UA" dirty="0" err="1" smtClean="0"/>
              <a:t>we</a:t>
            </a:r>
            <a:r>
              <a:rPr lang="uk-UA" dirty="0" smtClean="0"/>
              <a:t> </a:t>
            </a:r>
            <a:r>
              <a:rPr lang="uk-UA" dirty="0" err="1" smtClean="0"/>
              <a:t>would</a:t>
            </a:r>
            <a:r>
              <a:rPr lang="uk-UA" dirty="0" smtClean="0"/>
              <a:t> </a:t>
            </a:r>
            <a:r>
              <a:rPr lang="uk-UA" dirty="0" err="1" smtClean="0"/>
              <a:t>now</a:t>
            </a:r>
            <a:r>
              <a:rPr lang="uk-UA" dirty="0" smtClean="0"/>
              <a:t> </a:t>
            </a:r>
            <a:r>
              <a:rPr lang="uk-UA" dirty="0" err="1" smtClean="0"/>
              <a:t>call</a:t>
            </a:r>
            <a:r>
              <a:rPr lang="uk-UA" dirty="0" smtClean="0"/>
              <a:t> </a:t>
            </a:r>
            <a:r>
              <a:rPr lang="uk-UA" dirty="0" err="1" smtClean="0"/>
              <a:t>it</a:t>
            </a:r>
            <a:r>
              <a:rPr lang="uk-UA" dirty="0" smtClean="0"/>
              <a:t> </a:t>
            </a:r>
            <a:r>
              <a:rPr lang="uk-UA" dirty="0" err="1" smtClean="0"/>
              <a:t>an</a:t>
            </a:r>
            <a:r>
              <a:rPr lang="uk-UA" dirty="0" smtClean="0"/>
              <a:t> </a:t>
            </a:r>
            <a:r>
              <a:rPr lang="uk-UA" dirty="0" err="1" smtClean="0">
                <a:hlinkClick r:id="rId4" tooltip="Electrolyte"/>
              </a:rPr>
              <a:t>electrolyte</a:t>
            </a:r>
            <a:r>
              <a:rPr lang="uk-UA" dirty="0" smtClean="0"/>
              <a:t>) </a:t>
            </a:r>
            <a:r>
              <a:rPr lang="uk-UA" dirty="0" err="1" smtClean="0"/>
              <a:t>and</a:t>
            </a:r>
            <a:r>
              <a:rPr lang="uk-UA" dirty="0" smtClean="0"/>
              <a:t> </a:t>
            </a:r>
            <a:r>
              <a:rPr lang="uk-UA" dirty="0" err="1" smtClean="0"/>
              <a:t>as</a:t>
            </a:r>
            <a:r>
              <a:rPr lang="uk-UA" dirty="0" smtClean="0"/>
              <a:t> a </a:t>
            </a:r>
            <a:r>
              <a:rPr lang="uk-UA" dirty="0" err="1" smtClean="0"/>
              <a:t>detector</a:t>
            </a:r>
            <a:r>
              <a:rPr lang="uk-UA" dirty="0" smtClean="0"/>
              <a:t> </a:t>
            </a:r>
            <a:r>
              <a:rPr lang="uk-UA" dirty="0" err="1" smtClean="0"/>
              <a:t>of</a:t>
            </a:r>
            <a:r>
              <a:rPr lang="uk-UA" dirty="0" smtClean="0"/>
              <a:t> </a:t>
            </a:r>
            <a:r>
              <a:rPr lang="uk-UA" dirty="0" err="1" smtClean="0"/>
              <a:t>electricity</a:t>
            </a:r>
            <a:r>
              <a:rPr lang="uk-UA" dirty="0" smtClean="0"/>
              <a:t>. </a:t>
            </a:r>
            <a:r>
              <a:rPr lang="uk-UA" dirty="0" err="1" smtClean="0"/>
              <a:t>He</a:t>
            </a:r>
            <a:r>
              <a:rPr lang="uk-UA" dirty="0" smtClean="0"/>
              <a:t> </a:t>
            </a:r>
            <a:r>
              <a:rPr lang="uk-UA" dirty="0" err="1" smtClean="0"/>
              <a:t>replaced</a:t>
            </a:r>
            <a:r>
              <a:rPr lang="uk-UA" dirty="0" smtClean="0"/>
              <a:t> </a:t>
            </a:r>
            <a:r>
              <a:rPr lang="uk-UA" dirty="0" err="1" smtClean="0"/>
              <a:t>the</a:t>
            </a:r>
            <a:r>
              <a:rPr lang="uk-UA" dirty="0" smtClean="0"/>
              <a:t> </a:t>
            </a:r>
            <a:r>
              <a:rPr lang="uk-UA" dirty="0" err="1" smtClean="0"/>
              <a:t>frog's</a:t>
            </a:r>
            <a:r>
              <a:rPr lang="uk-UA" dirty="0" smtClean="0"/>
              <a:t> </a:t>
            </a:r>
            <a:r>
              <a:rPr lang="uk-UA" dirty="0" err="1" smtClean="0"/>
              <a:t>leg</a:t>
            </a:r>
            <a:r>
              <a:rPr lang="uk-UA" dirty="0" smtClean="0"/>
              <a:t> </a:t>
            </a:r>
            <a:r>
              <a:rPr lang="uk-UA" dirty="0" err="1" smtClean="0"/>
              <a:t>with</a:t>
            </a:r>
            <a:r>
              <a:rPr lang="uk-UA" dirty="0" smtClean="0"/>
              <a:t> </a:t>
            </a:r>
            <a:r>
              <a:rPr lang="uk-UA" dirty="0" err="1" smtClean="0"/>
              <a:t>brine-soaked</a:t>
            </a:r>
            <a:r>
              <a:rPr lang="uk-UA" dirty="0" smtClean="0"/>
              <a:t> </a:t>
            </a:r>
            <a:r>
              <a:rPr lang="uk-UA" dirty="0" err="1" smtClean="0"/>
              <a:t>paper</a:t>
            </a:r>
            <a:r>
              <a:rPr lang="uk-UA" dirty="0" smtClean="0"/>
              <a:t>, </a:t>
            </a:r>
            <a:r>
              <a:rPr lang="uk-UA" dirty="0" err="1" smtClean="0"/>
              <a:t>and</a:t>
            </a:r>
            <a:r>
              <a:rPr lang="uk-UA" dirty="0" smtClean="0"/>
              <a:t> </a:t>
            </a:r>
            <a:r>
              <a:rPr lang="uk-UA" dirty="0" err="1" smtClean="0"/>
              <a:t>detected</a:t>
            </a:r>
            <a:r>
              <a:rPr lang="uk-UA" dirty="0" smtClean="0"/>
              <a:t> </a:t>
            </a:r>
            <a:r>
              <a:rPr lang="uk-UA" dirty="0" err="1" smtClean="0"/>
              <a:t>the</a:t>
            </a:r>
            <a:r>
              <a:rPr lang="uk-UA" dirty="0" smtClean="0"/>
              <a:t> </a:t>
            </a:r>
            <a:r>
              <a:rPr lang="uk-UA" dirty="0" err="1" smtClean="0"/>
              <a:t>flow</a:t>
            </a:r>
            <a:r>
              <a:rPr lang="uk-UA" dirty="0" smtClean="0"/>
              <a:t> </a:t>
            </a:r>
            <a:r>
              <a:rPr lang="uk-UA" dirty="0" err="1" smtClean="0"/>
              <a:t>of</a:t>
            </a:r>
            <a:r>
              <a:rPr lang="uk-UA" dirty="0" smtClean="0"/>
              <a:t> </a:t>
            </a:r>
            <a:r>
              <a:rPr lang="uk-UA" dirty="0" err="1" smtClean="0"/>
              <a:t>electricity</a:t>
            </a:r>
            <a:r>
              <a:rPr lang="uk-UA" dirty="0" smtClean="0"/>
              <a:t> </a:t>
            </a:r>
            <a:r>
              <a:rPr lang="uk-UA" dirty="0" err="1" smtClean="0"/>
              <a:t>by</a:t>
            </a:r>
            <a:r>
              <a:rPr lang="uk-UA" dirty="0" smtClean="0"/>
              <a:t> </a:t>
            </a:r>
            <a:r>
              <a:rPr lang="uk-UA" dirty="0" err="1" smtClean="0"/>
              <a:t>other</a:t>
            </a:r>
            <a:r>
              <a:rPr lang="uk-UA" dirty="0" smtClean="0"/>
              <a:t> </a:t>
            </a:r>
            <a:r>
              <a:rPr lang="uk-UA" dirty="0" err="1" smtClean="0"/>
              <a:t>means</a:t>
            </a:r>
            <a:r>
              <a:rPr lang="uk-UA" dirty="0" smtClean="0"/>
              <a:t> </a:t>
            </a:r>
            <a:r>
              <a:rPr lang="uk-UA" dirty="0" err="1" smtClean="0"/>
              <a:t>familiar</a:t>
            </a:r>
            <a:r>
              <a:rPr lang="uk-UA" dirty="0" smtClean="0"/>
              <a:t> </a:t>
            </a:r>
            <a:r>
              <a:rPr lang="uk-UA" dirty="0" err="1" smtClean="0"/>
              <a:t>to</a:t>
            </a:r>
            <a:r>
              <a:rPr lang="uk-UA" dirty="0" smtClean="0"/>
              <a:t> </a:t>
            </a:r>
            <a:r>
              <a:rPr lang="uk-UA" dirty="0" err="1" smtClean="0"/>
              <a:t>him</a:t>
            </a:r>
            <a:r>
              <a:rPr lang="uk-UA" dirty="0" smtClean="0"/>
              <a:t> </a:t>
            </a:r>
            <a:r>
              <a:rPr lang="uk-UA" dirty="0" err="1" smtClean="0"/>
              <a:t>from</a:t>
            </a:r>
            <a:r>
              <a:rPr lang="uk-UA" dirty="0" smtClean="0"/>
              <a:t> </a:t>
            </a:r>
            <a:r>
              <a:rPr lang="uk-UA" dirty="0" err="1" smtClean="0"/>
              <a:t>his</a:t>
            </a:r>
            <a:r>
              <a:rPr lang="uk-UA" dirty="0" smtClean="0"/>
              <a:t> </a:t>
            </a:r>
            <a:r>
              <a:rPr lang="uk-UA" dirty="0" err="1" smtClean="0"/>
              <a:t>previous</a:t>
            </a:r>
            <a:r>
              <a:rPr lang="uk-UA" dirty="0" smtClean="0"/>
              <a:t> </a:t>
            </a:r>
            <a:r>
              <a:rPr lang="uk-UA" dirty="0" err="1" smtClean="0"/>
              <a:t>studies</a:t>
            </a:r>
            <a:r>
              <a:rPr lang="uk-UA" dirty="0" smtClean="0"/>
              <a:t>. </a:t>
            </a:r>
            <a:r>
              <a:rPr lang="uk-UA" dirty="0" err="1" smtClean="0"/>
              <a:t>In</a:t>
            </a:r>
            <a:r>
              <a:rPr lang="uk-UA" dirty="0" smtClean="0"/>
              <a:t> </a:t>
            </a:r>
            <a:r>
              <a:rPr lang="uk-UA" dirty="0" err="1" smtClean="0"/>
              <a:t>this</a:t>
            </a:r>
            <a:r>
              <a:rPr lang="uk-UA" dirty="0" smtClean="0"/>
              <a:t> </a:t>
            </a:r>
            <a:r>
              <a:rPr lang="uk-UA" dirty="0" err="1" smtClean="0"/>
              <a:t>way</a:t>
            </a:r>
            <a:r>
              <a:rPr lang="uk-UA" dirty="0" smtClean="0"/>
              <a:t> </a:t>
            </a:r>
            <a:r>
              <a:rPr lang="uk-UA" dirty="0" err="1" smtClean="0"/>
              <a:t>he</a:t>
            </a:r>
            <a:r>
              <a:rPr lang="uk-UA" dirty="0" smtClean="0"/>
              <a:t> </a:t>
            </a:r>
            <a:r>
              <a:rPr lang="uk-UA" dirty="0" err="1" smtClean="0"/>
              <a:t>discovered</a:t>
            </a:r>
            <a:r>
              <a:rPr lang="uk-UA" dirty="0" smtClean="0"/>
              <a:t> </a:t>
            </a:r>
            <a:r>
              <a:rPr lang="uk-UA" dirty="0" err="1" smtClean="0"/>
              <a:t>the</a:t>
            </a:r>
            <a:r>
              <a:rPr lang="uk-UA" dirty="0" smtClean="0"/>
              <a:t> </a:t>
            </a:r>
            <a:r>
              <a:rPr lang="uk-UA" dirty="0" err="1" smtClean="0">
                <a:hlinkClick r:id="rId5" tooltip="Electrochemical series"/>
              </a:rPr>
              <a:t>electrochemical</a:t>
            </a:r>
            <a:r>
              <a:rPr lang="uk-UA" dirty="0" smtClean="0">
                <a:hlinkClick r:id="rId5" tooltip="Electrochemical series"/>
              </a:rPr>
              <a:t> </a:t>
            </a:r>
            <a:r>
              <a:rPr lang="uk-UA" dirty="0" err="1" smtClean="0">
                <a:hlinkClick r:id="rId5" tooltip="Electrochemical series"/>
              </a:rPr>
              <a:t>series</a:t>
            </a:r>
            <a:r>
              <a:rPr lang="uk-UA" dirty="0" smtClean="0"/>
              <a:t>, </a:t>
            </a:r>
            <a:r>
              <a:rPr lang="uk-UA" dirty="0" err="1" smtClean="0"/>
              <a:t>and</a:t>
            </a:r>
            <a:r>
              <a:rPr lang="uk-UA" dirty="0" smtClean="0"/>
              <a:t> </a:t>
            </a:r>
            <a:r>
              <a:rPr lang="uk-UA" dirty="0" err="1" smtClean="0"/>
              <a:t>the</a:t>
            </a:r>
            <a:r>
              <a:rPr lang="uk-UA" dirty="0" smtClean="0"/>
              <a:t> </a:t>
            </a:r>
            <a:r>
              <a:rPr lang="uk-UA" dirty="0" err="1" smtClean="0"/>
              <a:t>law</a:t>
            </a:r>
            <a:r>
              <a:rPr lang="uk-UA" dirty="0" smtClean="0"/>
              <a:t> </a:t>
            </a:r>
            <a:r>
              <a:rPr lang="uk-UA" dirty="0" err="1" smtClean="0"/>
              <a:t>that</a:t>
            </a:r>
            <a:r>
              <a:rPr lang="uk-UA" dirty="0" smtClean="0"/>
              <a:t> </a:t>
            </a:r>
            <a:r>
              <a:rPr lang="uk-UA" dirty="0" err="1" smtClean="0"/>
              <a:t>the</a:t>
            </a:r>
            <a:r>
              <a:rPr lang="uk-UA" dirty="0" smtClean="0"/>
              <a:t> </a:t>
            </a:r>
            <a:r>
              <a:rPr lang="uk-UA" dirty="0" err="1" smtClean="0">
                <a:hlinkClick r:id="rId6" tooltip="Electromotive force"/>
              </a:rPr>
              <a:t>electromotive</a:t>
            </a:r>
            <a:r>
              <a:rPr lang="uk-UA" dirty="0" smtClean="0">
                <a:hlinkClick r:id="rId6" tooltip="Electromotive force"/>
              </a:rPr>
              <a:t> </a:t>
            </a:r>
            <a:r>
              <a:rPr lang="uk-UA" dirty="0" err="1" smtClean="0">
                <a:hlinkClick r:id="rId6" tooltip="Electromotive force"/>
              </a:rPr>
              <a:t>force</a:t>
            </a:r>
            <a:r>
              <a:rPr lang="uk-UA" dirty="0" smtClean="0"/>
              <a:t> (</a:t>
            </a:r>
            <a:r>
              <a:rPr lang="uk-UA" dirty="0" err="1" smtClean="0"/>
              <a:t>emf</a:t>
            </a:r>
            <a:r>
              <a:rPr lang="uk-UA" dirty="0" smtClean="0"/>
              <a:t>) </a:t>
            </a:r>
            <a:r>
              <a:rPr lang="uk-UA" dirty="0" err="1" smtClean="0"/>
              <a:t>of</a:t>
            </a:r>
            <a:r>
              <a:rPr lang="uk-UA" dirty="0" smtClean="0"/>
              <a:t> a </a:t>
            </a:r>
            <a:r>
              <a:rPr lang="uk-UA" dirty="0" err="1" smtClean="0">
                <a:hlinkClick r:id="rId7" tooltip="Galvanic cell"/>
              </a:rPr>
              <a:t>galvanic</a:t>
            </a:r>
            <a:r>
              <a:rPr lang="uk-UA" dirty="0" smtClean="0">
                <a:hlinkClick r:id="rId7" tooltip="Galvanic cell"/>
              </a:rPr>
              <a:t> </a:t>
            </a:r>
            <a:r>
              <a:rPr lang="uk-UA" dirty="0" err="1" smtClean="0">
                <a:hlinkClick r:id="rId7" tooltip="Galvanic cell"/>
              </a:rPr>
              <a:t>cell</a:t>
            </a:r>
            <a:r>
              <a:rPr lang="uk-UA" dirty="0" smtClean="0"/>
              <a:t>, </a:t>
            </a:r>
            <a:r>
              <a:rPr lang="uk-UA" dirty="0" err="1" smtClean="0"/>
              <a:t>consisting</a:t>
            </a:r>
            <a:r>
              <a:rPr lang="uk-UA" dirty="0" smtClean="0"/>
              <a:t> </a:t>
            </a:r>
            <a:r>
              <a:rPr lang="uk-UA" dirty="0" err="1" smtClean="0"/>
              <a:t>of</a:t>
            </a:r>
            <a:r>
              <a:rPr lang="uk-UA" dirty="0" smtClean="0"/>
              <a:t> a </a:t>
            </a:r>
            <a:r>
              <a:rPr lang="uk-UA" dirty="0" err="1" smtClean="0"/>
              <a:t>pair</a:t>
            </a:r>
            <a:r>
              <a:rPr lang="uk-UA" dirty="0" smtClean="0"/>
              <a:t> </a:t>
            </a:r>
            <a:r>
              <a:rPr lang="uk-UA" dirty="0" err="1" smtClean="0"/>
              <a:t>of</a:t>
            </a:r>
            <a:r>
              <a:rPr lang="uk-UA" dirty="0" smtClean="0"/>
              <a:t> </a:t>
            </a:r>
            <a:r>
              <a:rPr lang="uk-UA" dirty="0" err="1" smtClean="0"/>
              <a:t>metal</a:t>
            </a:r>
            <a:r>
              <a:rPr lang="uk-UA" dirty="0" smtClean="0"/>
              <a:t> </a:t>
            </a:r>
            <a:r>
              <a:rPr lang="uk-UA" dirty="0" err="1" smtClean="0">
                <a:hlinkClick r:id="rId8" tooltip="Electrode"/>
              </a:rPr>
              <a:t>electrodes</a:t>
            </a:r>
            <a:r>
              <a:rPr lang="uk-UA" dirty="0" smtClean="0"/>
              <a:t> </a:t>
            </a:r>
            <a:r>
              <a:rPr lang="uk-UA" dirty="0" err="1" smtClean="0"/>
              <a:t>separated</a:t>
            </a:r>
            <a:r>
              <a:rPr lang="uk-UA" dirty="0" smtClean="0"/>
              <a:t> </a:t>
            </a:r>
            <a:r>
              <a:rPr lang="uk-UA" dirty="0" err="1" smtClean="0"/>
              <a:t>by</a:t>
            </a:r>
            <a:r>
              <a:rPr lang="uk-UA" dirty="0" smtClean="0"/>
              <a:t> </a:t>
            </a:r>
            <a:r>
              <a:rPr lang="uk-UA" dirty="0" err="1" smtClean="0"/>
              <a:t>electrolyte</a:t>
            </a:r>
            <a:r>
              <a:rPr lang="uk-UA" dirty="0" smtClean="0"/>
              <a:t>, </a:t>
            </a:r>
            <a:r>
              <a:rPr lang="uk-UA" dirty="0" err="1" smtClean="0"/>
              <a:t>is</a:t>
            </a:r>
            <a:r>
              <a:rPr lang="uk-UA" dirty="0" smtClean="0"/>
              <a:t> </a:t>
            </a:r>
            <a:r>
              <a:rPr lang="uk-UA" dirty="0" err="1" smtClean="0"/>
              <a:t>the</a:t>
            </a:r>
            <a:r>
              <a:rPr lang="uk-UA" dirty="0" smtClean="0"/>
              <a:t> </a:t>
            </a:r>
            <a:r>
              <a:rPr lang="uk-UA" dirty="0" err="1" smtClean="0"/>
              <a:t>difference</a:t>
            </a:r>
            <a:r>
              <a:rPr lang="uk-UA" dirty="0" smtClean="0"/>
              <a:t> </a:t>
            </a:r>
            <a:r>
              <a:rPr lang="uk-UA" dirty="0" err="1" smtClean="0"/>
              <a:t>between</a:t>
            </a:r>
            <a:r>
              <a:rPr lang="uk-UA" dirty="0" smtClean="0"/>
              <a:t> </a:t>
            </a:r>
            <a:r>
              <a:rPr lang="uk-UA" dirty="0" err="1" smtClean="0"/>
              <a:t>their</a:t>
            </a:r>
            <a:r>
              <a:rPr lang="uk-UA" dirty="0" smtClean="0"/>
              <a:t> </a:t>
            </a:r>
            <a:r>
              <a:rPr lang="uk-UA" dirty="0" err="1" smtClean="0"/>
              <a:t>two</a:t>
            </a:r>
            <a:r>
              <a:rPr lang="uk-UA" dirty="0" smtClean="0"/>
              <a:t> </a:t>
            </a:r>
            <a:r>
              <a:rPr lang="uk-UA" dirty="0" err="1" smtClean="0"/>
              <a:t>electrode</a:t>
            </a:r>
            <a:r>
              <a:rPr lang="uk-UA" dirty="0" smtClean="0"/>
              <a:t> </a:t>
            </a:r>
            <a:r>
              <a:rPr lang="uk-UA" dirty="0" err="1" smtClean="0"/>
              <a:t>potentials</a:t>
            </a:r>
            <a:r>
              <a:rPr lang="uk-UA" dirty="0" smtClean="0"/>
              <a:t> (</a:t>
            </a:r>
            <a:r>
              <a:rPr lang="uk-UA" dirty="0" err="1" smtClean="0"/>
              <a:t>thus</a:t>
            </a:r>
            <a:r>
              <a:rPr lang="uk-UA" dirty="0" smtClean="0"/>
              <a:t>, </a:t>
            </a:r>
            <a:r>
              <a:rPr lang="uk-UA" dirty="0" err="1" smtClean="0"/>
              <a:t>two</a:t>
            </a:r>
            <a:r>
              <a:rPr lang="uk-UA" dirty="0" smtClean="0"/>
              <a:t> </a:t>
            </a:r>
            <a:r>
              <a:rPr lang="uk-UA" dirty="0" err="1" smtClean="0"/>
              <a:t>identical</a:t>
            </a:r>
            <a:r>
              <a:rPr lang="uk-UA" dirty="0" smtClean="0"/>
              <a:t> </a:t>
            </a:r>
            <a:r>
              <a:rPr lang="uk-UA" dirty="0" err="1" smtClean="0"/>
              <a:t>electrodes</a:t>
            </a:r>
            <a:r>
              <a:rPr lang="uk-UA" dirty="0" smtClean="0"/>
              <a:t> </a:t>
            </a:r>
            <a:r>
              <a:rPr lang="uk-UA" dirty="0" err="1" smtClean="0"/>
              <a:t>and</a:t>
            </a:r>
            <a:r>
              <a:rPr lang="uk-UA" dirty="0" smtClean="0"/>
              <a:t> a </a:t>
            </a:r>
            <a:r>
              <a:rPr lang="uk-UA" dirty="0" err="1" smtClean="0"/>
              <a:t>common</a:t>
            </a:r>
            <a:r>
              <a:rPr lang="uk-UA" dirty="0" smtClean="0"/>
              <a:t> </a:t>
            </a:r>
            <a:r>
              <a:rPr lang="uk-UA" dirty="0" err="1" smtClean="0"/>
              <a:t>electrolyte</a:t>
            </a:r>
            <a:r>
              <a:rPr lang="uk-UA" dirty="0" smtClean="0"/>
              <a:t> </a:t>
            </a:r>
            <a:r>
              <a:rPr lang="uk-UA" dirty="0" err="1" smtClean="0"/>
              <a:t>give</a:t>
            </a:r>
            <a:r>
              <a:rPr lang="uk-UA" dirty="0" smtClean="0"/>
              <a:t> </a:t>
            </a:r>
            <a:r>
              <a:rPr lang="uk-UA" dirty="0" err="1" smtClean="0"/>
              <a:t>zero</a:t>
            </a:r>
            <a:r>
              <a:rPr lang="uk-UA" dirty="0" smtClean="0"/>
              <a:t> </a:t>
            </a:r>
            <a:r>
              <a:rPr lang="uk-UA" dirty="0" err="1" smtClean="0"/>
              <a:t>net</a:t>
            </a:r>
            <a:r>
              <a:rPr lang="uk-UA" dirty="0" smtClean="0"/>
              <a:t> </a:t>
            </a:r>
            <a:r>
              <a:rPr lang="uk-UA" dirty="0" err="1" smtClean="0"/>
              <a:t>emf</a:t>
            </a:r>
            <a:r>
              <a:rPr lang="uk-UA" dirty="0" smtClean="0"/>
              <a:t>). </a:t>
            </a:r>
            <a:r>
              <a:rPr lang="uk-UA" dirty="0" err="1" smtClean="0"/>
              <a:t>This</a:t>
            </a:r>
            <a:r>
              <a:rPr lang="uk-UA" dirty="0" smtClean="0"/>
              <a:t> </a:t>
            </a:r>
            <a:r>
              <a:rPr lang="uk-UA" dirty="0" err="1" smtClean="0"/>
              <a:t>may</a:t>
            </a:r>
            <a:r>
              <a:rPr lang="uk-UA" dirty="0" smtClean="0"/>
              <a:t> </a:t>
            </a:r>
            <a:r>
              <a:rPr lang="uk-UA" dirty="0" err="1" smtClean="0"/>
              <a:t>be</a:t>
            </a:r>
            <a:r>
              <a:rPr lang="uk-UA" dirty="0" smtClean="0"/>
              <a:t> </a:t>
            </a:r>
            <a:r>
              <a:rPr lang="uk-UA" dirty="0" err="1" smtClean="0"/>
              <a:t>called</a:t>
            </a:r>
            <a:r>
              <a:rPr lang="uk-UA" dirty="0" smtClean="0"/>
              <a:t> </a:t>
            </a:r>
            <a:r>
              <a:rPr lang="uk-UA" dirty="0" err="1" smtClean="0"/>
              <a:t>Volta's</a:t>
            </a:r>
            <a:r>
              <a:rPr lang="uk-UA" dirty="0" smtClean="0"/>
              <a:t> </a:t>
            </a:r>
            <a:r>
              <a:rPr lang="uk-UA" dirty="0" err="1" smtClean="0"/>
              <a:t>Law</a:t>
            </a:r>
            <a:r>
              <a:rPr lang="uk-UA" dirty="0" smtClean="0"/>
              <a:t> </a:t>
            </a:r>
            <a:r>
              <a:rPr lang="uk-UA" dirty="0" err="1" smtClean="0"/>
              <a:t>of</a:t>
            </a:r>
            <a:r>
              <a:rPr lang="uk-UA" dirty="0" smtClean="0"/>
              <a:t> </a:t>
            </a:r>
            <a:r>
              <a:rPr lang="uk-UA" dirty="0" err="1" smtClean="0"/>
              <a:t>the</a:t>
            </a:r>
            <a:r>
              <a:rPr lang="uk-UA" dirty="0" smtClean="0"/>
              <a:t> </a:t>
            </a:r>
            <a:r>
              <a:rPr lang="uk-UA" dirty="0" err="1" smtClean="0"/>
              <a:t>electrochemical</a:t>
            </a:r>
            <a:r>
              <a:rPr lang="uk-UA" dirty="0" smtClean="0"/>
              <a:t> </a:t>
            </a:r>
            <a:r>
              <a:rPr lang="uk-UA" dirty="0" err="1" smtClean="0"/>
              <a:t>series</a:t>
            </a:r>
            <a:r>
              <a:rPr lang="uk-UA" dirty="0" smtClean="0"/>
              <a:t>.</a:t>
            </a:r>
          </a:p>
          <a:p>
            <a:pPr eaLnBrk="1" hangingPunct="1"/>
            <a:r>
              <a:rPr lang="uk-UA" dirty="0" err="1" smtClean="0"/>
              <a:t>In</a:t>
            </a:r>
            <a:r>
              <a:rPr lang="uk-UA" dirty="0" smtClean="0"/>
              <a:t> 1800, </a:t>
            </a:r>
            <a:r>
              <a:rPr lang="uk-UA" dirty="0" err="1" smtClean="0"/>
              <a:t>as</a:t>
            </a:r>
            <a:r>
              <a:rPr lang="uk-UA" dirty="0" smtClean="0"/>
              <a:t> </a:t>
            </a:r>
            <a:r>
              <a:rPr lang="uk-UA" dirty="0" err="1" smtClean="0"/>
              <a:t>the</a:t>
            </a:r>
            <a:r>
              <a:rPr lang="uk-UA" dirty="0" smtClean="0"/>
              <a:t> </a:t>
            </a:r>
            <a:r>
              <a:rPr lang="uk-UA" dirty="0" err="1" smtClean="0"/>
              <a:t>result</a:t>
            </a:r>
            <a:r>
              <a:rPr lang="uk-UA" dirty="0" smtClean="0"/>
              <a:t> </a:t>
            </a:r>
            <a:r>
              <a:rPr lang="uk-UA" dirty="0" err="1" smtClean="0"/>
              <a:t>of</a:t>
            </a:r>
            <a:r>
              <a:rPr lang="uk-UA" dirty="0" smtClean="0"/>
              <a:t> a </a:t>
            </a:r>
            <a:r>
              <a:rPr lang="uk-UA" dirty="0" err="1" smtClean="0"/>
              <a:t>professional</a:t>
            </a:r>
            <a:r>
              <a:rPr lang="uk-UA" dirty="0" smtClean="0"/>
              <a:t> </a:t>
            </a:r>
            <a:r>
              <a:rPr lang="uk-UA" dirty="0" err="1" smtClean="0"/>
              <a:t>disagreement</a:t>
            </a:r>
            <a:r>
              <a:rPr lang="uk-UA" dirty="0" smtClean="0"/>
              <a:t> </a:t>
            </a:r>
            <a:r>
              <a:rPr lang="uk-UA" dirty="0" err="1" smtClean="0"/>
              <a:t>over</a:t>
            </a:r>
            <a:r>
              <a:rPr lang="uk-UA" dirty="0" smtClean="0"/>
              <a:t> </a:t>
            </a:r>
            <a:r>
              <a:rPr lang="uk-UA" dirty="0" err="1" smtClean="0"/>
              <a:t>the</a:t>
            </a:r>
            <a:r>
              <a:rPr lang="uk-UA" dirty="0" smtClean="0"/>
              <a:t> </a:t>
            </a:r>
            <a:r>
              <a:rPr lang="uk-UA" dirty="0" err="1" smtClean="0"/>
              <a:t>galvanic</a:t>
            </a:r>
            <a:r>
              <a:rPr lang="uk-UA" dirty="0" smtClean="0"/>
              <a:t> </a:t>
            </a:r>
            <a:r>
              <a:rPr lang="uk-UA" dirty="0" err="1" smtClean="0"/>
              <a:t>response</a:t>
            </a:r>
            <a:r>
              <a:rPr lang="uk-UA" dirty="0" smtClean="0"/>
              <a:t> </a:t>
            </a:r>
            <a:r>
              <a:rPr lang="uk-UA" dirty="0" err="1" smtClean="0"/>
              <a:t>advocated</a:t>
            </a:r>
            <a:r>
              <a:rPr lang="uk-UA" dirty="0" smtClean="0"/>
              <a:t> </a:t>
            </a:r>
            <a:r>
              <a:rPr lang="uk-UA" dirty="0" err="1" smtClean="0"/>
              <a:t>by</a:t>
            </a:r>
            <a:r>
              <a:rPr lang="uk-UA" dirty="0" smtClean="0"/>
              <a:t> </a:t>
            </a:r>
            <a:r>
              <a:rPr lang="uk-UA" dirty="0" err="1" smtClean="0"/>
              <a:t>Galvani</a:t>
            </a:r>
            <a:r>
              <a:rPr lang="uk-UA" dirty="0" smtClean="0"/>
              <a:t>, </a:t>
            </a:r>
            <a:r>
              <a:rPr lang="uk-UA" dirty="0" err="1" smtClean="0"/>
              <a:t>he</a:t>
            </a:r>
            <a:r>
              <a:rPr lang="uk-UA" dirty="0" smtClean="0"/>
              <a:t> </a:t>
            </a:r>
            <a:r>
              <a:rPr lang="uk-UA" dirty="0" err="1" smtClean="0"/>
              <a:t>invented</a:t>
            </a:r>
            <a:r>
              <a:rPr lang="uk-UA" dirty="0" smtClean="0"/>
              <a:t> </a:t>
            </a:r>
            <a:r>
              <a:rPr lang="uk-UA" dirty="0" err="1" smtClean="0"/>
              <a:t>the</a:t>
            </a:r>
            <a:r>
              <a:rPr lang="uk-UA" dirty="0" smtClean="0"/>
              <a:t> </a:t>
            </a:r>
            <a:r>
              <a:rPr lang="uk-UA" dirty="0" err="1" smtClean="0">
                <a:hlinkClick r:id="rId9" tooltip="Voltaic pile"/>
              </a:rPr>
              <a:t>voltaic</a:t>
            </a:r>
            <a:r>
              <a:rPr lang="uk-UA" dirty="0" smtClean="0">
                <a:hlinkClick r:id="rId9" tooltip="Voltaic pile"/>
              </a:rPr>
              <a:t> </a:t>
            </a:r>
            <a:r>
              <a:rPr lang="uk-UA" dirty="0" err="1" smtClean="0">
                <a:hlinkClick r:id="rId9" tooltip="Voltaic pile"/>
              </a:rPr>
              <a:t>pile</a:t>
            </a:r>
            <a:r>
              <a:rPr lang="uk-UA" dirty="0" smtClean="0"/>
              <a:t>, </a:t>
            </a:r>
            <a:r>
              <a:rPr lang="uk-UA" dirty="0" err="1" smtClean="0"/>
              <a:t>an</a:t>
            </a:r>
            <a:r>
              <a:rPr lang="uk-UA" dirty="0" smtClean="0"/>
              <a:t> </a:t>
            </a:r>
            <a:r>
              <a:rPr lang="uk-UA" dirty="0" err="1" smtClean="0"/>
              <a:t>early</a:t>
            </a:r>
            <a:r>
              <a:rPr lang="uk-UA" dirty="0" smtClean="0"/>
              <a:t> </a:t>
            </a:r>
            <a:r>
              <a:rPr lang="uk-UA" dirty="0" err="1" smtClean="0">
                <a:hlinkClick r:id="rId10" tooltip="Battery (electricity)"/>
              </a:rPr>
              <a:t>electric</a:t>
            </a:r>
            <a:r>
              <a:rPr lang="uk-UA" dirty="0" smtClean="0">
                <a:hlinkClick r:id="rId10" tooltip="Battery (electricity)"/>
              </a:rPr>
              <a:t> </a:t>
            </a:r>
            <a:r>
              <a:rPr lang="uk-UA" dirty="0" err="1" smtClean="0">
                <a:hlinkClick r:id="rId10" tooltip="Battery (electricity)"/>
              </a:rPr>
              <a:t>battery</a:t>
            </a:r>
            <a:r>
              <a:rPr lang="uk-UA" dirty="0" smtClean="0"/>
              <a:t>, </a:t>
            </a:r>
            <a:r>
              <a:rPr lang="uk-UA" dirty="0" err="1" smtClean="0"/>
              <a:t>which</a:t>
            </a:r>
            <a:r>
              <a:rPr lang="uk-UA" dirty="0" smtClean="0"/>
              <a:t> </a:t>
            </a:r>
            <a:r>
              <a:rPr lang="uk-UA" dirty="0" err="1" smtClean="0"/>
              <a:t>produced</a:t>
            </a:r>
            <a:r>
              <a:rPr lang="uk-UA" dirty="0" smtClean="0"/>
              <a:t> a </a:t>
            </a:r>
            <a:r>
              <a:rPr lang="uk-UA" dirty="0" err="1" smtClean="0"/>
              <a:t>steady</a:t>
            </a:r>
            <a:r>
              <a:rPr lang="uk-UA" dirty="0" smtClean="0"/>
              <a:t> </a:t>
            </a:r>
            <a:r>
              <a:rPr lang="uk-UA" dirty="0" err="1" smtClean="0"/>
              <a:t>electric</a:t>
            </a:r>
            <a:r>
              <a:rPr lang="uk-UA" dirty="0" smtClean="0"/>
              <a:t> </a:t>
            </a:r>
            <a:r>
              <a:rPr lang="uk-UA" dirty="0" err="1" smtClean="0"/>
              <a:t>current</a:t>
            </a:r>
            <a:r>
              <a:rPr lang="uk-UA" dirty="0" smtClean="0"/>
              <a:t>.</a:t>
            </a:r>
            <a:r>
              <a:rPr lang="uk-UA" dirty="0" smtClean="0">
                <a:hlinkClick r:id="rId11"/>
              </a:rPr>
              <a:t>[5]</a:t>
            </a:r>
            <a:r>
              <a:rPr lang="uk-UA" dirty="0" smtClean="0"/>
              <a:t> </a:t>
            </a:r>
            <a:r>
              <a:rPr lang="uk-UA" dirty="0" err="1" smtClean="0"/>
              <a:t>Volta</a:t>
            </a:r>
            <a:r>
              <a:rPr lang="uk-UA" dirty="0" smtClean="0"/>
              <a:t> </a:t>
            </a:r>
            <a:r>
              <a:rPr lang="uk-UA" dirty="0" err="1" smtClean="0"/>
              <a:t>had</a:t>
            </a:r>
            <a:r>
              <a:rPr lang="uk-UA" dirty="0" smtClean="0"/>
              <a:t> </a:t>
            </a:r>
            <a:r>
              <a:rPr lang="uk-UA" dirty="0" err="1" smtClean="0"/>
              <a:t>determined</a:t>
            </a:r>
            <a:r>
              <a:rPr lang="uk-UA" dirty="0" smtClean="0"/>
              <a:t> </a:t>
            </a:r>
            <a:r>
              <a:rPr lang="uk-UA" dirty="0" err="1" smtClean="0"/>
              <a:t>that</a:t>
            </a:r>
            <a:r>
              <a:rPr lang="uk-UA" dirty="0" smtClean="0"/>
              <a:t> </a:t>
            </a:r>
            <a:r>
              <a:rPr lang="uk-UA" dirty="0" err="1" smtClean="0"/>
              <a:t>the</a:t>
            </a:r>
            <a:r>
              <a:rPr lang="uk-UA" dirty="0" smtClean="0"/>
              <a:t> </a:t>
            </a:r>
            <a:r>
              <a:rPr lang="uk-UA" dirty="0" err="1" smtClean="0"/>
              <a:t>most</a:t>
            </a:r>
            <a:r>
              <a:rPr lang="uk-UA" dirty="0" smtClean="0"/>
              <a:t> </a:t>
            </a:r>
            <a:r>
              <a:rPr lang="uk-UA" dirty="0" err="1" smtClean="0"/>
              <a:t>effective</a:t>
            </a:r>
            <a:r>
              <a:rPr lang="uk-UA" dirty="0" smtClean="0"/>
              <a:t> </a:t>
            </a:r>
            <a:r>
              <a:rPr lang="uk-UA" dirty="0" err="1" smtClean="0"/>
              <a:t>pair</a:t>
            </a:r>
            <a:r>
              <a:rPr lang="uk-UA" dirty="0" smtClean="0"/>
              <a:t> </a:t>
            </a:r>
            <a:r>
              <a:rPr lang="uk-UA" dirty="0" err="1" smtClean="0"/>
              <a:t>of</a:t>
            </a:r>
            <a:r>
              <a:rPr lang="uk-UA" dirty="0" smtClean="0"/>
              <a:t> </a:t>
            </a:r>
            <a:r>
              <a:rPr lang="uk-UA" dirty="0" err="1" smtClean="0"/>
              <a:t>dissimilar</a:t>
            </a:r>
            <a:r>
              <a:rPr lang="uk-UA" dirty="0" smtClean="0"/>
              <a:t> </a:t>
            </a:r>
            <a:r>
              <a:rPr lang="uk-UA" dirty="0" err="1" smtClean="0"/>
              <a:t>metals</a:t>
            </a:r>
            <a:r>
              <a:rPr lang="uk-UA" dirty="0" smtClean="0"/>
              <a:t> </a:t>
            </a:r>
            <a:r>
              <a:rPr lang="uk-UA" dirty="0" err="1" smtClean="0"/>
              <a:t>to</a:t>
            </a:r>
            <a:r>
              <a:rPr lang="uk-UA" dirty="0" smtClean="0"/>
              <a:t> </a:t>
            </a:r>
            <a:r>
              <a:rPr lang="uk-UA" dirty="0" err="1" smtClean="0"/>
              <a:t>produce</a:t>
            </a:r>
            <a:r>
              <a:rPr lang="uk-UA" dirty="0" smtClean="0"/>
              <a:t> </a:t>
            </a:r>
            <a:r>
              <a:rPr lang="uk-UA" dirty="0" err="1" smtClean="0"/>
              <a:t>electricity</a:t>
            </a:r>
            <a:r>
              <a:rPr lang="uk-UA" dirty="0" smtClean="0"/>
              <a:t> </a:t>
            </a:r>
            <a:r>
              <a:rPr lang="uk-UA" dirty="0" err="1" smtClean="0"/>
              <a:t>was</a:t>
            </a:r>
            <a:r>
              <a:rPr lang="uk-UA" dirty="0" smtClean="0"/>
              <a:t> </a:t>
            </a:r>
            <a:r>
              <a:rPr lang="uk-UA" dirty="0" err="1" smtClean="0">
                <a:hlinkClick r:id="rId12" tooltip="Zinc"/>
              </a:rPr>
              <a:t>zinc</a:t>
            </a:r>
            <a:r>
              <a:rPr lang="uk-UA" dirty="0" smtClean="0"/>
              <a:t> </a:t>
            </a:r>
            <a:r>
              <a:rPr lang="uk-UA" dirty="0" err="1" smtClean="0"/>
              <a:t>and</a:t>
            </a:r>
            <a:r>
              <a:rPr lang="uk-UA" dirty="0" smtClean="0"/>
              <a:t> </a:t>
            </a:r>
            <a:r>
              <a:rPr lang="uk-UA" dirty="0" err="1" smtClean="0">
                <a:hlinkClick r:id="rId13" tooltip="Silver"/>
              </a:rPr>
              <a:t>silver</a:t>
            </a:r>
            <a:r>
              <a:rPr lang="uk-UA" dirty="0" smtClean="0"/>
              <a:t>. </a:t>
            </a:r>
            <a:r>
              <a:rPr lang="uk-UA" dirty="0" err="1" smtClean="0"/>
              <a:t>Initially</a:t>
            </a:r>
            <a:r>
              <a:rPr lang="uk-UA" dirty="0" smtClean="0"/>
              <a:t> </a:t>
            </a:r>
            <a:r>
              <a:rPr lang="uk-UA" dirty="0" err="1" smtClean="0"/>
              <a:t>he</a:t>
            </a:r>
            <a:r>
              <a:rPr lang="uk-UA" dirty="0" smtClean="0"/>
              <a:t> </a:t>
            </a:r>
            <a:r>
              <a:rPr lang="uk-UA" dirty="0" err="1" smtClean="0"/>
              <a:t>experimented</a:t>
            </a:r>
            <a:r>
              <a:rPr lang="uk-UA" dirty="0" smtClean="0"/>
              <a:t> </a:t>
            </a:r>
            <a:r>
              <a:rPr lang="uk-UA" dirty="0" err="1" smtClean="0"/>
              <a:t>with</a:t>
            </a:r>
            <a:r>
              <a:rPr lang="uk-UA" dirty="0" smtClean="0"/>
              <a:t> </a:t>
            </a:r>
            <a:r>
              <a:rPr lang="uk-UA" dirty="0" err="1" smtClean="0"/>
              <a:t>individual</a:t>
            </a:r>
            <a:r>
              <a:rPr lang="uk-UA" dirty="0" smtClean="0"/>
              <a:t> </a:t>
            </a:r>
            <a:r>
              <a:rPr lang="uk-UA" dirty="0" err="1" smtClean="0"/>
              <a:t>cells</a:t>
            </a:r>
            <a:r>
              <a:rPr lang="uk-UA" dirty="0" smtClean="0"/>
              <a:t> </a:t>
            </a:r>
            <a:r>
              <a:rPr lang="uk-UA" dirty="0" err="1" smtClean="0"/>
              <a:t>in</a:t>
            </a:r>
            <a:r>
              <a:rPr lang="uk-UA" dirty="0" smtClean="0"/>
              <a:t> </a:t>
            </a:r>
            <a:r>
              <a:rPr lang="uk-UA" dirty="0" err="1" smtClean="0"/>
              <a:t>series</a:t>
            </a:r>
            <a:r>
              <a:rPr lang="uk-UA" dirty="0" smtClean="0"/>
              <a:t>, </a:t>
            </a:r>
            <a:r>
              <a:rPr lang="uk-UA" dirty="0" err="1" smtClean="0"/>
              <a:t>each</a:t>
            </a:r>
            <a:r>
              <a:rPr lang="uk-UA" dirty="0" smtClean="0"/>
              <a:t> </a:t>
            </a:r>
            <a:r>
              <a:rPr lang="uk-UA" dirty="0" err="1" smtClean="0"/>
              <a:t>cell</a:t>
            </a:r>
            <a:r>
              <a:rPr lang="uk-UA" dirty="0" smtClean="0"/>
              <a:t> </a:t>
            </a:r>
            <a:r>
              <a:rPr lang="uk-UA" dirty="0" err="1" smtClean="0"/>
              <a:t>being</a:t>
            </a:r>
            <a:r>
              <a:rPr lang="uk-UA" dirty="0" smtClean="0"/>
              <a:t> a </a:t>
            </a:r>
            <a:r>
              <a:rPr lang="uk-UA" dirty="0" err="1" smtClean="0"/>
              <a:t>wine</a:t>
            </a:r>
            <a:r>
              <a:rPr lang="uk-UA" dirty="0" smtClean="0"/>
              <a:t> </a:t>
            </a:r>
            <a:r>
              <a:rPr lang="uk-UA" dirty="0" err="1" smtClean="0"/>
              <a:t>goblet</a:t>
            </a:r>
            <a:r>
              <a:rPr lang="uk-UA" dirty="0" smtClean="0"/>
              <a:t> </a:t>
            </a:r>
            <a:r>
              <a:rPr lang="uk-UA" dirty="0" err="1" smtClean="0"/>
              <a:t>filled</a:t>
            </a:r>
            <a:r>
              <a:rPr lang="uk-UA" dirty="0" smtClean="0"/>
              <a:t> </a:t>
            </a:r>
            <a:r>
              <a:rPr lang="uk-UA" dirty="0" err="1" smtClean="0"/>
              <a:t>with</a:t>
            </a:r>
            <a:r>
              <a:rPr lang="uk-UA" dirty="0" smtClean="0"/>
              <a:t> </a:t>
            </a:r>
            <a:r>
              <a:rPr lang="uk-UA" dirty="0" err="1" smtClean="0">
                <a:hlinkClick r:id="rId14" tooltip="Brine"/>
              </a:rPr>
              <a:t>brine</a:t>
            </a:r>
            <a:r>
              <a:rPr lang="uk-UA" dirty="0" smtClean="0"/>
              <a:t> </a:t>
            </a:r>
            <a:r>
              <a:rPr lang="uk-UA" dirty="0" err="1" smtClean="0"/>
              <a:t>into</a:t>
            </a:r>
            <a:r>
              <a:rPr lang="uk-UA" dirty="0" smtClean="0"/>
              <a:t> </a:t>
            </a:r>
            <a:r>
              <a:rPr lang="uk-UA" dirty="0" err="1" smtClean="0"/>
              <a:t>which</a:t>
            </a:r>
            <a:r>
              <a:rPr lang="uk-UA" dirty="0" smtClean="0"/>
              <a:t> </a:t>
            </a:r>
            <a:r>
              <a:rPr lang="uk-UA" dirty="0" err="1" smtClean="0"/>
              <a:t>the</a:t>
            </a:r>
            <a:r>
              <a:rPr lang="uk-UA" dirty="0" smtClean="0"/>
              <a:t> </a:t>
            </a:r>
            <a:r>
              <a:rPr lang="uk-UA" dirty="0" err="1" smtClean="0"/>
              <a:t>two</a:t>
            </a:r>
            <a:r>
              <a:rPr lang="uk-UA" dirty="0" smtClean="0"/>
              <a:t> </a:t>
            </a:r>
            <a:r>
              <a:rPr lang="uk-UA" dirty="0" err="1" smtClean="0"/>
              <a:t>dissimilar</a:t>
            </a:r>
            <a:r>
              <a:rPr lang="uk-UA" dirty="0" smtClean="0"/>
              <a:t> </a:t>
            </a:r>
            <a:r>
              <a:rPr lang="uk-UA" dirty="0" err="1" smtClean="0"/>
              <a:t>electrodes</a:t>
            </a:r>
            <a:r>
              <a:rPr lang="uk-UA" dirty="0" smtClean="0"/>
              <a:t> </a:t>
            </a:r>
            <a:r>
              <a:rPr lang="uk-UA" dirty="0" err="1" smtClean="0"/>
              <a:t>were</a:t>
            </a:r>
            <a:r>
              <a:rPr lang="uk-UA" dirty="0" smtClean="0"/>
              <a:t> </a:t>
            </a:r>
            <a:r>
              <a:rPr lang="uk-UA" dirty="0" err="1" smtClean="0"/>
              <a:t>dipped</a:t>
            </a:r>
            <a:r>
              <a:rPr lang="uk-UA" dirty="0" smtClean="0"/>
              <a:t>. </a:t>
            </a:r>
            <a:r>
              <a:rPr lang="uk-UA" dirty="0" err="1" smtClean="0"/>
              <a:t>The</a:t>
            </a:r>
            <a:r>
              <a:rPr lang="uk-UA" dirty="0" smtClean="0"/>
              <a:t> </a:t>
            </a:r>
            <a:r>
              <a:rPr lang="uk-UA" dirty="0" err="1" smtClean="0"/>
              <a:t>voltaic</a:t>
            </a:r>
            <a:r>
              <a:rPr lang="uk-UA" dirty="0" smtClean="0"/>
              <a:t> </a:t>
            </a:r>
            <a:r>
              <a:rPr lang="uk-UA" dirty="0" err="1" smtClean="0"/>
              <a:t>pile</a:t>
            </a:r>
            <a:r>
              <a:rPr lang="uk-UA" dirty="0" smtClean="0"/>
              <a:t> </a:t>
            </a:r>
            <a:r>
              <a:rPr lang="uk-UA" dirty="0" err="1" smtClean="0"/>
              <a:t>replaced</a:t>
            </a:r>
            <a:r>
              <a:rPr lang="uk-UA" dirty="0" smtClean="0"/>
              <a:t> </a:t>
            </a:r>
            <a:r>
              <a:rPr lang="uk-UA" dirty="0" err="1" smtClean="0"/>
              <a:t>the</a:t>
            </a:r>
            <a:r>
              <a:rPr lang="uk-UA" dirty="0" smtClean="0"/>
              <a:t> </a:t>
            </a:r>
            <a:r>
              <a:rPr lang="uk-UA" dirty="0" err="1" smtClean="0"/>
              <a:t>goblets</a:t>
            </a:r>
            <a:r>
              <a:rPr lang="uk-UA" dirty="0" smtClean="0"/>
              <a:t> </a:t>
            </a:r>
            <a:r>
              <a:rPr lang="uk-UA" dirty="0" err="1" smtClean="0"/>
              <a:t>with</a:t>
            </a:r>
            <a:r>
              <a:rPr lang="uk-UA" dirty="0" smtClean="0"/>
              <a:t> </a:t>
            </a:r>
            <a:r>
              <a:rPr lang="uk-UA" dirty="0" err="1" smtClean="0"/>
              <a:t>cardboard</a:t>
            </a:r>
            <a:r>
              <a:rPr lang="uk-UA" dirty="0" smtClean="0"/>
              <a:t> </a:t>
            </a:r>
            <a:r>
              <a:rPr lang="uk-UA" dirty="0" err="1" smtClean="0"/>
              <a:t>soaked</a:t>
            </a:r>
            <a:r>
              <a:rPr lang="uk-UA" dirty="0" smtClean="0"/>
              <a:t> </a:t>
            </a:r>
            <a:r>
              <a:rPr lang="uk-UA" dirty="0" err="1" smtClean="0"/>
              <a:t>in</a:t>
            </a:r>
            <a:r>
              <a:rPr lang="uk-UA" dirty="0" smtClean="0"/>
              <a:t> </a:t>
            </a:r>
            <a:r>
              <a:rPr lang="uk-UA" dirty="0" err="1" smtClean="0"/>
              <a:t>brine</a:t>
            </a:r>
            <a:r>
              <a:rPr lang="uk-UA" dirty="0" smtClean="0"/>
              <a:t>.</a:t>
            </a:r>
            <a:endParaRPr lang="en-US" dirty="0" smtClean="0"/>
          </a:p>
          <a:p>
            <a:pPr eaLnBrk="1" hangingPunct="1">
              <a:lnSpc>
                <a:spcPct val="80000"/>
              </a:lnSpc>
            </a:pPr>
            <a:endParaRPr lang="en-US" sz="1000" dirty="0" smtClean="0"/>
          </a:p>
          <a:p>
            <a:pPr eaLnBrk="1" hangingPunct="1"/>
            <a:endParaRPr lang="uk-UA" dirty="0" smtClean="0"/>
          </a:p>
        </p:txBody>
      </p:sp>
    </p:spTree>
    <p:extLst>
      <p:ext uri="{BB962C8B-B14F-4D97-AF65-F5344CB8AC3E}">
        <p14:creationId xmlns:p14="http://schemas.microsoft.com/office/powerpoint/2010/main" val="175051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uk-UA" sz="1200" dirty="0" err="1" smtClean="0"/>
              <a:t>In</a:t>
            </a:r>
            <a:r>
              <a:rPr lang="uk-UA" sz="1200" dirty="0" smtClean="0"/>
              <a:t> 1899 </a:t>
            </a:r>
            <a:r>
              <a:rPr lang="uk-UA" sz="1200" dirty="0" err="1" smtClean="0"/>
              <a:t>the</a:t>
            </a:r>
            <a:r>
              <a:rPr lang="uk-UA" sz="1200" dirty="0" smtClean="0"/>
              <a:t> </a:t>
            </a:r>
            <a:r>
              <a:rPr lang="uk-UA" sz="1200" dirty="0" err="1" smtClean="0"/>
              <a:t>lipoidal</a:t>
            </a:r>
            <a:r>
              <a:rPr lang="uk-UA" sz="1200" dirty="0" smtClean="0"/>
              <a:t> </a:t>
            </a:r>
            <a:r>
              <a:rPr lang="uk-UA" sz="1200" dirty="0" err="1" smtClean="0"/>
              <a:t>membrane</a:t>
            </a:r>
            <a:r>
              <a:rPr lang="uk-UA" sz="1200" dirty="0" smtClean="0"/>
              <a:t> </a:t>
            </a:r>
            <a:r>
              <a:rPr lang="uk-UA" sz="1200" dirty="0" err="1" smtClean="0"/>
              <a:t>hypothesis</a:t>
            </a:r>
            <a:r>
              <a:rPr lang="uk-UA" sz="1200" dirty="0" smtClean="0"/>
              <a:t> </a:t>
            </a:r>
            <a:r>
              <a:rPr lang="uk-UA" sz="1200" dirty="0" err="1" smtClean="0"/>
              <a:t>was</a:t>
            </a:r>
            <a:r>
              <a:rPr lang="uk-UA" sz="1200" dirty="0" smtClean="0"/>
              <a:t> </a:t>
            </a:r>
            <a:r>
              <a:rPr lang="uk-UA" sz="1200" dirty="0" err="1" smtClean="0"/>
              <a:t>made</a:t>
            </a:r>
            <a:endParaRPr lang="uk-UA" sz="1200" dirty="0" smtClean="0"/>
          </a:p>
          <a:p>
            <a:pPr eaLnBrk="1" hangingPunct="1">
              <a:lnSpc>
                <a:spcPct val="80000"/>
              </a:lnSpc>
            </a:pPr>
            <a:r>
              <a:rPr lang="uk-UA" sz="1200" dirty="0" err="1" smtClean="0"/>
              <a:t>by</a:t>
            </a:r>
            <a:r>
              <a:rPr lang="uk-UA" sz="1200" dirty="0" smtClean="0"/>
              <a:t> </a:t>
            </a:r>
            <a:r>
              <a:rPr lang="uk-UA" sz="1200" dirty="0" err="1" smtClean="0"/>
              <a:t>Charles</a:t>
            </a:r>
            <a:r>
              <a:rPr lang="uk-UA" sz="1200" dirty="0" smtClean="0"/>
              <a:t> </a:t>
            </a:r>
            <a:r>
              <a:rPr lang="uk-UA" sz="1200" dirty="0" err="1" smtClean="0"/>
              <a:t>Overton</a:t>
            </a:r>
            <a:r>
              <a:rPr lang="uk-UA" sz="1200" dirty="0" smtClean="0"/>
              <a:t> (</a:t>
            </a:r>
            <a:r>
              <a:rPr lang="uk-UA" sz="1200" dirty="0" err="1" smtClean="0"/>
              <a:t>Overton</a:t>
            </a:r>
            <a:r>
              <a:rPr lang="uk-UA" sz="1200" dirty="0" smtClean="0"/>
              <a:t>, 1899), </a:t>
            </a:r>
            <a:r>
              <a:rPr lang="uk-UA" sz="1200" dirty="0" err="1" smtClean="0"/>
              <a:t>when</a:t>
            </a:r>
            <a:r>
              <a:rPr lang="uk-UA" sz="1200" dirty="0" smtClean="0"/>
              <a:t> </a:t>
            </a:r>
            <a:r>
              <a:rPr lang="uk-UA" sz="1200" dirty="0" err="1" smtClean="0"/>
              <a:t>he</a:t>
            </a:r>
            <a:r>
              <a:rPr lang="uk-UA" sz="1200" dirty="0" smtClean="0"/>
              <a:t> </a:t>
            </a:r>
            <a:r>
              <a:rPr lang="uk-UA" sz="1200" dirty="0" err="1" smtClean="0"/>
              <a:t>discovered</a:t>
            </a:r>
            <a:endParaRPr lang="uk-UA" sz="1200" dirty="0" smtClean="0"/>
          </a:p>
          <a:p>
            <a:pPr eaLnBrk="1" hangingPunct="1">
              <a:lnSpc>
                <a:spcPct val="80000"/>
              </a:lnSpc>
            </a:pPr>
            <a:r>
              <a:rPr lang="uk-UA" sz="1200" dirty="0" err="1" smtClean="0"/>
              <a:t>that</a:t>
            </a:r>
            <a:r>
              <a:rPr lang="uk-UA" sz="1200" dirty="0" smtClean="0"/>
              <a:t> </a:t>
            </a:r>
            <a:r>
              <a:rPr lang="uk-UA" sz="1200" dirty="0" err="1" smtClean="0"/>
              <a:t>lipid-soluble</a:t>
            </a:r>
            <a:r>
              <a:rPr lang="uk-UA" sz="1200" dirty="0" smtClean="0"/>
              <a:t> </a:t>
            </a:r>
            <a:r>
              <a:rPr lang="uk-UA" sz="1200" dirty="0" err="1" smtClean="0"/>
              <a:t>dyes</a:t>
            </a:r>
            <a:r>
              <a:rPr lang="uk-UA" sz="1200" dirty="0" smtClean="0"/>
              <a:t> </a:t>
            </a:r>
            <a:r>
              <a:rPr lang="uk-UA" sz="1200" dirty="0" err="1" smtClean="0"/>
              <a:t>enter</a:t>
            </a:r>
            <a:r>
              <a:rPr lang="uk-UA" sz="1200" dirty="0" smtClean="0"/>
              <a:t> </a:t>
            </a:r>
            <a:r>
              <a:rPr lang="uk-UA" sz="1200" dirty="0" err="1" smtClean="0"/>
              <a:t>cells</a:t>
            </a:r>
            <a:r>
              <a:rPr lang="uk-UA" sz="1200" dirty="0" smtClean="0"/>
              <a:t> </a:t>
            </a:r>
            <a:r>
              <a:rPr lang="uk-UA" sz="1200" dirty="0" err="1" smtClean="0"/>
              <a:t>substantially</a:t>
            </a:r>
            <a:r>
              <a:rPr lang="uk-UA" sz="1200" dirty="0" smtClean="0"/>
              <a:t> </a:t>
            </a:r>
            <a:r>
              <a:rPr lang="uk-UA" sz="1200" dirty="0" err="1" smtClean="0"/>
              <a:t>easier</a:t>
            </a:r>
            <a:endParaRPr lang="uk-UA" sz="1200" dirty="0" smtClean="0"/>
          </a:p>
          <a:p>
            <a:pPr eaLnBrk="1" hangingPunct="1">
              <a:lnSpc>
                <a:spcPct val="80000"/>
              </a:lnSpc>
            </a:pPr>
            <a:r>
              <a:rPr lang="uk-UA" sz="1200" dirty="0" err="1" smtClean="0"/>
              <a:t>than</a:t>
            </a:r>
            <a:r>
              <a:rPr lang="uk-UA" sz="1200" dirty="0" smtClean="0"/>
              <a:t> </a:t>
            </a:r>
            <a:r>
              <a:rPr lang="uk-UA" sz="1200" dirty="0" err="1" smtClean="0"/>
              <a:t>the</a:t>
            </a:r>
            <a:r>
              <a:rPr lang="uk-UA" sz="1200" dirty="0" smtClean="0"/>
              <a:t> </a:t>
            </a:r>
            <a:r>
              <a:rPr lang="uk-UA" sz="1200" dirty="0" err="1" smtClean="0"/>
              <a:t>water-soluble</a:t>
            </a:r>
            <a:r>
              <a:rPr lang="uk-UA" sz="1200" dirty="0" smtClean="0"/>
              <a:t> </a:t>
            </a:r>
            <a:r>
              <a:rPr lang="uk-UA" sz="1200" dirty="0" err="1" smtClean="0"/>
              <a:t>ones</a:t>
            </a:r>
            <a:r>
              <a:rPr lang="uk-UA" sz="1200" dirty="0" smtClean="0"/>
              <a:t>. </a:t>
            </a:r>
            <a:r>
              <a:rPr lang="uk-UA" sz="1200" dirty="0" err="1" smtClean="0"/>
              <a:t>Subsequently</a:t>
            </a:r>
            <a:r>
              <a:rPr lang="uk-UA" sz="1200" dirty="0" smtClean="0"/>
              <a:t>, </a:t>
            </a:r>
            <a:r>
              <a:rPr lang="uk-UA" sz="1200" dirty="0" err="1" smtClean="0"/>
              <a:t>the</a:t>
            </a:r>
            <a:r>
              <a:rPr lang="uk-UA" sz="1200" dirty="0" smtClean="0"/>
              <a:t> </a:t>
            </a:r>
            <a:r>
              <a:rPr lang="uk-UA" sz="1200" dirty="0" err="1" smtClean="0"/>
              <a:t>bilayer</a:t>
            </a:r>
            <a:endParaRPr lang="uk-UA" sz="1200" dirty="0" smtClean="0"/>
          </a:p>
          <a:p>
            <a:pPr eaLnBrk="1" hangingPunct="1">
              <a:lnSpc>
                <a:spcPct val="80000"/>
              </a:lnSpc>
            </a:pPr>
            <a:r>
              <a:rPr lang="uk-UA" sz="1200" dirty="0" err="1" smtClean="0"/>
              <a:t>model</a:t>
            </a:r>
            <a:r>
              <a:rPr lang="uk-UA" sz="1200" dirty="0" smtClean="0"/>
              <a:t> </a:t>
            </a:r>
            <a:r>
              <a:rPr lang="uk-UA" sz="1200" dirty="0" err="1" smtClean="0"/>
              <a:t>was</a:t>
            </a:r>
            <a:r>
              <a:rPr lang="uk-UA" sz="1200" dirty="0" smtClean="0"/>
              <a:t> </a:t>
            </a:r>
            <a:r>
              <a:rPr lang="uk-UA" sz="1200" dirty="0" err="1" smtClean="0"/>
              <a:t>proposed</a:t>
            </a:r>
            <a:r>
              <a:rPr lang="uk-UA" sz="1200" dirty="0" smtClean="0"/>
              <a:t> </a:t>
            </a:r>
            <a:r>
              <a:rPr lang="uk-UA" sz="1200" dirty="0" err="1" smtClean="0"/>
              <a:t>by</a:t>
            </a:r>
            <a:r>
              <a:rPr lang="uk-UA" sz="1200" dirty="0" smtClean="0"/>
              <a:t> </a:t>
            </a:r>
            <a:r>
              <a:rPr lang="uk-UA" sz="1200" dirty="0" err="1" smtClean="0"/>
              <a:t>Gorter</a:t>
            </a:r>
            <a:r>
              <a:rPr lang="uk-UA" sz="1200" dirty="0" smtClean="0"/>
              <a:t> </a:t>
            </a:r>
            <a:r>
              <a:rPr lang="uk-UA" sz="1200" dirty="0" err="1" smtClean="0"/>
              <a:t>and</a:t>
            </a:r>
            <a:r>
              <a:rPr lang="uk-UA" sz="1200" dirty="0" smtClean="0"/>
              <a:t> </a:t>
            </a:r>
            <a:r>
              <a:rPr lang="uk-UA" sz="1200" dirty="0" err="1" smtClean="0"/>
              <a:t>Grendel</a:t>
            </a:r>
            <a:r>
              <a:rPr lang="uk-UA" sz="1200" dirty="0" smtClean="0"/>
              <a:t> (</a:t>
            </a:r>
            <a:r>
              <a:rPr lang="uk-UA" sz="1200" dirty="0" err="1" smtClean="0"/>
              <a:t>Gorter</a:t>
            </a:r>
            <a:endParaRPr lang="uk-UA" sz="1200" dirty="0" smtClean="0"/>
          </a:p>
          <a:p>
            <a:pPr eaLnBrk="1" hangingPunct="1">
              <a:lnSpc>
                <a:spcPct val="80000"/>
              </a:lnSpc>
            </a:pPr>
            <a:r>
              <a:rPr lang="uk-UA" sz="1200" dirty="0" err="1" smtClean="0"/>
              <a:t>and</a:t>
            </a:r>
            <a:r>
              <a:rPr lang="uk-UA" sz="1200" dirty="0" smtClean="0"/>
              <a:t> </a:t>
            </a:r>
            <a:r>
              <a:rPr lang="uk-UA" sz="1200" dirty="0" err="1" smtClean="0"/>
              <a:t>Grendel</a:t>
            </a:r>
            <a:r>
              <a:rPr lang="uk-UA" sz="1200" dirty="0" smtClean="0"/>
              <a:t>, 1925), </a:t>
            </a:r>
            <a:r>
              <a:rPr lang="uk-UA" sz="1200" dirty="0" err="1" smtClean="0"/>
              <a:t>the</a:t>
            </a:r>
            <a:r>
              <a:rPr lang="uk-UA" sz="1200" dirty="0" smtClean="0"/>
              <a:t> </a:t>
            </a:r>
            <a:r>
              <a:rPr lang="uk-UA" sz="1200" dirty="0" err="1" smtClean="0"/>
              <a:t>model</a:t>
            </a:r>
            <a:r>
              <a:rPr lang="uk-UA" sz="1200" dirty="0" smtClean="0"/>
              <a:t>, </a:t>
            </a:r>
            <a:r>
              <a:rPr lang="uk-UA" sz="1200" dirty="0" err="1" smtClean="0"/>
              <a:t>which</a:t>
            </a:r>
            <a:r>
              <a:rPr lang="uk-UA" sz="1200" dirty="0" smtClean="0"/>
              <a:t> </a:t>
            </a:r>
            <a:r>
              <a:rPr lang="uk-UA" sz="1200" dirty="0" err="1" smtClean="0"/>
              <a:t>was</a:t>
            </a:r>
            <a:r>
              <a:rPr lang="uk-UA" sz="1200" dirty="0" smtClean="0"/>
              <a:t> </a:t>
            </a:r>
            <a:r>
              <a:rPr lang="uk-UA" sz="1200" dirty="0" err="1" smtClean="0"/>
              <a:t>perfected</a:t>
            </a:r>
            <a:r>
              <a:rPr lang="uk-UA" sz="1200" dirty="0" smtClean="0"/>
              <a:t> </a:t>
            </a:r>
            <a:r>
              <a:rPr lang="uk-UA" sz="1200" dirty="0" err="1" smtClean="0"/>
              <a:t>by</a:t>
            </a:r>
            <a:endParaRPr lang="uk-UA" sz="1200" dirty="0" smtClean="0"/>
          </a:p>
          <a:p>
            <a:pPr eaLnBrk="1" hangingPunct="1">
              <a:lnSpc>
                <a:spcPct val="80000"/>
              </a:lnSpc>
            </a:pPr>
            <a:r>
              <a:rPr lang="uk-UA" sz="1200" dirty="0" err="1" smtClean="0"/>
              <a:t>Danielli</a:t>
            </a:r>
            <a:r>
              <a:rPr lang="uk-UA" sz="1200" dirty="0" smtClean="0"/>
              <a:t> </a:t>
            </a:r>
            <a:r>
              <a:rPr lang="uk-UA" sz="1200" dirty="0" err="1" smtClean="0"/>
              <a:t>and</a:t>
            </a:r>
            <a:r>
              <a:rPr lang="uk-UA" sz="1200" dirty="0" smtClean="0"/>
              <a:t> </a:t>
            </a:r>
            <a:r>
              <a:rPr lang="uk-UA" sz="1200" dirty="0" err="1" smtClean="0"/>
              <a:t>Dawson</a:t>
            </a:r>
            <a:r>
              <a:rPr lang="uk-UA" sz="1200" dirty="0" smtClean="0"/>
              <a:t> (</a:t>
            </a:r>
            <a:r>
              <a:rPr lang="uk-UA" sz="1200" dirty="0" err="1" smtClean="0"/>
              <a:t>Danielli</a:t>
            </a:r>
            <a:r>
              <a:rPr lang="uk-UA" sz="1200" dirty="0" smtClean="0"/>
              <a:t> </a:t>
            </a:r>
            <a:r>
              <a:rPr lang="uk-UA" sz="1200" dirty="0" err="1" smtClean="0"/>
              <a:t>and</a:t>
            </a:r>
            <a:r>
              <a:rPr lang="uk-UA" sz="1200" dirty="0" smtClean="0"/>
              <a:t> </a:t>
            </a:r>
            <a:r>
              <a:rPr lang="uk-UA" sz="1200" dirty="0" err="1" smtClean="0"/>
              <a:t>Davson</a:t>
            </a:r>
            <a:r>
              <a:rPr lang="uk-UA" sz="1200" dirty="0" smtClean="0"/>
              <a:t>, 1935), </a:t>
            </a:r>
            <a:r>
              <a:rPr lang="uk-UA" sz="1200" dirty="0" err="1" smtClean="0"/>
              <a:t>who</a:t>
            </a:r>
            <a:endParaRPr lang="uk-UA" sz="1200" dirty="0" smtClean="0"/>
          </a:p>
          <a:p>
            <a:pPr eaLnBrk="1" hangingPunct="1">
              <a:lnSpc>
                <a:spcPct val="80000"/>
              </a:lnSpc>
            </a:pPr>
            <a:r>
              <a:rPr lang="uk-UA" sz="1200" dirty="0" err="1" smtClean="0"/>
              <a:t>combined</a:t>
            </a:r>
            <a:r>
              <a:rPr lang="uk-UA" sz="1200" dirty="0" smtClean="0"/>
              <a:t> </a:t>
            </a:r>
            <a:r>
              <a:rPr lang="uk-UA" sz="1200" dirty="0" err="1" smtClean="0"/>
              <a:t>the</a:t>
            </a:r>
            <a:r>
              <a:rPr lang="uk-UA" sz="1200" dirty="0" smtClean="0"/>
              <a:t> </a:t>
            </a:r>
            <a:r>
              <a:rPr lang="uk-UA" sz="1200" dirty="0" err="1" smtClean="0"/>
              <a:t>concept</a:t>
            </a:r>
            <a:r>
              <a:rPr lang="uk-UA" sz="1200" dirty="0" smtClean="0"/>
              <a:t> </a:t>
            </a:r>
            <a:r>
              <a:rPr lang="uk-UA" sz="1200" dirty="0" err="1" smtClean="0"/>
              <a:t>of</a:t>
            </a:r>
            <a:r>
              <a:rPr lang="uk-UA" sz="1200" dirty="0" smtClean="0"/>
              <a:t> </a:t>
            </a:r>
            <a:r>
              <a:rPr lang="uk-UA" sz="1200" dirty="0" err="1" smtClean="0"/>
              <a:t>the</a:t>
            </a:r>
            <a:r>
              <a:rPr lang="uk-UA" sz="1200" dirty="0" smtClean="0"/>
              <a:t> </a:t>
            </a:r>
            <a:r>
              <a:rPr lang="uk-UA" sz="1200" dirty="0" err="1" smtClean="0"/>
              <a:t>bilayer</a:t>
            </a:r>
            <a:r>
              <a:rPr lang="uk-UA" sz="1200" dirty="0" smtClean="0"/>
              <a:t> </a:t>
            </a:r>
            <a:r>
              <a:rPr lang="uk-UA" sz="1200" dirty="0" err="1" smtClean="0"/>
              <a:t>lipid</a:t>
            </a:r>
            <a:r>
              <a:rPr lang="uk-UA" sz="1200" dirty="0" smtClean="0"/>
              <a:t> </a:t>
            </a:r>
            <a:r>
              <a:rPr lang="uk-UA" sz="1200" dirty="0" err="1" smtClean="0"/>
              <a:t>membrane</a:t>
            </a:r>
            <a:endParaRPr lang="uk-UA" sz="1200" dirty="0" smtClean="0"/>
          </a:p>
          <a:p>
            <a:pPr eaLnBrk="1" hangingPunct="1">
              <a:lnSpc>
                <a:spcPct val="80000"/>
              </a:lnSpc>
            </a:pPr>
            <a:r>
              <a:rPr lang="uk-UA" sz="1200" dirty="0" err="1" smtClean="0"/>
              <a:t>with</a:t>
            </a:r>
            <a:r>
              <a:rPr lang="uk-UA" sz="1200" dirty="0" smtClean="0"/>
              <a:t> </a:t>
            </a:r>
            <a:r>
              <a:rPr lang="uk-UA" sz="1200" dirty="0" err="1" smtClean="0"/>
              <a:t>membrane-associated</a:t>
            </a:r>
            <a:r>
              <a:rPr lang="uk-UA" sz="1200" dirty="0" smtClean="0"/>
              <a:t> </a:t>
            </a:r>
            <a:r>
              <a:rPr lang="uk-UA" sz="1200" dirty="0" err="1" smtClean="0"/>
              <a:t>proteins</a:t>
            </a:r>
            <a:r>
              <a:rPr lang="uk-UA" sz="1200" dirty="0" smtClean="0"/>
              <a:t>; </a:t>
            </a:r>
            <a:r>
              <a:rPr lang="uk-UA" sz="1200" dirty="0" err="1" smtClean="0"/>
              <a:t>some</a:t>
            </a:r>
            <a:r>
              <a:rPr lang="uk-UA" sz="1200" dirty="0" smtClean="0"/>
              <a:t> </a:t>
            </a:r>
            <a:r>
              <a:rPr lang="uk-UA" sz="1200" dirty="0" err="1" smtClean="0"/>
              <a:t>of</a:t>
            </a:r>
            <a:r>
              <a:rPr lang="uk-UA" sz="1200" dirty="0" smtClean="0"/>
              <a:t> </a:t>
            </a:r>
            <a:r>
              <a:rPr lang="uk-UA" sz="1200" dirty="0" err="1" smtClean="0"/>
              <a:t>these</a:t>
            </a:r>
            <a:endParaRPr lang="uk-UA" sz="1200" dirty="0" smtClean="0"/>
          </a:p>
          <a:p>
            <a:pPr eaLnBrk="1" hangingPunct="1">
              <a:lnSpc>
                <a:spcPct val="80000"/>
              </a:lnSpc>
            </a:pPr>
            <a:r>
              <a:rPr lang="uk-UA" sz="1200" dirty="0" err="1" smtClean="0"/>
              <a:t>proteins</a:t>
            </a:r>
            <a:r>
              <a:rPr lang="uk-UA" sz="1200" dirty="0" smtClean="0"/>
              <a:t> </a:t>
            </a:r>
            <a:r>
              <a:rPr lang="uk-UA" sz="1200" dirty="0" err="1" smtClean="0"/>
              <a:t>can</a:t>
            </a:r>
            <a:r>
              <a:rPr lang="uk-UA" sz="1200" dirty="0" smtClean="0"/>
              <a:t> </a:t>
            </a:r>
            <a:r>
              <a:rPr lang="uk-UA" sz="1200" dirty="0" err="1" smtClean="0"/>
              <a:t>penetrate</a:t>
            </a:r>
            <a:r>
              <a:rPr lang="uk-UA" sz="1200" dirty="0" smtClean="0"/>
              <a:t> </a:t>
            </a:r>
            <a:r>
              <a:rPr lang="uk-UA" sz="1200" dirty="0" err="1" smtClean="0"/>
              <a:t>the</a:t>
            </a:r>
            <a:r>
              <a:rPr lang="uk-UA" sz="1200" dirty="0" smtClean="0"/>
              <a:t> </a:t>
            </a:r>
            <a:r>
              <a:rPr lang="uk-UA" sz="1200" dirty="0" err="1" smtClean="0"/>
              <a:t>bilayer</a:t>
            </a:r>
            <a:r>
              <a:rPr lang="uk-UA" sz="1200" dirty="0" smtClean="0"/>
              <a:t> </a:t>
            </a:r>
            <a:r>
              <a:rPr lang="uk-UA" sz="1200" dirty="0" err="1" smtClean="0"/>
              <a:t>and</a:t>
            </a:r>
            <a:r>
              <a:rPr lang="uk-UA" sz="1200" dirty="0" smtClean="0"/>
              <a:t> </a:t>
            </a:r>
            <a:r>
              <a:rPr lang="uk-UA" sz="1200" dirty="0" err="1" smtClean="0"/>
              <a:t>form</a:t>
            </a:r>
            <a:r>
              <a:rPr lang="uk-UA" sz="1200" dirty="0" smtClean="0"/>
              <a:t> </a:t>
            </a:r>
            <a:r>
              <a:rPr lang="uk-UA" sz="1200" dirty="0" err="1" smtClean="0"/>
              <a:t>water-filled</a:t>
            </a:r>
            <a:endParaRPr lang="uk-UA" sz="1200" dirty="0" smtClean="0"/>
          </a:p>
          <a:p>
            <a:pPr eaLnBrk="1" hangingPunct="1">
              <a:lnSpc>
                <a:spcPct val="80000"/>
              </a:lnSpc>
            </a:pPr>
            <a:r>
              <a:rPr lang="uk-UA" sz="1200" dirty="0" err="1" smtClean="0"/>
              <a:t>pores</a:t>
            </a:r>
            <a:r>
              <a:rPr lang="uk-UA" sz="1200" dirty="0" smtClean="0"/>
              <a:t>; </a:t>
            </a:r>
            <a:r>
              <a:rPr lang="uk-UA" sz="1200" dirty="0" err="1" smtClean="0"/>
              <a:t>the</a:t>
            </a:r>
            <a:r>
              <a:rPr lang="uk-UA" sz="1200" dirty="0" smtClean="0"/>
              <a:t> </a:t>
            </a:r>
            <a:r>
              <a:rPr lang="uk-UA" sz="1200" dirty="0" err="1" smtClean="0"/>
              <a:t>pores</a:t>
            </a:r>
            <a:r>
              <a:rPr lang="uk-UA" sz="1200" dirty="0" smtClean="0"/>
              <a:t> </a:t>
            </a:r>
            <a:r>
              <a:rPr lang="uk-UA" sz="1200" dirty="0" err="1" smtClean="0"/>
              <a:t>allow</a:t>
            </a:r>
            <a:r>
              <a:rPr lang="uk-UA" sz="1200" dirty="0" smtClean="0"/>
              <a:t> </a:t>
            </a:r>
            <a:r>
              <a:rPr lang="uk-UA" sz="1200" dirty="0" err="1" smtClean="0"/>
              <a:t>the</a:t>
            </a:r>
            <a:r>
              <a:rPr lang="uk-UA" sz="1200" dirty="0" smtClean="0"/>
              <a:t> </a:t>
            </a:r>
            <a:r>
              <a:rPr lang="uk-UA" sz="1200" dirty="0" err="1" smtClean="0"/>
              <a:t>passage</a:t>
            </a:r>
            <a:r>
              <a:rPr lang="uk-UA" sz="1200" dirty="0" smtClean="0"/>
              <a:t> </a:t>
            </a:r>
            <a:r>
              <a:rPr lang="uk-UA" sz="1200" dirty="0" err="1" smtClean="0"/>
              <a:t>of</a:t>
            </a:r>
            <a:r>
              <a:rPr lang="uk-UA" sz="1200" dirty="0" smtClean="0"/>
              <a:t> </a:t>
            </a:r>
            <a:r>
              <a:rPr lang="uk-UA" sz="1200" dirty="0" err="1" smtClean="0"/>
              <a:t>lipid-insoluble</a:t>
            </a:r>
            <a:endParaRPr lang="uk-UA" sz="1200" dirty="0" smtClean="0"/>
          </a:p>
          <a:p>
            <a:pPr eaLnBrk="1" hangingPunct="1">
              <a:lnSpc>
                <a:spcPct val="80000"/>
              </a:lnSpc>
            </a:pPr>
            <a:r>
              <a:rPr lang="uk-UA" sz="1200" dirty="0" err="1" smtClean="0"/>
              <a:t>molecules</a:t>
            </a:r>
            <a:r>
              <a:rPr lang="uk-UA" sz="1200" dirty="0" smtClean="0"/>
              <a:t>, </a:t>
            </a:r>
            <a:r>
              <a:rPr lang="uk-UA" sz="1200" dirty="0" err="1" smtClean="0"/>
              <a:t>including</a:t>
            </a:r>
            <a:r>
              <a:rPr lang="uk-UA" sz="1200" dirty="0" smtClean="0"/>
              <a:t>, </a:t>
            </a:r>
            <a:r>
              <a:rPr lang="uk-UA" sz="1200" dirty="0" err="1" smtClean="0"/>
              <a:t>of</a:t>
            </a:r>
            <a:r>
              <a:rPr lang="uk-UA" sz="1200" dirty="0" smtClean="0"/>
              <a:t> </a:t>
            </a:r>
            <a:r>
              <a:rPr lang="uk-UA" sz="1200" dirty="0" err="1" smtClean="0"/>
              <a:t>course</a:t>
            </a:r>
            <a:r>
              <a:rPr lang="uk-UA" sz="1200" dirty="0" smtClean="0"/>
              <a:t>, </a:t>
            </a:r>
            <a:r>
              <a:rPr lang="uk-UA" sz="1200" dirty="0" err="1" smtClean="0"/>
              <a:t>ions</a:t>
            </a:r>
            <a:r>
              <a:rPr lang="uk-UA" sz="1200" dirty="0" smtClean="0"/>
              <a:t>. </a:t>
            </a:r>
            <a:r>
              <a:rPr lang="uk-UA" sz="1200" dirty="0" err="1" smtClean="0"/>
              <a:t>Finally</a:t>
            </a:r>
            <a:r>
              <a:rPr lang="uk-UA" sz="1200" dirty="0" smtClean="0"/>
              <a:t>, </a:t>
            </a:r>
            <a:r>
              <a:rPr lang="uk-UA" sz="1200" dirty="0" err="1" smtClean="0"/>
              <a:t>electrophysiological</a:t>
            </a:r>
            <a:endParaRPr lang="uk-UA" sz="1200" dirty="0" smtClean="0"/>
          </a:p>
          <a:p>
            <a:pPr eaLnBrk="1" hangingPunct="1">
              <a:lnSpc>
                <a:spcPct val="80000"/>
              </a:lnSpc>
            </a:pPr>
            <a:r>
              <a:rPr lang="uk-UA" sz="1200" dirty="0" err="1" smtClean="0"/>
              <a:t>experiments</a:t>
            </a:r>
            <a:r>
              <a:rPr lang="uk-UA" sz="1200" dirty="0" smtClean="0"/>
              <a:t> </a:t>
            </a:r>
            <a:r>
              <a:rPr lang="uk-UA" sz="1200" dirty="0" err="1" smtClean="0"/>
              <a:t>of</a:t>
            </a:r>
            <a:r>
              <a:rPr lang="uk-UA" sz="1200" dirty="0" smtClean="0"/>
              <a:t> </a:t>
            </a:r>
            <a:r>
              <a:rPr lang="uk-UA" sz="1200" dirty="0" err="1" smtClean="0"/>
              <a:t>Hodgkin</a:t>
            </a:r>
            <a:r>
              <a:rPr lang="uk-UA" sz="1200" dirty="0" smtClean="0"/>
              <a:t> </a:t>
            </a:r>
            <a:r>
              <a:rPr lang="uk-UA" sz="1200" dirty="0" err="1" smtClean="0"/>
              <a:t>and</a:t>
            </a:r>
            <a:r>
              <a:rPr lang="uk-UA" sz="1200" dirty="0" smtClean="0"/>
              <a:t> </a:t>
            </a:r>
            <a:r>
              <a:rPr lang="uk-UA" sz="1200" dirty="0" err="1" smtClean="0"/>
              <a:t>Huxley</a:t>
            </a:r>
            <a:endParaRPr lang="uk-UA" sz="1200" dirty="0" smtClean="0"/>
          </a:p>
          <a:p>
            <a:pPr eaLnBrk="1" hangingPunct="1">
              <a:lnSpc>
                <a:spcPct val="80000"/>
              </a:lnSpc>
            </a:pPr>
            <a:r>
              <a:rPr lang="uk-UA" sz="1200" dirty="0" err="1" smtClean="0"/>
              <a:t>resulted</a:t>
            </a:r>
            <a:r>
              <a:rPr lang="uk-UA" sz="1200" dirty="0" smtClean="0"/>
              <a:t> </a:t>
            </a:r>
            <a:r>
              <a:rPr lang="uk-UA" sz="1200" dirty="0" err="1" smtClean="0"/>
              <a:t>in</a:t>
            </a:r>
            <a:r>
              <a:rPr lang="uk-UA" sz="1200" dirty="0" smtClean="0"/>
              <a:t> </a:t>
            </a:r>
            <a:r>
              <a:rPr lang="uk-UA" sz="1200" dirty="0" err="1" smtClean="0"/>
              <a:t>direct</a:t>
            </a:r>
            <a:r>
              <a:rPr lang="uk-UA" sz="1200" dirty="0" smtClean="0"/>
              <a:t> </a:t>
            </a:r>
            <a:r>
              <a:rPr lang="uk-UA" sz="1200" dirty="0" err="1" smtClean="0"/>
              <a:t>description</a:t>
            </a:r>
            <a:r>
              <a:rPr lang="uk-UA" sz="1200" dirty="0" smtClean="0"/>
              <a:t> </a:t>
            </a:r>
            <a:r>
              <a:rPr lang="uk-UA" sz="1200" dirty="0" err="1" smtClean="0"/>
              <a:t>of</a:t>
            </a:r>
            <a:r>
              <a:rPr lang="uk-UA" sz="1200" dirty="0" smtClean="0"/>
              <a:t> </a:t>
            </a:r>
            <a:r>
              <a:rPr lang="uk-UA" sz="1200" dirty="0" err="1" smtClean="0"/>
              <a:t>transmembrane</a:t>
            </a:r>
            <a:r>
              <a:rPr lang="uk-UA" sz="1200" dirty="0" smtClean="0"/>
              <a:t> </a:t>
            </a:r>
            <a:r>
              <a:rPr lang="uk-UA" sz="1200" dirty="0" err="1" smtClean="0"/>
              <a:t>ion</a:t>
            </a:r>
            <a:endParaRPr lang="uk-UA" sz="1200" dirty="0" smtClean="0"/>
          </a:p>
          <a:p>
            <a:pPr eaLnBrk="1" hangingPunct="1">
              <a:lnSpc>
                <a:spcPct val="80000"/>
              </a:lnSpc>
            </a:pPr>
            <a:r>
              <a:rPr lang="uk-UA" sz="1200" dirty="0" err="1" smtClean="0"/>
              <a:t>currents</a:t>
            </a:r>
            <a:r>
              <a:rPr lang="uk-UA" sz="1200" dirty="0" smtClean="0"/>
              <a:t> </a:t>
            </a:r>
            <a:r>
              <a:rPr lang="uk-UA" sz="1200" dirty="0" err="1" smtClean="0"/>
              <a:t>and</a:t>
            </a:r>
            <a:r>
              <a:rPr lang="uk-UA" sz="1200" dirty="0" smtClean="0"/>
              <a:t> </a:t>
            </a:r>
            <a:r>
              <a:rPr lang="uk-UA" sz="1200" dirty="0" err="1" smtClean="0"/>
              <a:t>produced</a:t>
            </a:r>
            <a:r>
              <a:rPr lang="uk-UA" sz="1200" dirty="0" smtClean="0"/>
              <a:t> a </a:t>
            </a:r>
            <a:r>
              <a:rPr lang="uk-UA" sz="1200" dirty="0" err="1" smtClean="0"/>
              <a:t>hypothesis</a:t>
            </a:r>
            <a:r>
              <a:rPr lang="uk-UA" sz="1200" dirty="0" smtClean="0"/>
              <a:t> </a:t>
            </a:r>
            <a:r>
              <a:rPr lang="uk-UA" sz="1200" dirty="0" err="1" smtClean="0"/>
              <a:t>of</a:t>
            </a:r>
            <a:r>
              <a:rPr lang="uk-UA" sz="1200" dirty="0" smtClean="0"/>
              <a:t> </a:t>
            </a:r>
            <a:r>
              <a:rPr lang="uk-UA" sz="1200" dirty="0" err="1" smtClean="0"/>
              <a:t>ion</a:t>
            </a:r>
            <a:r>
              <a:rPr lang="uk-UA" sz="1200" dirty="0" smtClean="0"/>
              <a:t> </a:t>
            </a:r>
            <a:r>
              <a:rPr lang="uk-UA" sz="1200" dirty="0" err="1" smtClean="0"/>
              <a:t>channels</a:t>
            </a:r>
            <a:r>
              <a:rPr lang="uk-UA" sz="1200" dirty="0" smtClean="0"/>
              <a:t>,</a:t>
            </a:r>
          </a:p>
          <a:p>
            <a:pPr eaLnBrk="1" hangingPunct="1">
              <a:lnSpc>
                <a:spcPct val="80000"/>
              </a:lnSpc>
            </a:pPr>
            <a:r>
              <a:rPr lang="uk-UA" sz="1200" dirty="0" err="1" smtClean="0"/>
              <a:t>able</a:t>
            </a:r>
            <a:r>
              <a:rPr lang="uk-UA" sz="1200" dirty="0" smtClean="0"/>
              <a:t> </a:t>
            </a:r>
            <a:r>
              <a:rPr lang="uk-UA" sz="1200" dirty="0" err="1" smtClean="0"/>
              <a:t>to</a:t>
            </a:r>
            <a:r>
              <a:rPr lang="uk-UA" sz="1200" dirty="0" smtClean="0"/>
              <a:t> </a:t>
            </a:r>
            <a:r>
              <a:rPr lang="uk-UA" sz="1200" dirty="0" err="1" smtClean="0"/>
              <a:t>provide</a:t>
            </a:r>
            <a:r>
              <a:rPr lang="uk-UA" sz="1200" dirty="0" smtClean="0"/>
              <a:t> a </a:t>
            </a:r>
            <a:r>
              <a:rPr lang="uk-UA" sz="1200" dirty="0" err="1" smtClean="0"/>
              <a:t>regulated</a:t>
            </a:r>
            <a:r>
              <a:rPr lang="uk-UA" sz="1200" dirty="0" smtClean="0"/>
              <a:t> ("</a:t>
            </a:r>
            <a:r>
              <a:rPr lang="uk-UA" sz="1200" dirty="0" err="1" smtClean="0"/>
              <a:t>gated</a:t>
            </a:r>
            <a:r>
              <a:rPr lang="uk-UA" sz="1200" dirty="0" smtClean="0"/>
              <a:t>") </a:t>
            </a:r>
            <a:r>
              <a:rPr lang="uk-UA" sz="1200" dirty="0" err="1" smtClean="0"/>
              <a:t>ion</a:t>
            </a:r>
            <a:r>
              <a:rPr lang="uk-UA" sz="1200" dirty="0" smtClean="0"/>
              <a:t> </a:t>
            </a:r>
            <a:r>
              <a:rPr lang="uk-UA" sz="1200" dirty="0" err="1" smtClean="0"/>
              <a:t>passage</a:t>
            </a:r>
            <a:r>
              <a:rPr lang="uk-UA" sz="1200" dirty="0" smtClean="0"/>
              <a:t> </a:t>
            </a:r>
            <a:r>
              <a:rPr lang="uk-UA" sz="1200" dirty="0" err="1" smtClean="0"/>
              <a:t>across</a:t>
            </a:r>
            <a:endParaRPr lang="uk-UA" sz="1200" dirty="0" smtClean="0"/>
          </a:p>
          <a:p>
            <a:pPr eaLnBrk="1" hangingPunct="1">
              <a:lnSpc>
                <a:spcPct val="80000"/>
              </a:lnSpc>
            </a:pPr>
            <a:r>
              <a:rPr lang="uk-UA" sz="1200" dirty="0" err="1" smtClean="0"/>
              <a:t>plasmalemma</a:t>
            </a:r>
            <a:r>
              <a:rPr lang="uk-UA" sz="1200" dirty="0" smtClean="0"/>
              <a:t> (</a:t>
            </a:r>
            <a:r>
              <a:rPr lang="uk-UA" sz="1200" dirty="0" err="1" smtClean="0"/>
              <a:t>Hodgkin</a:t>
            </a:r>
            <a:r>
              <a:rPr lang="uk-UA" sz="1200" dirty="0" smtClean="0"/>
              <a:t> </a:t>
            </a:r>
            <a:r>
              <a:rPr lang="uk-UA" sz="1200" dirty="0" err="1" smtClean="0"/>
              <a:t>and</a:t>
            </a:r>
            <a:r>
              <a:rPr lang="uk-UA" sz="1200" dirty="0" smtClean="0"/>
              <a:t> </a:t>
            </a:r>
            <a:r>
              <a:rPr lang="uk-UA" sz="1200" dirty="0" err="1" smtClean="0"/>
              <a:t>Huxley</a:t>
            </a:r>
            <a:r>
              <a:rPr lang="uk-UA" sz="1200" dirty="0" smtClean="0"/>
              <a:t>, 1952a, b, c, d).</a:t>
            </a:r>
          </a:p>
          <a:p>
            <a:pPr eaLnBrk="1" hangingPunct="1">
              <a:lnSpc>
                <a:spcPct val="80000"/>
              </a:lnSpc>
            </a:pPr>
            <a:r>
              <a:rPr lang="uk-UA" sz="1200" dirty="0" err="1" smtClean="0"/>
              <a:t>Direct</a:t>
            </a:r>
            <a:r>
              <a:rPr lang="uk-UA" sz="1200" dirty="0" smtClean="0"/>
              <a:t> </a:t>
            </a:r>
            <a:r>
              <a:rPr lang="uk-UA" sz="1200" dirty="0" err="1" smtClean="0"/>
              <a:t>monitoring</a:t>
            </a:r>
            <a:r>
              <a:rPr lang="uk-UA" sz="1200" dirty="0" smtClean="0"/>
              <a:t> </a:t>
            </a:r>
            <a:r>
              <a:rPr lang="uk-UA" sz="1200" dirty="0" err="1" smtClean="0"/>
              <a:t>of</a:t>
            </a:r>
            <a:r>
              <a:rPr lang="uk-UA" sz="1200" dirty="0" smtClean="0"/>
              <a:t> </a:t>
            </a:r>
            <a:r>
              <a:rPr lang="uk-UA" sz="1200" dirty="0" err="1" smtClean="0"/>
              <a:t>the</a:t>
            </a:r>
            <a:r>
              <a:rPr lang="uk-UA" sz="1200" dirty="0" smtClean="0"/>
              <a:t> </a:t>
            </a:r>
            <a:r>
              <a:rPr lang="uk-UA" sz="1200" dirty="0" err="1" smtClean="0"/>
              <a:t>currents</a:t>
            </a:r>
            <a:r>
              <a:rPr lang="uk-UA" sz="1200" dirty="0" smtClean="0"/>
              <a:t> </a:t>
            </a:r>
            <a:r>
              <a:rPr lang="uk-UA" sz="1200" dirty="0" err="1" smtClean="0"/>
              <a:t>through</a:t>
            </a:r>
            <a:r>
              <a:rPr lang="uk-UA" sz="1200" dirty="0" smtClean="0"/>
              <a:t> </a:t>
            </a:r>
            <a:r>
              <a:rPr lang="uk-UA" sz="1200" dirty="0" err="1" smtClean="0"/>
              <a:t>ion</a:t>
            </a:r>
            <a:r>
              <a:rPr lang="uk-UA" sz="1200" dirty="0" smtClean="0"/>
              <a:t> </a:t>
            </a:r>
            <a:r>
              <a:rPr lang="uk-UA" sz="1200" dirty="0" err="1" smtClean="0"/>
              <a:t>channels</a:t>
            </a:r>
            <a:endParaRPr lang="uk-UA" sz="1200" dirty="0" smtClean="0"/>
          </a:p>
          <a:p>
            <a:pPr eaLnBrk="1" hangingPunct="1">
              <a:lnSpc>
                <a:spcPct val="80000"/>
              </a:lnSpc>
            </a:pPr>
            <a:r>
              <a:rPr lang="uk-UA" sz="1200" dirty="0" err="1" smtClean="0"/>
              <a:t>however</a:t>
            </a:r>
            <a:r>
              <a:rPr lang="uk-UA" sz="1200" dirty="0" smtClean="0"/>
              <a:t>, </a:t>
            </a:r>
            <a:r>
              <a:rPr lang="uk-UA" sz="1200" dirty="0" err="1" smtClean="0"/>
              <a:t>required</a:t>
            </a:r>
            <a:r>
              <a:rPr lang="uk-UA" sz="1200" dirty="0" smtClean="0"/>
              <a:t> </a:t>
            </a:r>
            <a:r>
              <a:rPr lang="uk-UA" sz="1200" dirty="0" err="1" smtClean="0"/>
              <a:t>additional</a:t>
            </a:r>
            <a:r>
              <a:rPr lang="uk-UA" sz="1200" dirty="0" smtClean="0"/>
              <a:t> 30 </a:t>
            </a:r>
            <a:r>
              <a:rPr lang="uk-UA" sz="1200" dirty="0" err="1" smtClean="0"/>
              <a:t>years</a:t>
            </a:r>
            <a:r>
              <a:rPr lang="uk-UA" sz="1200" dirty="0" smtClean="0"/>
              <a:t> </a:t>
            </a:r>
            <a:r>
              <a:rPr lang="uk-UA" sz="1200" dirty="0" err="1" smtClean="0"/>
              <a:t>of</a:t>
            </a:r>
            <a:r>
              <a:rPr lang="uk-UA" sz="1200" dirty="0" smtClean="0"/>
              <a:t> </a:t>
            </a:r>
            <a:r>
              <a:rPr lang="uk-UA" sz="1200" dirty="0" err="1" smtClean="0"/>
              <a:t>exploration</a:t>
            </a:r>
            <a:r>
              <a:rPr lang="uk-UA" sz="1200" dirty="0" smtClean="0"/>
              <a:t>.</a:t>
            </a:r>
          </a:p>
        </p:txBody>
      </p:sp>
      <p:sp>
        <p:nvSpPr>
          <p:cNvPr id="4" name="Slide Number Placeholder 3"/>
          <p:cNvSpPr>
            <a:spLocks noGrp="1"/>
          </p:cNvSpPr>
          <p:nvPr>
            <p:ph type="sldNum" sz="quarter" idx="10"/>
          </p:nvPr>
        </p:nvSpPr>
        <p:spPr/>
        <p:txBody>
          <a:bodyPr/>
          <a:lstStyle/>
          <a:p>
            <a:pPr>
              <a:defRPr/>
            </a:pPr>
            <a:fld id="{B65B733E-D908-4231-BF99-DDC20446BCCE}" type="slidenum">
              <a:rPr lang="uk-UA" smtClean="0"/>
              <a:pPr>
                <a:defRPr/>
              </a:pPr>
              <a:t>10</a:t>
            </a:fld>
            <a:endParaRPr lang="uk-UA"/>
          </a:p>
        </p:txBody>
      </p:sp>
    </p:spTree>
    <p:extLst>
      <p:ext uri="{BB962C8B-B14F-4D97-AF65-F5344CB8AC3E}">
        <p14:creationId xmlns:p14="http://schemas.microsoft.com/office/powerpoint/2010/main" val="230720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025B6E-AA45-430F-B67B-A4B8DFEB9C46}" type="slidenum">
              <a:rPr lang="uk-UA" smtClean="0"/>
              <a:pPr eaLnBrk="1" hangingPunct="1"/>
              <a:t>11</a:t>
            </a:fld>
            <a:endParaRPr lang="uk-UA"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uk-UA" i="1" dirty="0" smtClean="0"/>
              <a:t>(</a:t>
            </a:r>
            <a:r>
              <a:rPr lang="en-US" i="1" dirty="0" smtClean="0"/>
              <a:t>a) Pipette tip immediately after pulling showing separation at first undulation (</a:t>
            </a:r>
            <a:r>
              <a:rPr lang="uk-UA" i="1" dirty="0" err="1" smtClean="0"/>
              <a:t>неровность</a:t>
            </a:r>
            <a:r>
              <a:rPr lang="uk-UA" i="1" dirty="0" smtClean="0"/>
              <a:t> </a:t>
            </a:r>
            <a:r>
              <a:rPr lang="uk-UA" i="1" dirty="0" err="1" smtClean="0"/>
              <a:t>поверхности</a:t>
            </a:r>
            <a:r>
              <a:rPr lang="en-US" i="1" dirty="0" smtClean="0"/>
              <a:t>).</a:t>
            </a:r>
          </a:p>
          <a:p>
            <a:pPr eaLnBrk="1" hangingPunct="1"/>
            <a:r>
              <a:rPr lang="en-US" i="1" dirty="0" smtClean="0"/>
              <a:t>Tip too sharp to be used. (b) Heat flashing tip of (a) for a few seconds. Tip adequate for use. (c) Further heat flashing of tip. Tip not satisfactory for use since the leakage resistance path will be too long. </a:t>
            </a:r>
            <a:r>
              <a:rPr lang="en-US" dirty="0" smtClean="0"/>
              <a:t>For the first time, extracellular glass electrodes were used in 1919 by Frederick Pratt and John </a:t>
            </a:r>
            <a:r>
              <a:rPr lang="en-US" dirty="0" err="1" smtClean="0"/>
              <a:t>Eisenberger</a:t>
            </a:r>
            <a:r>
              <a:rPr lang="en-US" dirty="0" smtClean="0"/>
              <a:t> (Pratt and </a:t>
            </a:r>
            <a:r>
              <a:rPr lang="en-US" dirty="0" err="1" smtClean="0"/>
              <a:t>Eisenberger</a:t>
            </a:r>
            <a:r>
              <a:rPr lang="en-US" dirty="0" smtClean="0"/>
              <a:t>, 1919). They manufactured electrodes with tip diameters about 4 - 8 </a:t>
            </a:r>
            <a:r>
              <a:rPr lang="en-US" dirty="0" err="1" smtClean="0"/>
              <a:t>μm</a:t>
            </a:r>
            <a:r>
              <a:rPr lang="en-US" dirty="0" smtClean="0"/>
              <a:t> and used them for extracellular stimulation of individual skeletal muscle </a:t>
            </a:r>
            <a:r>
              <a:rPr lang="en-US" dirty="0" err="1" smtClean="0"/>
              <a:t>fibres</a:t>
            </a:r>
            <a:r>
              <a:rPr lang="en-US" dirty="0" smtClean="0"/>
              <a:t>. About four decades later, Alfred </a:t>
            </a:r>
            <a:r>
              <a:rPr lang="en-US" dirty="0" err="1" smtClean="0"/>
              <a:t>Strickholm</a:t>
            </a:r>
            <a:r>
              <a:rPr lang="en-US" dirty="0" smtClean="0"/>
              <a:t> (</a:t>
            </a:r>
            <a:r>
              <a:rPr lang="en-US" dirty="0" err="1" smtClean="0"/>
              <a:t>Strickholm</a:t>
            </a:r>
            <a:r>
              <a:rPr lang="en-US" dirty="0" smtClean="0"/>
              <a:t>, 1961, 1962) made the first true extracellular recordings with the aid of extracellular glass electrodes pressed against cell membranes (Fig.2). Using this technique, he was able to measure the impedance of frog muscles, and to record currents, flowing through the small membrane patch under the tip of the extracellular pipette. Several years later, using similar extracellular electrodes Karl Frank and </a:t>
            </a:r>
            <a:r>
              <a:rPr lang="en-US" dirty="0" err="1" smtClean="0"/>
              <a:t>Ladislav</a:t>
            </a:r>
            <a:r>
              <a:rPr lang="en-US" dirty="0" smtClean="0"/>
              <a:t> </a:t>
            </a:r>
            <a:r>
              <a:rPr lang="en-US" dirty="0" err="1" smtClean="0"/>
              <a:t>Tauc</a:t>
            </a:r>
            <a:r>
              <a:rPr lang="en-US" dirty="0" smtClean="0"/>
              <a:t> performed voltage-clamp of small patches of the </a:t>
            </a:r>
            <a:r>
              <a:rPr lang="en-US" dirty="0" err="1" smtClean="0"/>
              <a:t>plasmalemma</a:t>
            </a:r>
            <a:r>
              <a:rPr lang="en-US" dirty="0" smtClean="0"/>
              <a:t> of molluscan </a:t>
            </a:r>
            <a:r>
              <a:rPr lang="en-US" dirty="0" err="1" smtClean="0"/>
              <a:t>neurones</a:t>
            </a:r>
            <a:r>
              <a:rPr lang="en-US" dirty="0" smtClean="0"/>
              <a:t>, which demonstrated heterogeneous distribution of Na+</a:t>
            </a:r>
            <a:r>
              <a:rPr lang="en-US" baseline="0" dirty="0" smtClean="0"/>
              <a:t> </a:t>
            </a:r>
            <a:r>
              <a:rPr lang="en-US" dirty="0" smtClean="0"/>
              <a:t>channels (Frank and </a:t>
            </a:r>
            <a:r>
              <a:rPr lang="en-US" dirty="0" err="1" smtClean="0"/>
              <a:t>Tauc</a:t>
            </a:r>
            <a:r>
              <a:rPr lang="en-US" dirty="0" smtClean="0"/>
              <a:t>, 1963).</a:t>
            </a:r>
          </a:p>
          <a:p>
            <a:pPr eaLnBrk="1" hangingPunct="1"/>
            <a:endParaRPr lang="en-US" dirty="0" smtClean="0"/>
          </a:p>
        </p:txBody>
      </p:sp>
    </p:spTree>
    <p:extLst>
      <p:ext uri="{BB962C8B-B14F-4D97-AF65-F5344CB8AC3E}">
        <p14:creationId xmlns:p14="http://schemas.microsoft.com/office/powerpoint/2010/main" val="98449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580C4B-D10A-47C1-A05F-953CEB22735A}" type="slidenum">
              <a:rPr lang="uk-UA" smtClean="0"/>
              <a:pPr eaLnBrk="1" hangingPunct="1"/>
              <a:t>12</a:t>
            </a:fld>
            <a:endParaRPr lang="uk-UA"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lnSpc>
                <a:spcPct val="80000"/>
              </a:lnSpc>
            </a:pPr>
            <a:r>
              <a:rPr lang="en-US" sz="1000" i="1" dirty="0" smtClean="0"/>
              <a:t>A. Schematic diagram of the electronic system, and geometry of the pipette.</a:t>
            </a:r>
          </a:p>
          <a:p>
            <a:pPr eaLnBrk="1" hangingPunct="1">
              <a:lnSpc>
                <a:spcPct val="80000"/>
              </a:lnSpc>
            </a:pPr>
            <a:r>
              <a:rPr lang="en-US" sz="1000" i="1" dirty="0" smtClean="0"/>
              <a:t>Current is measured with high input impedance operational amplifiers </a:t>
            </a:r>
            <a:r>
              <a:rPr lang="en-US" sz="1000" dirty="0" smtClean="0"/>
              <a:t>(Left part of diagram)</a:t>
            </a:r>
            <a:r>
              <a:rPr lang="en-US" sz="1000" i="1" dirty="0" smtClean="0"/>
              <a:t>. The</a:t>
            </a:r>
          </a:p>
          <a:p>
            <a:pPr eaLnBrk="1" hangingPunct="1">
              <a:lnSpc>
                <a:spcPct val="80000"/>
              </a:lnSpc>
            </a:pPr>
            <a:r>
              <a:rPr lang="en-US" sz="1000" i="1" dirty="0" err="1" smtClean="0"/>
              <a:t>suboesophagael</a:t>
            </a:r>
            <a:r>
              <a:rPr lang="en-US" sz="1000" i="1" dirty="0" smtClean="0"/>
              <a:t> ganglion of Helix </a:t>
            </a:r>
            <a:r>
              <a:rPr lang="en-US" sz="1000" i="1" dirty="0" err="1" smtClean="0"/>
              <a:t>pomatia</a:t>
            </a:r>
            <a:r>
              <a:rPr lang="en-US" sz="1000" i="1" dirty="0" smtClean="0"/>
              <a:t> snails was mounted in a </a:t>
            </a:r>
            <a:r>
              <a:rPr lang="en-US" sz="1000" i="1" dirty="0" err="1" smtClean="0"/>
              <a:t>lucite</a:t>
            </a:r>
            <a:endParaRPr lang="en-US" sz="1000" i="1" dirty="0" smtClean="0"/>
          </a:p>
          <a:p>
            <a:pPr eaLnBrk="1" hangingPunct="1">
              <a:lnSpc>
                <a:spcPct val="80000"/>
              </a:lnSpc>
            </a:pPr>
            <a:r>
              <a:rPr lang="en-US" sz="1000" i="1" dirty="0" smtClean="0"/>
              <a:t>chamber and the connective tissue sheath removed under a dissecting microscope.</a:t>
            </a:r>
          </a:p>
          <a:p>
            <a:pPr eaLnBrk="1" hangingPunct="1">
              <a:lnSpc>
                <a:spcPct val="80000"/>
              </a:lnSpc>
            </a:pPr>
            <a:r>
              <a:rPr lang="en-US" sz="1000" i="1" dirty="0" smtClean="0"/>
              <a:t>The dorsal surface was cleaned as carefully as possible and clusters of cells</a:t>
            </a:r>
          </a:p>
          <a:p>
            <a:pPr eaLnBrk="1" hangingPunct="1">
              <a:lnSpc>
                <a:spcPct val="80000"/>
              </a:lnSpc>
            </a:pPr>
            <a:r>
              <a:rPr lang="en-US" sz="1000" i="1" dirty="0" smtClean="0"/>
              <a:t>exposed. For voltage-clamp the </a:t>
            </a:r>
            <a:r>
              <a:rPr lang="en-US" sz="1000" i="1" dirty="0" err="1" smtClean="0"/>
              <a:t>neurone</a:t>
            </a:r>
            <a:r>
              <a:rPr lang="en-US" sz="1000" i="1" dirty="0" smtClean="0"/>
              <a:t> was impaled with an electrode made</a:t>
            </a:r>
          </a:p>
          <a:p>
            <a:pPr eaLnBrk="1" hangingPunct="1">
              <a:lnSpc>
                <a:spcPct val="80000"/>
              </a:lnSpc>
            </a:pPr>
            <a:r>
              <a:rPr lang="en-US" sz="1000" i="1" dirty="0" smtClean="0"/>
              <a:t>from two microelectrodes glued together with a tip separation of 20 - 30 </a:t>
            </a:r>
            <a:r>
              <a:rPr lang="en-US" sz="1000" dirty="0" err="1" smtClean="0"/>
              <a:t>μ</a:t>
            </a:r>
            <a:r>
              <a:rPr lang="en-US" sz="1000" i="1" dirty="0" err="1" smtClean="0"/>
              <a:t>m</a:t>
            </a:r>
            <a:r>
              <a:rPr lang="en-US" sz="1000" i="1" dirty="0" smtClean="0"/>
              <a:t>.</a:t>
            </a:r>
          </a:p>
          <a:p>
            <a:pPr eaLnBrk="1" hangingPunct="1">
              <a:lnSpc>
                <a:spcPct val="80000"/>
              </a:lnSpc>
            </a:pPr>
            <a:r>
              <a:rPr lang="en-US" sz="1000" i="1" dirty="0" smtClean="0"/>
              <a:t>One of them, the current electrode, was </a:t>
            </a:r>
            <a:r>
              <a:rPr lang="en-US" sz="1000" i="1" dirty="0" err="1" smtClean="0"/>
              <a:t>electrolytically</a:t>
            </a:r>
            <a:r>
              <a:rPr lang="en-US" sz="1000" i="1" dirty="0" smtClean="0"/>
              <a:t> coated with silver to</a:t>
            </a:r>
          </a:p>
          <a:p>
            <a:pPr eaLnBrk="1" hangingPunct="1">
              <a:lnSpc>
                <a:spcPct val="80000"/>
              </a:lnSpc>
            </a:pPr>
            <a:r>
              <a:rPr lang="en-US" sz="1000" i="1" dirty="0" smtClean="0"/>
              <a:t>within 50 </a:t>
            </a:r>
            <a:r>
              <a:rPr lang="en-US" sz="1000" dirty="0" err="1" smtClean="0"/>
              <a:t>μ</a:t>
            </a:r>
            <a:r>
              <a:rPr lang="en-US" sz="1000" i="1" dirty="0" err="1" smtClean="0"/>
              <a:t>m</a:t>
            </a:r>
            <a:r>
              <a:rPr lang="en-US" sz="1000" i="1" dirty="0" smtClean="0"/>
              <a:t> of the tip.</a:t>
            </a:r>
            <a:endParaRPr lang="en-US" sz="1000" dirty="0" smtClean="0"/>
          </a:p>
          <a:p>
            <a:pPr eaLnBrk="1" hangingPunct="1">
              <a:lnSpc>
                <a:spcPct val="80000"/>
              </a:lnSpc>
            </a:pPr>
            <a:endParaRPr lang="en-US" sz="1000" dirty="0" smtClean="0"/>
          </a:p>
          <a:p>
            <a:pPr eaLnBrk="1" hangingPunct="1">
              <a:lnSpc>
                <a:spcPct val="80000"/>
              </a:lnSpc>
            </a:pPr>
            <a:r>
              <a:rPr lang="en-US" sz="1000" dirty="0" smtClean="0"/>
              <a:t>In 1969, a similar technique to monitor membrane currents from the somatic membrane of sub-</a:t>
            </a:r>
            <a:r>
              <a:rPr lang="en-US" sz="1000" dirty="0" err="1" smtClean="0"/>
              <a:t>oesophageal</a:t>
            </a:r>
            <a:r>
              <a:rPr lang="en-US" sz="1000" dirty="0" smtClean="0"/>
              <a:t> ganglion </a:t>
            </a:r>
            <a:r>
              <a:rPr lang="en-US" sz="1000" dirty="0" err="1" smtClean="0"/>
              <a:t>neurones</a:t>
            </a:r>
            <a:r>
              <a:rPr lang="en-US" sz="1000" dirty="0" smtClean="0"/>
              <a:t> of Helix </a:t>
            </a:r>
            <a:r>
              <a:rPr lang="en-US" sz="1000" dirty="0" err="1" smtClean="0"/>
              <a:t>pomatia</a:t>
            </a:r>
            <a:r>
              <a:rPr lang="en-US" sz="1000" dirty="0" smtClean="0"/>
              <a:t> snails (Fig. 3) was developed by Erwin </a:t>
            </a:r>
            <a:r>
              <a:rPr lang="en-US" sz="1000" dirty="0" err="1" smtClean="0"/>
              <a:t>Neher</a:t>
            </a:r>
            <a:r>
              <a:rPr lang="en-US" sz="1000" dirty="0" smtClean="0"/>
              <a:t> and Hans Dieter Lux (</a:t>
            </a:r>
            <a:r>
              <a:rPr lang="en-US" sz="1000" dirty="0" err="1" smtClean="0"/>
              <a:t>Neher</a:t>
            </a:r>
            <a:r>
              <a:rPr lang="en-US" sz="1000" dirty="0" smtClean="0"/>
              <a:t> and Lux,1969) (Left part of diagram). They pulled micropipettes from asymmetrical </a:t>
            </a:r>
            <a:r>
              <a:rPr lang="en-US" sz="1000" dirty="0" err="1" smtClean="0"/>
              <a:t>doublebarrelled</a:t>
            </a:r>
            <a:r>
              <a:rPr lang="en-US" sz="1000" dirty="0" smtClean="0"/>
              <a:t> capillaries to obtain an opening of about 100 - 150 </a:t>
            </a:r>
            <a:r>
              <a:rPr lang="en-US" sz="1000" dirty="0" err="1" smtClean="0"/>
              <a:t>μm</a:t>
            </a:r>
            <a:r>
              <a:rPr lang="en-US" sz="1000" dirty="0" smtClean="0"/>
              <a:t> in diameter; the tip of the pipette was subsequently fire-polished. Importantly, gentle suction (2 - 10 mm Hg) was applied to the pipette interior, which helped the approach to the neuronal membrane in the ganglia (normally covered by glial cells) and improved the shunt resistance between the pipette wall and the cell membrane.</a:t>
            </a:r>
          </a:p>
          <a:p>
            <a:pPr eaLnBrk="1" hangingPunct="1">
              <a:lnSpc>
                <a:spcPct val="80000"/>
              </a:lnSpc>
            </a:pPr>
            <a:endParaRPr lang="en-US" sz="1000" dirty="0" smtClean="0"/>
          </a:p>
        </p:txBody>
      </p:sp>
    </p:spTree>
    <p:extLst>
      <p:ext uri="{BB962C8B-B14F-4D97-AF65-F5344CB8AC3E}">
        <p14:creationId xmlns:p14="http://schemas.microsoft.com/office/powerpoint/2010/main" val="397681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uk-U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7A910A0-0E55-4C94-B225-757DAE137022}" type="slidenum">
              <a:rPr lang="uk-UA"/>
              <a:pPr>
                <a:defRPr/>
              </a:pPr>
              <a:t>‹#›</a:t>
            </a:fld>
            <a:endParaRPr lang="uk-UA"/>
          </a:p>
        </p:txBody>
      </p:sp>
    </p:spTree>
    <p:extLst>
      <p:ext uri="{BB962C8B-B14F-4D97-AF65-F5344CB8AC3E}">
        <p14:creationId xmlns:p14="http://schemas.microsoft.com/office/powerpoint/2010/main" val="272005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783DD47E-2F8C-47D0-B201-0714AFA41C3E}" type="slidenum">
              <a:rPr lang="uk-UA"/>
              <a:pPr>
                <a:defRPr/>
              </a:pPr>
              <a:t>‹#›</a:t>
            </a:fld>
            <a:endParaRPr lang="uk-UA"/>
          </a:p>
        </p:txBody>
      </p:sp>
    </p:spTree>
    <p:extLst>
      <p:ext uri="{BB962C8B-B14F-4D97-AF65-F5344CB8AC3E}">
        <p14:creationId xmlns:p14="http://schemas.microsoft.com/office/powerpoint/2010/main" val="364173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52555364-5EEA-413B-8A25-B22E7436FA00}" type="slidenum">
              <a:rPr lang="uk-UA"/>
              <a:pPr>
                <a:defRPr/>
              </a:pPr>
              <a:t>‹#›</a:t>
            </a:fld>
            <a:endParaRPr lang="uk-UA"/>
          </a:p>
        </p:txBody>
      </p:sp>
    </p:spTree>
    <p:extLst>
      <p:ext uri="{BB962C8B-B14F-4D97-AF65-F5344CB8AC3E}">
        <p14:creationId xmlns:p14="http://schemas.microsoft.com/office/powerpoint/2010/main" val="8920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83BBC2D-C15B-4F67-B13C-4338063DD791}" type="slidenum">
              <a:rPr lang="uk-UA"/>
              <a:pPr>
                <a:defRPr/>
              </a:pPr>
              <a:t>‹#›</a:t>
            </a:fld>
            <a:endParaRPr lang="uk-UA"/>
          </a:p>
        </p:txBody>
      </p:sp>
    </p:spTree>
    <p:extLst>
      <p:ext uri="{BB962C8B-B14F-4D97-AF65-F5344CB8AC3E}">
        <p14:creationId xmlns:p14="http://schemas.microsoft.com/office/powerpoint/2010/main" val="183069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uk-U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EB05BEF4-7741-4E34-9510-03E7451EA25B}" type="slidenum">
              <a:rPr lang="uk-UA"/>
              <a:pPr>
                <a:defRPr/>
              </a:pPr>
              <a:t>‹#›</a:t>
            </a:fld>
            <a:endParaRPr lang="uk-UA"/>
          </a:p>
        </p:txBody>
      </p:sp>
    </p:spTree>
    <p:extLst>
      <p:ext uri="{BB962C8B-B14F-4D97-AF65-F5344CB8AC3E}">
        <p14:creationId xmlns:p14="http://schemas.microsoft.com/office/powerpoint/2010/main" val="407084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2487BC7B-73BF-418C-BE3D-638D499A3CEC}" type="slidenum">
              <a:rPr lang="uk-UA"/>
              <a:pPr>
                <a:defRPr/>
              </a:pPr>
              <a:t>‹#›</a:t>
            </a:fld>
            <a:endParaRPr lang="uk-UA"/>
          </a:p>
        </p:txBody>
      </p:sp>
    </p:spTree>
    <p:extLst>
      <p:ext uri="{BB962C8B-B14F-4D97-AF65-F5344CB8AC3E}">
        <p14:creationId xmlns:p14="http://schemas.microsoft.com/office/powerpoint/2010/main" val="69973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uk-U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uk-UA"/>
          </a:p>
        </p:txBody>
      </p:sp>
      <p:sp>
        <p:nvSpPr>
          <p:cNvPr id="8" name="Rectangle 5"/>
          <p:cNvSpPr>
            <a:spLocks noGrp="1" noChangeArrowheads="1"/>
          </p:cNvSpPr>
          <p:nvPr>
            <p:ph type="ftr" sz="quarter" idx="11"/>
          </p:nvPr>
        </p:nvSpPr>
        <p:spPr>
          <a:ln/>
        </p:spPr>
        <p:txBody>
          <a:bodyPr/>
          <a:lstStyle>
            <a:lvl1pPr>
              <a:defRPr/>
            </a:lvl1pPr>
          </a:lstStyle>
          <a:p>
            <a:pPr>
              <a:defRPr/>
            </a:pPr>
            <a:endParaRPr lang="uk-UA"/>
          </a:p>
        </p:txBody>
      </p:sp>
      <p:sp>
        <p:nvSpPr>
          <p:cNvPr id="9" name="Rectangle 6"/>
          <p:cNvSpPr>
            <a:spLocks noGrp="1" noChangeArrowheads="1"/>
          </p:cNvSpPr>
          <p:nvPr>
            <p:ph type="sldNum" sz="quarter" idx="12"/>
          </p:nvPr>
        </p:nvSpPr>
        <p:spPr>
          <a:ln/>
        </p:spPr>
        <p:txBody>
          <a:bodyPr/>
          <a:lstStyle>
            <a:lvl1pPr>
              <a:defRPr/>
            </a:lvl1pPr>
          </a:lstStyle>
          <a:p>
            <a:pPr>
              <a:defRPr/>
            </a:pPr>
            <a:fld id="{F4EFBE36-D5BC-4C6F-A13F-1EB53F6FF587}" type="slidenum">
              <a:rPr lang="uk-UA"/>
              <a:pPr>
                <a:defRPr/>
              </a:pPr>
              <a:t>‹#›</a:t>
            </a:fld>
            <a:endParaRPr lang="uk-UA"/>
          </a:p>
        </p:txBody>
      </p:sp>
    </p:spTree>
    <p:extLst>
      <p:ext uri="{BB962C8B-B14F-4D97-AF65-F5344CB8AC3E}">
        <p14:creationId xmlns:p14="http://schemas.microsoft.com/office/powerpoint/2010/main" val="254105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uk-UA"/>
          </a:p>
        </p:txBody>
      </p:sp>
      <p:sp>
        <p:nvSpPr>
          <p:cNvPr id="4" name="Rectangle 5"/>
          <p:cNvSpPr>
            <a:spLocks noGrp="1" noChangeArrowheads="1"/>
          </p:cNvSpPr>
          <p:nvPr>
            <p:ph type="ftr" sz="quarter" idx="11"/>
          </p:nvPr>
        </p:nvSpPr>
        <p:spPr>
          <a:ln/>
        </p:spPr>
        <p:txBody>
          <a:bodyPr/>
          <a:lstStyle>
            <a:lvl1pPr>
              <a:defRPr/>
            </a:lvl1pPr>
          </a:lstStyle>
          <a:p>
            <a:pPr>
              <a:defRPr/>
            </a:pPr>
            <a:endParaRPr lang="uk-UA"/>
          </a:p>
        </p:txBody>
      </p:sp>
      <p:sp>
        <p:nvSpPr>
          <p:cNvPr id="5" name="Rectangle 6"/>
          <p:cNvSpPr>
            <a:spLocks noGrp="1" noChangeArrowheads="1"/>
          </p:cNvSpPr>
          <p:nvPr>
            <p:ph type="sldNum" sz="quarter" idx="12"/>
          </p:nvPr>
        </p:nvSpPr>
        <p:spPr>
          <a:ln/>
        </p:spPr>
        <p:txBody>
          <a:bodyPr/>
          <a:lstStyle>
            <a:lvl1pPr>
              <a:defRPr/>
            </a:lvl1pPr>
          </a:lstStyle>
          <a:p>
            <a:pPr>
              <a:defRPr/>
            </a:pPr>
            <a:fld id="{461F8C35-BE38-4934-AA7B-628CC58EFC57}" type="slidenum">
              <a:rPr lang="uk-UA"/>
              <a:pPr>
                <a:defRPr/>
              </a:pPr>
              <a:t>‹#›</a:t>
            </a:fld>
            <a:endParaRPr lang="uk-UA"/>
          </a:p>
        </p:txBody>
      </p:sp>
    </p:spTree>
    <p:extLst>
      <p:ext uri="{BB962C8B-B14F-4D97-AF65-F5344CB8AC3E}">
        <p14:creationId xmlns:p14="http://schemas.microsoft.com/office/powerpoint/2010/main" val="389513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p>
        </p:txBody>
      </p:sp>
      <p:sp>
        <p:nvSpPr>
          <p:cNvPr id="3" name="Rectangle 5"/>
          <p:cNvSpPr>
            <a:spLocks noGrp="1" noChangeArrowheads="1"/>
          </p:cNvSpPr>
          <p:nvPr>
            <p:ph type="ftr" sz="quarter" idx="11"/>
          </p:nvPr>
        </p:nvSpPr>
        <p:spPr>
          <a:ln/>
        </p:spPr>
        <p:txBody>
          <a:bodyPr/>
          <a:lstStyle>
            <a:lvl1pPr>
              <a:defRPr/>
            </a:lvl1pPr>
          </a:lstStyle>
          <a:p>
            <a:pPr>
              <a:defRPr/>
            </a:pPr>
            <a:endParaRPr lang="uk-UA"/>
          </a:p>
        </p:txBody>
      </p:sp>
      <p:sp>
        <p:nvSpPr>
          <p:cNvPr id="4" name="Rectangle 6"/>
          <p:cNvSpPr>
            <a:spLocks noGrp="1" noChangeArrowheads="1"/>
          </p:cNvSpPr>
          <p:nvPr>
            <p:ph type="sldNum" sz="quarter" idx="12"/>
          </p:nvPr>
        </p:nvSpPr>
        <p:spPr>
          <a:ln/>
        </p:spPr>
        <p:txBody>
          <a:bodyPr/>
          <a:lstStyle>
            <a:lvl1pPr>
              <a:defRPr/>
            </a:lvl1pPr>
          </a:lstStyle>
          <a:p>
            <a:pPr>
              <a:defRPr/>
            </a:pPr>
            <a:fld id="{9B79FFD4-046B-4BCD-AF8B-704310A25861}" type="slidenum">
              <a:rPr lang="uk-UA"/>
              <a:pPr>
                <a:defRPr/>
              </a:pPr>
              <a:t>‹#›</a:t>
            </a:fld>
            <a:endParaRPr lang="uk-UA"/>
          </a:p>
        </p:txBody>
      </p:sp>
    </p:spTree>
    <p:extLst>
      <p:ext uri="{BB962C8B-B14F-4D97-AF65-F5344CB8AC3E}">
        <p14:creationId xmlns:p14="http://schemas.microsoft.com/office/powerpoint/2010/main" val="7640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uk-U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713C0C63-616F-4542-A9BF-A938B7400379}" type="slidenum">
              <a:rPr lang="uk-UA"/>
              <a:pPr>
                <a:defRPr/>
              </a:pPr>
              <a:t>‹#›</a:t>
            </a:fld>
            <a:endParaRPr lang="uk-UA"/>
          </a:p>
        </p:txBody>
      </p:sp>
    </p:spTree>
    <p:extLst>
      <p:ext uri="{BB962C8B-B14F-4D97-AF65-F5344CB8AC3E}">
        <p14:creationId xmlns:p14="http://schemas.microsoft.com/office/powerpoint/2010/main" val="204135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uk-U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2AF16DAD-50B4-4A3F-A7CD-E80BDB36D7FC}" type="slidenum">
              <a:rPr lang="uk-UA"/>
              <a:pPr>
                <a:defRPr/>
              </a:pPr>
              <a:t>‹#›</a:t>
            </a:fld>
            <a:endParaRPr lang="uk-UA"/>
          </a:p>
        </p:txBody>
      </p:sp>
    </p:spTree>
    <p:extLst>
      <p:ext uri="{BB962C8B-B14F-4D97-AF65-F5344CB8AC3E}">
        <p14:creationId xmlns:p14="http://schemas.microsoft.com/office/powerpoint/2010/main" val="380494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smtClean="0"/>
              <a:t>Click to edit Master text styles</a:t>
            </a:r>
          </a:p>
          <a:p>
            <a:pPr lvl="1"/>
            <a:r>
              <a:rPr lang="uk-UA" smtClean="0"/>
              <a:t>Second level</a:t>
            </a:r>
          </a:p>
          <a:p>
            <a:pPr lvl="2"/>
            <a:r>
              <a:rPr lang="uk-UA" smtClean="0"/>
              <a:t>Third level</a:t>
            </a:r>
          </a:p>
          <a:p>
            <a:pPr lvl="3"/>
            <a:r>
              <a:rPr lang="uk-UA" smtClean="0"/>
              <a:t>Fourth level</a:t>
            </a:r>
          </a:p>
          <a:p>
            <a:pPr lvl="4"/>
            <a:r>
              <a:rPr lang="uk-U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uk-U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F4DAE80-864D-4B38-BB7C-07871AB07246}"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biph.kiev.u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en.wikipedia.org/wiki/Nobel_prize" TargetMode="External"/><Relationship Id="rId4" Type="http://schemas.openxmlformats.org/officeDocument/2006/relationships/hyperlink" Target="http://en.wikipedia.org/wiki/Biophysicis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Theoretical_physic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en.wikipedia.org/wiki/Cosmologi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Electrophysiology" TargetMode="External"/><Relationship Id="rId5" Type="http://schemas.openxmlformats.org/officeDocument/2006/relationships/hyperlink" Target="http://en.wikipedia.org/wiki/Galvanism" TargetMode="External"/><Relationship Id="rId4" Type="http://schemas.openxmlformats.org/officeDocument/2006/relationships/hyperlink" Target="http://en.wikipedia.org/wiki/Nerv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76600" y="457200"/>
            <a:ext cx="5867400" cy="2362200"/>
          </a:xfrm>
        </p:spPr>
        <p:txBody>
          <a:bodyPr/>
          <a:lstStyle/>
          <a:p>
            <a:pPr eaLnBrk="1" hangingPunct="1"/>
            <a:r>
              <a:rPr lang="en-US" sz="2800" i="1" smtClean="0"/>
              <a:t>Bogomoletz Institute of Physiology</a:t>
            </a:r>
            <a:br>
              <a:rPr lang="en-US" sz="2800" i="1" smtClean="0"/>
            </a:br>
            <a:r>
              <a:rPr lang="en-US" sz="2800" i="1" smtClean="0"/>
              <a:t>Kiev</a:t>
            </a:r>
            <a:br>
              <a:rPr lang="en-US" sz="2800" i="1" smtClean="0"/>
            </a:br>
            <a:r>
              <a:rPr lang="en-US" sz="2800" i="1" smtClean="0"/>
              <a:t>Ukraine</a:t>
            </a:r>
            <a:br>
              <a:rPr lang="en-US" sz="2800" i="1" smtClean="0"/>
            </a:br>
            <a:r>
              <a:rPr lang="en-US" smtClean="0"/>
              <a:t> </a:t>
            </a:r>
            <a:br>
              <a:rPr lang="en-US" smtClean="0"/>
            </a:br>
            <a:r>
              <a:rPr lang="en-US" sz="2400" smtClean="0"/>
              <a:t>Dr. Pavel Belan</a:t>
            </a:r>
            <a:endParaRPr lang="ru-RU" sz="2400" smtClean="0"/>
          </a:p>
        </p:txBody>
      </p:sp>
      <p:sp>
        <p:nvSpPr>
          <p:cNvPr id="2051" name="Rectangle 3"/>
          <p:cNvSpPr>
            <a:spLocks noGrp="1" noChangeArrowheads="1"/>
          </p:cNvSpPr>
          <p:nvPr>
            <p:ph type="body" idx="1"/>
          </p:nvPr>
        </p:nvSpPr>
        <p:spPr>
          <a:xfrm>
            <a:off x="457200" y="3716338"/>
            <a:ext cx="8229600" cy="1460500"/>
          </a:xfrm>
        </p:spPr>
        <p:txBody>
          <a:bodyPr/>
          <a:lstStyle/>
          <a:p>
            <a:pPr algn="ctr" eaLnBrk="1" hangingPunct="1">
              <a:buFontTx/>
              <a:buNone/>
            </a:pPr>
            <a:r>
              <a:rPr lang="en-GB" b="1" i="1" dirty="0" smtClean="0"/>
              <a:t>Introduction in Biophysics I</a:t>
            </a:r>
          </a:p>
          <a:p>
            <a:pPr algn="ctr" eaLnBrk="1" hangingPunct="1">
              <a:buFontTx/>
              <a:buNone/>
            </a:pPr>
            <a:r>
              <a:rPr lang="en-GB" b="1" i="1" dirty="0" smtClean="0"/>
              <a:t>History of Electrophysiology</a:t>
            </a:r>
            <a:r>
              <a:rPr lang="uk-UA" dirty="0" smtClean="0"/>
              <a:t> </a:t>
            </a:r>
            <a:endParaRPr lang="ru-RU" dirty="0" smtClean="0"/>
          </a:p>
        </p:txBody>
      </p:sp>
      <p:pic>
        <p:nvPicPr>
          <p:cNvPr id="2052" name="Picture 4" descr="Drea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28956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46050"/>
          </a:xfrm>
        </p:spPr>
        <p:txBody>
          <a:bodyPr/>
          <a:lstStyle/>
          <a:p>
            <a:r>
              <a:rPr lang="en-US" sz="2400" dirty="0" smtClean="0">
                <a:latin typeface="Arial" panose="020B0604020202020204" pitchFamily="34" charset="0"/>
                <a:cs typeface="Arial" panose="020B0604020202020204" pitchFamily="34" charset="0"/>
              </a:rPr>
              <a:t>Steps in electrophysiology development</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11560" y="980728"/>
            <a:ext cx="8229600" cy="4525963"/>
          </a:xfrm>
        </p:spPr>
        <p:txBody>
          <a:bodyPr/>
          <a:lstStyle/>
          <a:p>
            <a:pPr lvl="0" eaLnBrk="1" hangingPunct="1">
              <a:lnSpc>
                <a:spcPct val="80000"/>
              </a:lnSpc>
              <a:spcBef>
                <a:spcPct val="30000"/>
              </a:spcBef>
              <a:buAutoNum type="arabicPeriod"/>
            </a:pPr>
            <a:r>
              <a:rPr lang="en-US" sz="1800" kern="1200" dirty="0" smtClean="0">
                <a:solidFill>
                  <a:srgbClr val="000000"/>
                </a:solidFill>
                <a:latin typeface="Arial" pitchFamily="34" charset="0"/>
              </a:rPr>
              <a:t>In 1899 the </a:t>
            </a:r>
            <a:r>
              <a:rPr lang="en-US" sz="1800" kern="1200" dirty="0" err="1" smtClean="0">
                <a:solidFill>
                  <a:srgbClr val="000000"/>
                </a:solidFill>
                <a:latin typeface="Arial" pitchFamily="34" charset="0"/>
              </a:rPr>
              <a:t>lipoidal</a:t>
            </a:r>
            <a:r>
              <a:rPr lang="en-US" sz="1800" kern="1200" dirty="0" smtClean="0">
                <a:solidFill>
                  <a:srgbClr val="000000"/>
                </a:solidFill>
                <a:latin typeface="Arial" pitchFamily="34" charset="0"/>
              </a:rPr>
              <a:t> membrane hypothesis was made by Charles Overton (Overton, 1899), when he discovered that lipid-soluble dyes enter cells substantially easier than the water-soluble ones.</a:t>
            </a:r>
          </a:p>
          <a:p>
            <a:pPr lvl="0" eaLnBrk="1" hangingPunct="1">
              <a:lnSpc>
                <a:spcPct val="80000"/>
              </a:lnSpc>
              <a:spcBef>
                <a:spcPct val="30000"/>
              </a:spcBef>
              <a:buAutoNum type="arabicPeriod"/>
            </a:pPr>
            <a:r>
              <a:rPr lang="en-US" sz="1800" kern="1200" dirty="0" smtClean="0">
                <a:solidFill>
                  <a:srgbClr val="000000"/>
                </a:solidFill>
                <a:latin typeface="Arial" pitchFamily="34" charset="0"/>
              </a:rPr>
              <a:t>The bilayer model was proposed by </a:t>
            </a:r>
            <a:r>
              <a:rPr lang="en-US" sz="1800" kern="1200" dirty="0" err="1" smtClean="0">
                <a:solidFill>
                  <a:srgbClr val="000000"/>
                </a:solidFill>
                <a:latin typeface="Arial" pitchFamily="34" charset="0"/>
              </a:rPr>
              <a:t>Gorter</a:t>
            </a:r>
            <a:r>
              <a:rPr lang="en-US" sz="1800" kern="1200" dirty="0" smtClean="0">
                <a:solidFill>
                  <a:srgbClr val="000000"/>
                </a:solidFill>
                <a:latin typeface="Arial" pitchFamily="34" charset="0"/>
              </a:rPr>
              <a:t> and Grendel (</a:t>
            </a:r>
            <a:r>
              <a:rPr lang="en-US" sz="1800" kern="1200" dirty="0" err="1" smtClean="0">
                <a:solidFill>
                  <a:srgbClr val="000000"/>
                </a:solidFill>
                <a:latin typeface="Arial" pitchFamily="34" charset="0"/>
              </a:rPr>
              <a:t>Gorter</a:t>
            </a:r>
            <a:r>
              <a:rPr lang="en-US" sz="1800" kern="1200" dirty="0" smtClean="0">
                <a:solidFill>
                  <a:srgbClr val="000000"/>
                </a:solidFill>
                <a:latin typeface="Arial" pitchFamily="34" charset="0"/>
              </a:rPr>
              <a:t> and Grendel, 1925).</a:t>
            </a:r>
          </a:p>
          <a:p>
            <a:pPr lvl="0" eaLnBrk="1" hangingPunct="1">
              <a:lnSpc>
                <a:spcPct val="80000"/>
              </a:lnSpc>
              <a:spcBef>
                <a:spcPct val="30000"/>
              </a:spcBef>
              <a:buAutoNum type="arabicPeriod"/>
            </a:pPr>
            <a:r>
              <a:rPr lang="en-US" sz="1800" kern="1200" dirty="0" smtClean="0">
                <a:solidFill>
                  <a:srgbClr val="000000"/>
                </a:solidFill>
                <a:latin typeface="Arial" pitchFamily="34" charset="0"/>
              </a:rPr>
              <a:t>The bilayer model was perfected by </a:t>
            </a:r>
            <a:r>
              <a:rPr lang="en-US" sz="1800" kern="1200" dirty="0" err="1" smtClean="0">
                <a:solidFill>
                  <a:srgbClr val="000000"/>
                </a:solidFill>
                <a:latin typeface="Arial" pitchFamily="34" charset="0"/>
              </a:rPr>
              <a:t>Danielli</a:t>
            </a:r>
            <a:r>
              <a:rPr lang="en-US" sz="1800" kern="1200" dirty="0" smtClean="0">
                <a:solidFill>
                  <a:srgbClr val="000000"/>
                </a:solidFill>
                <a:latin typeface="Arial" pitchFamily="34" charset="0"/>
              </a:rPr>
              <a:t> and Dawson (</a:t>
            </a:r>
            <a:r>
              <a:rPr lang="en-US" sz="1800" kern="1200" dirty="0" err="1" smtClean="0">
                <a:solidFill>
                  <a:srgbClr val="000000"/>
                </a:solidFill>
                <a:latin typeface="Arial" pitchFamily="34" charset="0"/>
              </a:rPr>
              <a:t>Danielli</a:t>
            </a:r>
            <a:r>
              <a:rPr lang="en-US" sz="1800" kern="1200" dirty="0" smtClean="0">
                <a:solidFill>
                  <a:srgbClr val="000000"/>
                </a:solidFill>
                <a:latin typeface="Arial" pitchFamily="34" charset="0"/>
              </a:rPr>
              <a:t> and </a:t>
            </a:r>
            <a:r>
              <a:rPr lang="en-US" sz="1800" kern="1200" dirty="0" err="1" smtClean="0">
                <a:solidFill>
                  <a:srgbClr val="000000"/>
                </a:solidFill>
                <a:latin typeface="Arial" pitchFamily="34" charset="0"/>
              </a:rPr>
              <a:t>Davson</a:t>
            </a:r>
            <a:r>
              <a:rPr lang="en-US" sz="1800" kern="1200" dirty="0" smtClean="0">
                <a:solidFill>
                  <a:srgbClr val="000000"/>
                </a:solidFill>
                <a:latin typeface="Arial" pitchFamily="34" charset="0"/>
              </a:rPr>
              <a:t>, 1935), who combined the concept of the bilayer lipid membrane with membrane-associated proteins; some of these proteins can penetrate the bilayer and form water-filled pores; the pores allow the passage of lipid-insoluble molecules, including, of course, ions. </a:t>
            </a:r>
          </a:p>
          <a:p>
            <a:pPr lvl="0" eaLnBrk="1" hangingPunct="1">
              <a:lnSpc>
                <a:spcPct val="80000"/>
              </a:lnSpc>
              <a:spcBef>
                <a:spcPct val="30000"/>
              </a:spcBef>
              <a:buAutoNum type="arabicPeriod"/>
            </a:pPr>
            <a:r>
              <a:rPr lang="en-US" sz="1800" kern="1200" dirty="0" smtClean="0">
                <a:solidFill>
                  <a:srgbClr val="000000"/>
                </a:solidFill>
                <a:latin typeface="Arial" pitchFamily="34" charset="0"/>
              </a:rPr>
              <a:t>Finally, electrophysiological experiments of Hodgkin and Huxley resulted in direct description of transmembrane ion currents and produced a hypothesis of ion channels, able to provide a regulated ("gated") ion passage across </a:t>
            </a:r>
            <a:r>
              <a:rPr lang="en-US" sz="1800" kern="1200" dirty="0" err="1" smtClean="0">
                <a:solidFill>
                  <a:srgbClr val="000000"/>
                </a:solidFill>
                <a:latin typeface="Arial" pitchFamily="34" charset="0"/>
              </a:rPr>
              <a:t>plasmalemma</a:t>
            </a:r>
            <a:r>
              <a:rPr lang="en-US" sz="1800" kern="1200" dirty="0" smtClean="0">
                <a:solidFill>
                  <a:srgbClr val="000000"/>
                </a:solidFill>
                <a:latin typeface="Arial" pitchFamily="34" charset="0"/>
              </a:rPr>
              <a:t> (Hodgkin and Huxley, 1952).</a:t>
            </a:r>
          </a:p>
          <a:p>
            <a:pPr lvl="0" eaLnBrk="1" hangingPunct="1">
              <a:lnSpc>
                <a:spcPct val="80000"/>
              </a:lnSpc>
              <a:spcBef>
                <a:spcPct val="30000"/>
              </a:spcBef>
              <a:buAutoNum type="arabicPeriod"/>
            </a:pPr>
            <a:endParaRPr lang="en-US" sz="1800" kern="1200" dirty="0" smtClean="0">
              <a:solidFill>
                <a:srgbClr val="000000"/>
              </a:solidFill>
              <a:latin typeface="Arial" pitchFamily="34" charset="0"/>
            </a:endParaRPr>
          </a:p>
          <a:p>
            <a:pPr lvl="0" eaLnBrk="1" hangingPunct="1">
              <a:lnSpc>
                <a:spcPct val="80000"/>
              </a:lnSpc>
              <a:spcBef>
                <a:spcPct val="30000"/>
              </a:spcBef>
              <a:buAutoNum type="arabicPeriod"/>
            </a:pPr>
            <a:endParaRPr lang="en-US" sz="1800" kern="1200" dirty="0" smtClean="0">
              <a:solidFill>
                <a:srgbClr val="000000"/>
              </a:solidFill>
              <a:latin typeface="Arial" pitchFamily="34" charset="0"/>
            </a:endParaRPr>
          </a:p>
          <a:p>
            <a:pPr marL="0" lvl="0" indent="0" eaLnBrk="1" hangingPunct="1">
              <a:lnSpc>
                <a:spcPct val="80000"/>
              </a:lnSpc>
              <a:spcBef>
                <a:spcPct val="30000"/>
              </a:spcBef>
              <a:buNone/>
            </a:pPr>
            <a:r>
              <a:rPr lang="en-US" sz="1800" kern="1200" dirty="0" smtClean="0">
                <a:solidFill>
                  <a:srgbClr val="000000"/>
                </a:solidFill>
                <a:latin typeface="Arial" pitchFamily="34" charset="0"/>
              </a:rPr>
              <a:t>Direct monitoring of the currents through ion channels, however, required additional 30 years of exploration.</a:t>
            </a:r>
          </a:p>
          <a:p>
            <a:endParaRPr lang="en-US" sz="1800" dirty="0"/>
          </a:p>
        </p:txBody>
      </p:sp>
      <p:sp>
        <p:nvSpPr>
          <p:cNvPr id="4" name="Text Box 6"/>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spTree>
    <p:extLst>
      <p:ext uri="{BB962C8B-B14F-4D97-AF65-F5344CB8AC3E}">
        <p14:creationId xmlns:p14="http://schemas.microsoft.com/office/powerpoint/2010/main" val="3506436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15888"/>
            <a:ext cx="8229600" cy="1143000"/>
          </a:xfrm>
        </p:spPr>
        <p:txBody>
          <a:bodyPr/>
          <a:lstStyle/>
          <a:p>
            <a:pPr eaLnBrk="1" hangingPunct="1"/>
            <a:r>
              <a:rPr lang="en-US" sz="2400" smtClean="0"/>
              <a:t>First extracellular fire-polished glass electrodes used for recordings from muscle fibers (Strickholm, 1961, 1962)</a:t>
            </a:r>
          </a:p>
        </p:txBody>
      </p:sp>
      <p:pic>
        <p:nvPicPr>
          <p:cNvPr id="921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054225" y="1698625"/>
            <a:ext cx="5397500" cy="3708400"/>
          </a:xfrm>
          <a:noFill/>
        </p:spPr>
      </p:pic>
      <p:sp>
        <p:nvSpPr>
          <p:cNvPr id="9220" name="Text Box 6"/>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400" smtClean="0"/>
              <a:t>Extracellular voltage-clamp recordings from snail neurones Neher E, Lux HD (1969)</a:t>
            </a:r>
            <a:br>
              <a:rPr lang="en-US" sz="2400" smtClean="0"/>
            </a:br>
            <a:endParaRPr lang="en-US" sz="2400" smtClean="0"/>
          </a:p>
        </p:txBody>
      </p:sp>
      <p:sp>
        <p:nvSpPr>
          <p:cNvPr id="10243" name="Text Box 4"/>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pic>
        <p:nvPicPr>
          <p:cNvPr id="10244"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301750" y="1600200"/>
            <a:ext cx="6540500" cy="452596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h13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987550"/>
            <a:ext cx="68595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1258888" y="260350"/>
            <a:ext cx="63373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a:t>Complete mechanical and electrical isolation of a patch of cell membrane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Preparation </a:t>
            </a:r>
            <a:r>
              <a:rPr lang="en-US" sz="2400" dirty="0"/>
              <a:t>used for the first recordings</a:t>
            </a:r>
            <a:br>
              <a:rPr lang="en-US" sz="2400" dirty="0"/>
            </a:br>
            <a:r>
              <a:rPr lang="en-US" sz="2400" dirty="0"/>
              <a:t>of acetylcholine receptor single channel currents from </a:t>
            </a:r>
            <a:r>
              <a:rPr lang="en-US" sz="2400" dirty="0" err="1"/>
              <a:t>denervated</a:t>
            </a:r>
            <a:r>
              <a:rPr lang="en-US" sz="2400" dirty="0"/>
              <a:t> frog </a:t>
            </a:r>
            <a:endParaRPr lang="uk-UA" sz="2400" dirty="0"/>
          </a:p>
        </p:txBody>
      </p:sp>
      <p:pic>
        <p:nvPicPr>
          <p:cNvPr id="4" name="Picture 3"/>
          <p:cNvPicPr>
            <a:picLocks noChangeAspect="1"/>
          </p:cNvPicPr>
          <p:nvPr/>
        </p:nvPicPr>
        <p:blipFill>
          <a:blip r:embed="rId3"/>
          <a:stretch>
            <a:fillRect/>
          </a:stretch>
        </p:blipFill>
        <p:spPr>
          <a:xfrm>
            <a:off x="1262812" y="1916832"/>
            <a:ext cx="6618376" cy="3993200"/>
          </a:xfrm>
          <a:prstGeom prst="rect">
            <a:avLst/>
          </a:prstGeom>
        </p:spPr>
      </p:pic>
      <p:sp>
        <p:nvSpPr>
          <p:cNvPr id="5" name="Text Box 4"/>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spTree>
    <p:extLst>
      <p:ext uri="{BB962C8B-B14F-4D97-AF65-F5344CB8AC3E}">
        <p14:creationId xmlns:p14="http://schemas.microsoft.com/office/powerpoint/2010/main" val="224899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Giga-seal </a:t>
            </a:r>
            <a:r>
              <a:rPr lang="en-US" sz="2400" dirty="0"/>
              <a:t>formation between pipette tip and</a:t>
            </a:r>
            <a:br>
              <a:rPr lang="en-US" sz="2400" dirty="0"/>
            </a:br>
            <a:r>
              <a:rPr lang="en-US" sz="2400" dirty="0"/>
              <a:t>sarcolemma of frog </a:t>
            </a:r>
            <a:r>
              <a:rPr lang="en-US" sz="2400" dirty="0" smtClean="0"/>
              <a:t>muscle and recordings of single </a:t>
            </a:r>
            <a:r>
              <a:rPr lang="en-US" sz="2400" dirty="0"/>
              <a:t>channel currents </a:t>
            </a:r>
            <a:endParaRPr lang="uk-UA" sz="2400" dirty="0"/>
          </a:p>
        </p:txBody>
      </p:sp>
      <p:pic>
        <p:nvPicPr>
          <p:cNvPr id="4" name="Picture 3"/>
          <p:cNvPicPr>
            <a:picLocks noChangeAspect="1"/>
          </p:cNvPicPr>
          <p:nvPr/>
        </p:nvPicPr>
        <p:blipFill>
          <a:blip r:embed="rId3"/>
          <a:stretch>
            <a:fillRect/>
          </a:stretch>
        </p:blipFill>
        <p:spPr>
          <a:xfrm>
            <a:off x="2699792" y="1988840"/>
            <a:ext cx="4225900" cy="3744416"/>
          </a:xfrm>
          <a:prstGeom prst="rect">
            <a:avLst/>
          </a:prstGeom>
        </p:spPr>
      </p:pic>
      <p:sp>
        <p:nvSpPr>
          <p:cNvPr id="5" name="Text Box 4"/>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spTree>
    <p:extLst>
      <p:ext uri="{BB962C8B-B14F-4D97-AF65-F5344CB8AC3E}">
        <p14:creationId xmlns:p14="http://schemas.microsoft.com/office/powerpoint/2010/main" val="2106367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052513"/>
            <a:ext cx="313213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5"/>
          <p:cNvSpPr>
            <a:spLocks noChangeArrowheads="1"/>
          </p:cNvSpPr>
          <p:nvPr/>
        </p:nvSpPr>
        <p:spPr bwMode="auto">
          <a:xfrm>
            <a:off x="1042988" y="177800"/>
            <a:ext cx="7056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400" dirty="0"/>
              <a:t>Max Ludwig Henning Delbrück - </a:t>
            </a:r>
            <a:r>
              <a:rPr lang="en-US" sz="2400" dirty="0">
                <a:hlinkClick r:id="rId4" tooltip="Biophysicist"/>
              </a:rPr>
              <a:t>biophysicist</a:t>
            </a:r>
            <a:r>
              <a:rPr lang="en-US" sz="2400" dirty="0"/>
              <a:t> and </a:t>
            </a:r>
            <a:r>
              <a:rPr lang="en-US" sz="2400" dirty="0">
                <a:hlinkClick r:id="rId5" tooltip="Nobel prize"/>
              </a:rPr>
              <a:t>Nobel laureate</a:t>
            </a:r>
            <a:r>
              <a:rPr lang="en-US" sz="2400" dirty="0"/>
              <a:t> </a:t>
            </a:r>
          </a:p>
        </p:txBody>
      </p:sp>
      <p:sp>
        <p:nvSpPr>
          <p:cNvPr id="12292" name="Rectangle 6"/>
          <p:cNvSpPr>
            <a:spLocks noChangeArrowheads="1"/>
          </p:cNvSpPr>
          <p:nvPr/>
        </p:nvSpPr>
        <p:spPr bwMode="auto">
          <a:xfrm>
            <a:off x="5940425" y="6381750"/>
            <a:ext cx="2994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en.wikipedia.org/wiki/Max_Delbrück</a:t>
            </a:r>
          </a:p>
        </p:txBody>
      </p:sp>
      <p:sp>
        <p:nvSpPr>
          <p:cNvPr id="12293" name="Rectangle 7"/>
          <p:cNvSpPr>
            <a:spLocks noChangeArrowheads="1"/>
          </p:cNvSpPr>
          <p:nvPr/>
        </p:nvSpPr>
        <p:spPr bwMode="auto">
          <a:xfrm>
            <a:off x="468313" y="4075451"/>
            <a:ext cx="259238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uk-UA" dirty="0" err="1"/>
              <a:t>He</a:t>
            </a:r>
            <a:r>
              <a:rPr lang="uk-UA" dirty="0"/>
              <a:t> </a:t>
            </a:r>
            <a:r>
              <a:rPr lang="uk-UA" dirty="0" err="1"/>
              <a:t>won</a:t>
            </a:r>
            <a:r>
              <a:rPr lang="uk-UA" dirty="0"/>
              <a:t> </a:t>
            </a:r>
            <a:r>
              <a:rPr lang="uk-UA" dirty="0" err="1"/>
              <a:t>the</a:t>
            </a:r>
            <a:r>
              <a:rPr lang="uk-UA" dirty="0"/>
              <a:t> </a:t>
            </a:r>
            <a:r>
              <a:rPr lang="uk-UA" dirty="0" err="1">
                <a:hlinkClick r:id="rId5" tooltip="Nobel prize"/>
              </a:rPr>
              <a:t>Nobel</a:t>
            </a:r>
            <a:r>
              <a:rPr lang="uk-UA" dirty="0">
                <a:hlinkClick r:id="rId5" tooltip="Nobel prize"/>
              </a:rPr>
              <a:t> </a:t>
            </a:r>
            <a:r>
              <a:rPr lang="uk-UA" dirty="0" err="1">
                <a:hlinkClick r:id="rId5" tooltip="Nobel prize"/>
              </a:rPr>
              <a:t>prize</a:t>
            </a:r>
            <a:r>
              <a:rPr lang="uk-UA" dirty="0"/>
              <a:t> </a:t>
            </a:r>
            <a:r>
              <a:rPr lang="uk-UA" dirty="0" err="1"/>
              <a:t>for</a:t>
            </a:r>
            <a:r>
              <a:rPr lang="uk-UA" dirty="0"/>
              <a:t> </a:t>
            </a:r>
            <a:r>
              <a:rPr lang="uk-UA" dirty="0" err="1"/>
              <a:t>discovering</a:t>
            </a:r>
            <a:r>
              <a:rPr lang="uk-UA" dirty="0"/>
              <a:t> </a:t>
            </a:r>
            <a:r>
              <a:rPr lang="uk-UA" dirty="0" err="1"/>
              <a:t>that</a:t>
            </a:r>
            <a:r>
              <a:rPr lang="uk-UA" dirty="0"/>
              <a:t> </a:t>
            </a:r>
            <a:r>
              <a:rPr lang="uk-UA" dirty="0" err="1"/>
              <a:t>bacteria</a:t>
            </a:r>
            <a:r>
              <a:rPr lang="uk-UA" dirty="0"/>
              <a:t> </a:t>
            </a:r>
            <a:r>
              <a:rPr lang="uk-UA" dirty="0" err="1"/>
              <a:t>become</a:t>
            </a:r>
            <a:r>
              <a:rPr lang="uk-UA" dirty="0"/>
              <a:t> </a:t>
            </a:r>
            <a:r>
              <a:rPr lang="uk-UA" dirty="0" err="1"/>
              <a:t>resistant</a:t>
            </a:r>
            <a:r>
              <a:rPr lang="uk-UA" dirty="0"/>
              <a:t> </a:t>
            </a:r>
            <a:r>
              <a:rPr lang="uk-UA" dirty="0" err="1"/>
              <a:t>to</a:t>
            </a:r>
            <a:r>
              <a:rPr lang="uk-UA" dirty="0"/>
              <a:t> </a:t>
            </a:r>
            <a:r>
              <a:rPr lang="uk-UA" dirty="0" err="1"/>
              <a:t>viruses</a:t>
            </a:r>
            <a:r>
              <a:rPr lang="uk-UA" dirty="0"/>
              <a:t> </a:t>
            </a:r>
            <a:r>
              <a:rPr lang="uk-UA" dirty="0" err="1"/>
              <a:t>as</a:t>
            </a:r>
            <a:r>
              <a:rPr lang="uk-UA" dirty="0"/>
              <a:t> a </a:t>
            </a:r>
            <a:r>
              <a:rPr lang="uk-UA" dirty="0" err="1"/>
              <a:t>result</a:t>
            </a:r>
            <a:r>
              <a:rPr lang="uk-UA" dirty="0"/>
              <a:t> </a:t>
            </a:r>
            <a:r>
              <a:rPr lang="uk-UA" dirty="0" err="1"/>
              <a:t>of</a:t>
            </a:r>
            <a:r>
              <a:rPr lang="uk-UA" dirty="0"/>
              <a:t> </a:t>
            </a:r>
            <a:r>
              <a:rPr lang="en-US" dirty="0"/>
              <a:t>random mutation and not adaptive change</a:t>
            </a:r>
            <a:endParaRPr lang="uk-U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uk-UA" sz="2400" dirty="0" err="1" smtClean="0">
                <a:solidFill>
                  <a:schemeClr val="tx1"/>
                </a:solidFill>
              </a:rPr>
              <a:t>Georgiy</a:t>
            </a:r>
            <a:r>
              <a:rPr lang="uk-UA" sz="2400" dirty="0" smtClean="0">
                <a:solidFill>
                  <a:schemeClr val="tx1"/>
                </a:solidFill>
              </a:rPr>
              <a:t> </a:t>
            </a:r>
            <a:r>
              <a:rPr lang="uk-UA" sz="2400" dirty="0" err="1" smtClean="0">
                <a:solidFill>
                  <a:schemeClr val="tx1"/>
                </a:solidFill>
              </a:rPr>
              <a:t>Antonovich</a:t>
            </a:r>
            <a:r>
              <a:rPr lang="uk-UA" sz="2400" dirty="0" smtClean="0">
                <a:solidFill>
                  <a:schemeClr val="tx1"/>
                </a:solidFill>
              </a:rPr>
              <a:t> </a:t>
            </a:r>
            <a:r>
              <a:rPr lang="uk-UA" sz="2400" dirty="0" err="1" smtClean="0">
                <a:solidFill>
                  <a:schemeClr val="tx1"/>
                </a:solidFill>
              </a:rPr>
              <a:t>Gamov</a:t>
            </a:r>
            <a:r>
              <a:rPr lang="uk-UA" sz="2400" dirty="0" smtClean="0">
                <a:solidFill>
                  <a:schemeClr val="tx1"/>
                </a:solidFill>
              </a:rPr>
              <a:t> a </a:t>
            </a:r>
            <a:r>
              <a:rPr lang="uk-UA" sz="2400" dirty="0" err="1" smtClean="0">
                <a:solidFill>
                  <a:schemeClr val="tx1"/>
                </a:solidFill>
              </a:rPr>
              <a:t>Ukrainian-born</a:t>
            </a:r>
            <a:r>
              <a:rPr lang="uk-UA" sz="2400" dirty="0" smtClean="0">
                <a:solidFill>
                  <a:schemeClr val="tx1"/>
                </a:solidFill>
              </a:rPr>
              <a:t> </a:t>
            </a:r>
            <a:r>
              <a:rPr lang="uk-UA" sz="2400" dirty="0" err="1" smtClean="0">
                <a:solidFill>
                  <a:schemeClr val="tx1"/>
                </a:solidFill>
                <a:hlinkClick r:id="rId3" tooltip="Theoretical physics"/>
              </a:rPr>
              <a:t>theoretical</a:t>
            </a:r>
            <a:r>
              <a:rPr lang="uk-UA" sz="2400" dirty="0" smtClean="0">
                <a:solidFill>
                  <a:schemeClr val="tx1"/>
                </a:solidFill>
                <a:hlinkClick r:id="rId3" tooltip="Theoretical physics"/>
              </a:rPr>
              <a:t> </a:t>
            </a:r>
            <a:r>
              <a:rPr lang="uk-UA" sz="2400" dirty="0" err="1" smtClean="0">
                <a:solidFill>
                  <a:schemeClr val="tx1"/>
                </a:solidFill>
                <a:hlinkClick r:id="rId3" tooltip="Theoretical physics"/>
              </a:rPr>
              <a:t>physicist</a:t>
            </a:r>
            <a:r>
              <a:rPr lang="uk-UA" sz="2400" dirty="0" smtClean="0">
                <a:solidFill>
                  <a:schemeClr val="tx1"/>
                </a:solidFill>
              </a:rPr>
              <a:t> </a:t>
            </a:r>
            <a:r>
              <a:rPr lang="uk-UA" sz="2400" dirty="0" err="1" smtClean="0">
                <a:solidFill>
                  <a:schemeClr val="tx1"/>
                </a:solidFill>
              </a:rPr>
              <a:t>and</a:t>
            </a:r>
            <a:r>
              <a:rPr lang="uk-UA" sz="2400" dirty="0" smtClean="0">
                <a:solidFill>
                  <a:schemeClr val="tx1"/>
                </a:solidFill>
              </a:rPr>
              <a:t> </a:t>
            </a:r>
            <a:r>
              <a:rPr lang="uk-UA" sz="2400" dirty="0" err="1" smtClean="0">
                <a:solidFill>
                  <a:schemeClr val="tx1"/>
                </a:solidFill>
                <a:hlinkClick r:id="rId4" tooltip="Cosmologist"/>
              </a:rPr>
              <a:t>cosmologist</a:t>
            </a:r>
            <a:r>
              <a:rPr lang="uk-UA" sz="2400" dirty="0" smtClean="0">
                <a:solidFill>
                  <a:schemeClr val="tx1"/>
                </a:solidFill>
              </a:rPr>
              <a:t> </a:t>
            </a:r>
          </a:p>
        </p:txBody>
      </p:sp>
      <p:pic>
        <p:nvPicPr>
          <p:cNvPr id="133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013" y="1773238"/>
            <a:ext cx="2846387" cy="3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5"/>
          <p:cNvSpPr>
            <a:spLocks noChangeArrowheads="1"/>
          </p:cNvSpPr>
          <p:nvPr/>
        </p:nvSpPr>
        <p:spPr bwMode="auto">
          <a:xfrm>
            <a:off x="3851275" y="6308725"/>
            <a:ext cx="4946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http://en.wikipedia.org/wiki/George_Gamow#DNA_and_RNA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049935" y="692696"/>
            <a:ext cx="13680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ru-RU" sz="2400" dirty="0"/>
              <a:t>План</a:t>
            </a:r>
            <a:endParaRPr lang="uk-UA" sz="2400" dirty="0"/>
          </a:p>
        </p:txBody>
      </p:sp>
      <p:sp>
        <p:nvSpPr>
          <p:cNvPr id="3075" name="Text Box 5"/>
          <p:cNvSpPr txBox="1">
            <a:spLocks noChangeArrowheads="1"/>
          </p:cNvSpPr>
          <p:nvPr/>
        </p:nvSpPr>
        <p:spPr bwMode="auto">
          <a:xfrm>
            <a:off x="899592" y="2132856"/>
            <a:ext cx="766874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Tx/>
              <a:buAutoNum type="arabicPeriod"/>
            </a:pPr>
            <a:r>
              <a:rPr lang="uk-UA" sz="2000" dirty="0" smtClean="0"/>
              <a:t>Місце біофізики серед інших природничих дисциплін.</a:t>
            </a:r>
          </a:p>
          <a:p>
            <a:pPr eaLnBrk="1" hangingPunct="1">
              <a:spcBef>
                <a:spcPct val="50000"/>
              </a:spcBef>
              <a:buFontTx/>
              <a:buAutoNum type="arabicPeriod"/>
            </a:pPr>
            <a:r>
              <a:rPr lang="uk-UA" sz="2000" dirty="0" smtClean="0"/>
              <a:t>Нерозривний взаємозв'язок фізичних та біологічних явищ.</a:t>
            </a:r>
          </a:p>
          <a:p>
            <a:pPr eaLnBrk="1" hangingPunct="1">
              <a:spcBef>
                <a:spcPct val="50000"/>
              </a:spcBef>
              <a:buFontTx/>
              <a:buAutoNum type="arabicPeriod"/>
            </a:pPr>
            <a:r>
              <a:rPr lang="uk-UA" sz="2000" dirty="0" smtClean="0"/>
              <a:t>Відкриття Гальвані та Вольта як основа для розвитку сучасної електрофізіології.</a:t>
            </a:r>
          </a:p>
          <a:p>
            <a:pPr eaLnBrk="1" hangingPunct="1">
              <a:spcBef>
                <a:spcPct val="50000"/>
              </a:spcBef>
              <a:buFontTx/>
              <a:buAutoNum type="arabicPeriod"/>
            </a:pPr>
            <a:r>
              <a:rPr lang="uk-UA" sz="2000" dirty="0" smtClean="0"/>
              <a:t>Ідеї та принципи сучасної електрофізіології.</a:t>
            </a:r>
          </a:p>
          <a:p>
            <a:pPr eaLnBrk="1" hangingPunct="1">
              <a:spcBef>
                <a:spcPct val="50000"/>
              </a:spcBef>
              <a:buFontTx/>
              <a:buAutoNum type="arabicPeriod"/>
            </a:pPr>
            <a:r>
              <a:rPr lang="uk-UA" sz="2000" dirty="0" smtClean="0"/>
              <a:t>Фізики, які зробили великий внесок у розвиток біології</a:t>
            </a:r>
            <a:endParaRPr lang="uk-UA"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7875"/>
          </a:xfrm>
        </p:spPr>
        <p:txBody>
          <a:bodyPr/>
          <a:lstStyle/>
          <a:p>
            <a:pPr eaLnBrk="1" hangingPunct="1"/>
            <a:r>
              <a:rPr lang="en-US" sz="2400" smtClean="0"/>
              <a:t>The scheme of connections among biosciences, fundamental sciences, and some of the applied sciences</a:t>
            </a:r>
            <a:r>
              <a:rPr lang="uk-UA" sz="2400" smtClean="0"/>
              <a:t> </a:t>
            </a:r>
          </a:p>
        </p:txBody>
      </p:sp>
      <p:pic>
        <p:nvPicPr>
          <p:cNvPr id="409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60525" y="1600200"/>
            <a:ext cx="5822950" cy="45259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3" y="1136650"/>
            <a:ext cx="68738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5"/>
          <p:cNvSpPr>
            <a:spLocks noChangeArrowheads="1"/>
          </p:cNvSpPr>
          <p:nvPr/>
        </p:nvSpPr>
        <p:spPr bwMode="auto">
          <a:xfrm>
            <a:off x="1477963" y="404813"/>
            <a:ext cx="618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Portraits of Luigi Galvani and Lucia Galeazzi</a:t>
            </a:r>
          </a:p>
        </p:txBody>
      </p:sp>
      <p:sp>
        <p:nvSpPr>
          <p:cNvPr id="5124" name="Text Box 6"/>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sp>
        <p:nvSpPr>
          <p:cNvPr id="2" name="Rectangle 1"/>
          <p:cNvSpPr/>
          <p:nvPr/>
        </p:nvSpPr>
        <p:spPr>
          <a:xfrm>
            <a:off x="1368797" y="5476359"/>
            <a:ext cx="6404818" cy="923330"/>
          </a:xfrm>
          <a:prstGeom prst="rect">
            <a:avLst/>
          </a:prstGeom>
        </p:spPr>
        <p:txBody>
          <a:bodyPr wrap="square">
            <a:spAutoFit/>
          </a:bodyPr>
          <a:lstStyle/>
          <a:p>
            <a:r>
              <a:rPr lang="en-US" dirty="0" smtClean="0"/>
              <a:t>“Commentary </a:t>
            </a:r>
            <a:r>
              <a:rPr lang="en-US" dirty="0"/>
              <a:t>on the Force of Electricity on Muscular </a:t>
            </a:r>
            <a:r>
              <a:rPr lang="en-US" dirty="0" smtClean="0"/>
              <a:t>Motion”</a:t>
            </a:r>
          </a:p>
          <a:p>
            <a:r>
              <a:rPr lang="en-US" dirty="0" smtClean="0"/>
              <a:t>Was published </a:t>
            </a:r>
            <a:r>
              <a:rPr lang="en-US" dirty="0"/>
              <a:t>in the seventh volume of the proceedings of the Institute of Sciences at Bologna in 1791</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958850"/>
            <a:ext cx="6716713"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6"/>
          <p:cNvSpPr>
            <a:spLocks noChangeArrowheads="1"/>
          </p:cNvSpPr>
          <p:nvPr/>
        </p:nvSpPr>
        <p:spPr bwMode="auto">
          <a:xfrm>
            <a:off x="604407" y="181917"/>
            <a:ext cx="75440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smtClean="0"/>
              <a:t>Charged metal </a:t>
            </a:r>
            <a:r>
              <a:rPr lang="uk-UA" sz="2400" dirty="0" err="1"/>
              <a:t>touch</a:t>
            </a:r>
            <a:r>
              <a:rPr lang="uk-UA" sz="2400" dirty="0"/>
              <a:t> </a:t>
            </a:r>
            <a:r>
              <a:rPr lang="en-US" sz="2400" dirty="0" smtClean="0"/>
              <a:t>of</a:t>
            </a:r>
            <a:r>
              <a:rPr lang="uk-UA" sz="2400" dirty="0" smtClean="0"/>
              <a:t> </a:t>
            </a:r>
            <a:r>
              <a:rPr lang="uk-UA" sz="2400" dirty="0" err="1"/>
              <a:t>frog</a:t>
            </a:r>
            <a:r>
              <a:rPr lang="uk-UA" sz="2400" dirty="0"/>
              <a:t> </a:t>
            </a:r>
            <a:r>
              <a:rPr lang="en-US" sz="2400" dirty="0" smtClean="0"/>
              <a:t>resulted in </a:t>
            </a:r>
            <a:r>
              <a:rPr lang="uk-UA" sz="2400" dirty="0" err="1" smtClean="0"/>
              <a:t>the</a:t>
            </a:r>
            <a:r>
              <a:rPr lang="uk-UA" sz="2400" dirty="0" smtClean="0"/>
              <a:t> </a:t>
            </a:r>
            <a:r>
              <a:rPr lang="uk-UA" sz="2400" dirty="0" err="1"/>
              <a:t>legs</a:t>
            </a:r>
            <a:r>
              <a:rPr lang="uk-UA" sz="2400" dirty="0"/>
              <a:t> </a:t>
            </a:r>
            <a:r>
              <a:rPr lang="uk-UA" sz="2400" dirty="0" err="1" smtClean="0"/>
              <a:t>twitch</a:t>
            </a:r>
            <a:endParaRPr lang="uk-UA" sz="2400" dirty="0"/>
          </a:p>
        </p:txBody>
      </p:sp>
      <p:sp>
        <p:nvSpPr>
          <p:cNvPr id="2" name="Rectangle 1"/>
          <p:cNvSpPr/>
          <p:nvPr/>
        </p:nvSpPr>
        <p:spPr>
          <a:xfrm>
            <a:off x="5148064" y="1268760"/>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92203" y="2034344"/>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08634" y="3176098"/>
            <a:ext cx="28803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879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06437"/>
          </a:xfrm>
        </p:spPr>
        <p:txBody>
          <a:bodyPr/>
          <a:lstStyle/>
          <a:p>
            <a:pPr eaLnBrk="1" hangingPunct="1"/>
            <a:r>
              <a:rPr lang="en-US" sz="2400" smtClean="0"/>
              <a:t>Wired frog neuro-muscular preparation</a:t>
            </a:r>
            <a:br>
              <a:rPr lang="en-US" sz="2400" smtClean="0"/>
            </a:br>
            <a:endParaRPr lang="en-US" sz="2400" smtClean="0"/>
          </a:p>
        </p:txBody>
      </p:sp>
      <p:pic>
        <p:nvPicPr>
          <p:cNvPr id="6147"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76375" y="908050"/>
            <a:ext cx="5630863" cy="4098925"/>
          </a:xfrm>
          <a:noFill/>
        </p:spPr>
      </p:pic>
      <p:sp>
        <p:nvSpPr>
          <p:cNvPr id="6148" name="Text Box 6"/>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sp>
        <p:nvSpPr>
          <p:cNvPr id="6149" name="Rectangle 7"/>
          <p:cNvSpPr>
            <a:spLocks noChangeArrowheads="1"/>
          </p:cNvSpPr>
          <p:nvPr/>
        </p:nvSpPr>
        <p:spPr bwMode="auto">
          <a:xfrm>
            <a:off x="958850" y="5084763"/>
            <a:ext cx="72247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i="1"/>
              <a:t>Galvani</a:t>
            </a:r>
            <a:r>
              <a:rPr lang="en-US"/>
              <a:t> regarded muscles activation as being generated by an electrical fluid that is carried to the muscles by the </a:t>
            </a:r>
            <a:r>
              <a:rPr lang="en-US">
                <a:hlinkClick r:id="rId4" tooltip="Nerve"/>
              </a:rPr>
              <a:t>nerves</a:t>
            </a:r>
            <a:r>
              <a:rPr lang="en-US"/>
              <a:t>. The phenomenon was dubbed </a:t>
            </a:r>
            <a:r>
              <a:rPr lang="en-US" i="1">
                <a:hlinkClick r:id="rId5" tooltip="Galvanism"/>
              </a:rPr>
              <a:t>galvanism</a:t>
            </a:r>
            <a:r>
              <a:rPr lang="en-US"/>
              <a:t>, after Galvani. Today, the study of galvanic effects in biology is called </a:t>
            </a:r>
            <a:r>
              <a:rPr lang="en-US" i="1">
                <a:hlinkClick r:id="rId6" tooltip="Electrophysiology"/>
              </a:rPr>
              <a:t>electrophysiology</a:t>
            </a:r>
            <a:r>
              <a:rPr lang="en-US" i="1"/>
              <a:t>.</a:t>
            </a:r>
            <a:r>
              <a:rPr lang="en-US"/>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z="2400" kern="1200" dirty="0" smtClean="0">
                <a:solidFill>
                  <a:srgbClr val="000000"/>
                </a:solidFill>
                <a:latin typeface="Arial" pitchFamily="34" charset="0"/>
              </a:rPr>
              <a:t>“</a:t>
            </a:r>
            <a:r>
              <a:rPr lang="en-US" sz="2400" kern="1200" dirty="0" smtClean="0">
                <a:solidFill>
                  <a:srgbClr val="000000"/>
                </a:solidFill>
                <a:latin typeface="Arial" pitchFamily="34" charset="0"/>
              </a:rPr>
              <a:t>C</a:t>
            </a:r>
            <a:r>
              <a:rPr lang="uk-UA" sz="2400" kern="1200" dirty="0" err="1" smtClean="0">
                <a:solidFill>
                  <a:srgbClr val="000000"/>
                </a:solidFill>
                <a:latin typeface="Arial" pitchFamily="34" charset="0"/>
              </a:rPr>
              <a:t>hannel</a:t>
            </a:r>
            <a:r>
              <a:rPr lang="uk-UA" sz="2400" kern="1200" dirty="0">
                <a:solidFill>
                  <a:srgbClr val="000000"/>
                </a:solidFill>
                <a:latin typeface="Arial" pitchFamily="34" charset="0"/>
              </a:rPr>
              <a:t>"-</a:t>
            </a:r>
            <a:r>
              <a:rPr lang="uk-UA" sz="2400" kern="1200" dirty="0" err="1">
                <a:solidFill>
                  <a:srgbClr val="000000"/>
                </a:solidFill>
                <a:latin typeface="Arial" pitchFamily="34" charset="0"/>
              </a:rPr>
              <a:t>driven</a:t>
            </a:r>
            <a:r>
              <a:rPr lang="uk-UA" sz="2400" kern="1200" dirty="0">
                <a:solidFill>
                  <a:srgbClr val="000000"/>
                </a:solidFill>
                <a:latin typeface="Arial" pitchFamily="34" charset="0"/>
              </a:rPr>
              <a:t> </a:t>
            </a:r>
            <a:r>
              <a:rPr lang="uk-UA" sz="2400" kern="1200" dirty="0" err="1">
                <a:solidFill>
                  <a:srgbClr val="000000"/>
                </a:solidFill>
                <a:latin typeface="Arial" pitchFamily="34" charset="0"/>
              </a:rPr>
              <a:t>mechanism</a:t>
            </a:r>
            <a:r>
              <a:rPr lang="uk-UA" sz="2400" kern="1200" dirty="0">
                <a:solidFill>
                  <a:srgbClr val="000000"/>
                </a:solidFill>
                <a:latin typeface="Arial" pitchFamily="34" charset="0"/>
              </a:rPr>
              <a:t> </a:t>
            </a:r>
            <a:r>
              <a:rPr lang="uk-UA" sz="2400" kern="1200" dirty="0" err="1">
                <a:solidFill>
                  <a:srgbClr val="000000"/>
                </a:solidFill>
                <a:latin typeface="Arial" pitchFamily="34" charset="0"/>
              </a:rPr>
              <a:t>of</a:t>
            </a:r>
            <a:r>
              <a:rPr lang="uk-UA" sz="2400" kern="1200" dirty="0">
                <a:solidFill>
                  <a:srgbClr val="000000"/>
                </a:solidFill>
                <a:latin typeface="Arial" pitchFamily="34" charset="0"/>
              </a:rPr>
              <a:t> </a:t>
            </a:r>
            <a:r>
              <a:rPr lang="uk-UA" sz="2400" kern="1200" dirty="0" err="1">
                <a:solidFill>
                  <a:srgbClr val="000000"/>
                </a:solidFill>
                <a:latin typeface="Arial" pitchFamily="34" charset="0"/>
              </a:rPr>
              <a:t>electrical</a:t>
            </a:r>
            <a:r>
              <a:rPr lang="uk-UA" sz="2400" kern="1200" dirty="0">
                <a:solidFill>
                  <a:srgbClr val="000000"/>
                </a:solidFill>
                <a:latin typeface="Arial" pitchFamily="34" charset="0"/>
              </a:rPr>
              <a:t> </a:t>
            </a:r>
            <a:r>
              <a:rPr lang="uk-UA" sz="2400" kern="1200" dirty="0" err="1">
                <a:solidFill>
                  <a:srgbClr val="000000"/>
                </a:solidFill>
                <a:latin typeface="Arial" pitchFamily="34" charset="0"/>
              </a:rPr>
              <a:t>excitation</a:t>
            </a:r>
            <a:endParaRPr lang="en-US" sz="2400" dirty="0"/>
          </a:p>
        </p:txBody>
      </p:sp>
      <p:sp>
        <p:nvSpPr>
          <p:cNvPr id="3" name="Content Placeholder 2"/>
          <p:cNvSpPr>
            <a:spLocks noGrp="1"/>
          </p:cNvSpPr>
          <p:nvPr>
            <p:ph idx="1"/>
          </p:nvPr>
        </p:nvSpPr>
        <p:spPr/>
        <p:txBody>
          <a:bodyPr/>
          <a:lstStyle/>
          <a:p>
            <a:pPr algn="just"/>
            <a:r>
              <a:rPr lang="en-US" sz="1800" dirty="0" smtClean="0"/>
              <a:t>Galvani </a:t>
            </a:r>
            <a:r>
              <a:rPr lang="en-US" sz="1800" dirty="0"/>
              <a:t>wrote: »let one plaster then this conductor with some insulating substance, as wax... let one make small holes in some part of the plastering that concerns the conductor. Then let one moist with water or with some other conductive fluid all the plastering, having care that the fluid penetrate in the above mentioned holes, and come in contact with the conductor itself«. Certainly, in this case, there is communication through this fluid between the internal and the external surface of the jar ((Galvani, 1794), quoted from (</a:t>
            </a:r>
            <a:r>
              <a:rPr lang="en-US" sz="1800" dirty="0" err="1"/>
              <a:t>Piccolino</a:t>
            </a:r>
            <a:r>
              <a:rPr lang="en-US" sz="1800" dirty="0"/>
              <a:t>, 1997</a:t>
            </a:r>
            <a:r>
              <a:rPr lang="en-US" sz="1800" dirty="0" smtClean="0"/>
              <a:t>)).</a:t>
            </a:r>
          </a:p>
          <a:p>
            <a:endParaRPr lang="en-US" sz="1800" dirty="0" smtClean="0"/>
          </a:p>
          <a:p>
            <a:pPr algn="just"/>
            <a:r>
              <a:rPr lang="uk-UA" sz="1800" kern="1200" dirty="0" err="1" smtClean="0">
                <a:solidFill>
                  <a:srgbClr val="000000"/>
                </a:solidFill>
                <a:latin typeface="Arial" pitchFamily="34" charset="0"/>
              </a:rPr>
              <a:t>This</a:t>
            </a:r>
            <a:r>
              <a:rPr lang="uk-UA" sz="1800" kern="1200" dirty="0" smtClean="0">
                <a:solidFill>
                  <a:srgbClr val="000000"/>
                </a:solidFill>
                <a:latin typeface="Arial" pitchFamily="34" charset="0"/>
              </a:rPr>
              <a:t> </a:t>
            </a:r>
            <a:r>
              <a:rPr lang="uk-UA" sz="1800" kern="1200" dirty="0">
                <a:solidFill>
                  <a:srgbClr val="000000"/>
                </a:solidFill>
                <a:latin typeface="Arial" pitchFamily="34" charset="0"/>
              </a:rPr>
              <a:t>"</a:t>
            </a:r>
            <a:r>
              <a:rPr lang="uk-UA" sz="1800" kern="1200" dirty="0" err="1">
                <a:solidFill>
                  <a:srgbClr val="000000"/>
                </a:solidFill>
                <a:latin typeface="Arial" pitchFamily="34" charset="0"/>
              </a:rPr>
              <a:t>channel</a:t>
            </a:r>
            <a:r>
              <a:rPr lang="uk-UA" sz="1800" kern="1200" dirty="0">
                <a:solidFill>
                  <a:srgbClr val="000000"/>
                </a:solidFill>
                <a:latin typeface="Arial" pitchFamily="34" charset="0"/>
              </a:rPr>
              <a:t>"-</a:t>
            </a:r>
            <a:r>
              <a:rPr lang="uk-UA" sz="1800" kern="1200" dirty="0" err="1">
                <a:solidFill>
                  <a:srgbClr val="000000"/>
                </a:solidFill>
                <a:latin typeface="Arial" pitchFamily="34" charset="0"/>
              </a:rPr>
              <a:t>driven</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mechanism</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of</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electrical</a:t>
            </a:r>
            <a:r>
              <a:rPr lang="uk-UA" sz="1800" kern="1200" dirty="0">
                <a:solidFill>
                  <a:srgbClr val="000000"/>
                </a:solidFill>
                <a:latin typeface="Arial" pitchFamily="34" charset="0"/>
              </a:rPr>
              <a:t> </a:t>
            </a:r>
            <a:r>
              <a:rPr lang="uk-UA" sz="1800" kern="1200" dirty="0" err="1" smtClean="0">
                <a:solidFill>
                  <a:srgbClr val="000000"/>
                </a:solidFill>
                <a:latin typeface="Arial" pitchFamily="34" charset="0"/>
              </a:rPr>
              <a:t>excitation</a:t>
            </a:r>
            <a:r>
              <a:rPr lang="uk-UA" sz="1800" kern="1200" dirty="0" smtClean="0">
                <a:solidFill>
                  <a:srgbClr val="000000"/>
                </a:solidFill>
                <a:latin typeface="Arial" pitchFamily="34" charset="0"/>
              </a:rPr>
              <a:t>,</a:t>
            </a:r>
            <a:r>
              <a:rPr lang="en-US" sz="1800" kern="1200" dirty="0" smtClean="0">
                <a:solidFill>
                  <a:srgbClr val="000000"/>
                </a:solidFill>
                <a:latin typeface="Arial" pitchFamily="34" charset="0"/>
              </a:rPr>
              <a:t> </a:t>
            </a:r>
            <a:r>
              <a:rPr lang="uk-UA" sz="1800" kern="1200" dirty="0" err="1" smtClean="0">
                <a:solidFill>
                  <a:srgbClr val="000000"/>
                </a:solidFill>
                <a:latin typeface="Arial" pitchFamily="34" charset="0"/>
              </a:rPr>
              <a:t>became</a:t>
            </a:r>
            <a:r>
              <a:rPr lang="uk-UA" sz="1800" kern="1200" dirty="0" smtClean="0">
                <a:solidFill>
                  <a:srgbClr val="000000"/>
                </a:solidFill>
                <a:latin typeface="Arial" pitchFamily="34" charset="0"/>
              </a:rPr>
              <a:t> </a:t>
            </a:r>
            <a:r>
              <a:rPr lang="uk-UA" sz="1800" kern="1200" dirty="0" err="1">
                <a:solidFill>
                  <a:srgbClr val="000000"/>
                </a:solidFill>
                <a:latin typeface="Arial" pitchFamily="34" charset="0"/>
              </a:rPr>
              <a:t>generally</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accepted</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more</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than</a:t>
            </a:r>
            <a:r>
              <a:rPr lang="uk-UA" sz="1800" kern="1200" dirty="0">
                <a:solidFill>
                  <a:srgbClr val="000000"/>
                </a:solidFill>
                <a:latin typeface="Arial" pitchFamily="34" charset="0"/>
              </a:rPr>
              <a:t> 150 </a:t>
            </a:r>
            <a:r>
              <a:rPr lang="uk-UA" sz="1800" kern="1200" dirty="0" err="1">
                <a:solidFill>
                  <a:srgbClr val="000000"/>
                </a:solidFill>
                <a:latin typeface="Arial" pitchFamily="34" charset="0"/>
              </a:rPr>
              <a:t>years</a:t>
            </a:r>
            <a:r>
              <a:rPr lang="uk-UA" sz="1800" kern="1200" dirty="0">
                <a:solidFill>
                  <a:srgbClr val="000000"/>
                </a:solidFill>
                <a:latin typeface="Arial" pitchFamily="34" charset="0"/>
              </a:rPr>
              <a:t> </a:t>
            </a:r>
            <a:r>
              <a:rPr lang="uk-UA" sz="1800" kern="1200" dirty="0" err="1" smtClean="0">
                <a:solidFill>
                  <a:srgbClr val="000000"/>
                </a:solidFill>
                <a:latin typeface="Arial" pitchFamily="34" charset="0"/>
              </a:rPr>
              <a:t>after</a:t>
            </a:r>
            <a:r>
              <a:rPr lang="en-US" sz="1800" kern="1200" dirty="0" smtClean="0">
                <a:solidFill>
                  <a:srgbClr val="000000"/>
                </a:solidFill>
                <a:latin typeface="Arial" pitchFamily="34" charset="0"/>
              </a:rPr>
              <a:t> </a:t>
            </a:r>
            <a:r>
              <a:rPr lang="uk-UA" sz="1800" kern="1200" dirty="0" err="1" smtClean="0">
                <a:solidFill>
                  <a:srgbClr val="000000"/>
                </a:solidFill>
                <a:latin typeface="Arial" pitchFamily="34" charset="0"/>
              </a:rPr>
              <a:t>Galvani's</a:t>
            </a:r>
            <a:r>
              <a:rPr lang="uk-UA" sz="1800" kern="1200" dirty="0" smtClean="0">
                <a:solidFill>
                  <a:srgbClr val="000000"/>
                </a:solidFill>
                <a:latin typeface="Arial" pitchFamily="34" charset="0"/>
              </a:rPr>
              <a:t> </a:t>
            </a:r>
            <a:r>
              <a:rPr lang="uk-UA" sz="1800" kern="1200" dirty="0" err="1">
                <a:solidFill>
                  <a:srgbClr val="000000"/>
                </a:solidFill>
                <a:latin typeface="Arial" pitchFamily="34" charset="0"/>
              </a:rPr>
              <a:t>death</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The</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insulator</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surface</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of</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the</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cell</a:t>
            </a:r>
            <a:r>
              <a:rPr lang="uk-UA" sz="1800" kern="1200" dirty="0">
                <a:solidFill>
                  <a:srgbClr val="000000"/>
                </a:solidFill>
                <a:latin typeface="Arial" pitchFamily="34" charset="0"/>
              </a:rPr>
              <a:t>, </a:t>
            </a:r>
            <a:r>
              <a:rPr lang="uk-UA" sz="1800" kern="1200" dirty="0" err="1" smtClean="0">
                <a:solidFill>
                  <a:srgbClr val="000000"/>
                </a:solidFill>
                <a:latin typeface="Arial" pitchFamily="34" charset="0"/>
              </a:rPr>
              <a:t>the</a:t>
            </a:r>
            <a:r>
              <a:rPr lang="en-US" sz="1800" kern="1200" dirty="0" smtClean="0">
                <a:solidFill>
                  <a:srgbClr val="000000"/>
                </a:solidFill>
                <a:latin typeface="Arial" pitchFamily="34" charset="0"/>
              </a:rPr>
              <a:t> </a:t>
            </a:r>
            <a:r>
              <a:rPr lang="uk-UA" sz="1800" kern="1200" dirty="0" err="1" smtClean="0">
                <a:solidFill>
                  <a:srgbClr val="000000"/>
                </a:solidFill>
                <a:latin typeface="Arial" pitchFamily="34" charset="0"/>
              </a:rPr>
              <a:t>membrane</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turned</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out</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to</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be</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almost</a:t>
            </a:r>
            <a:r>
              <a:rPr lang="uk-UA" sz="1800" kern="1200" dirty="0">
                <a:solidFill>
                  <a:srgbClr val="000000"/>
                </a:solidFill>
                <a:latin typeface="Arial" pitchFamily="34" charset="0"/>
              </a:rPr>
              <a:t> a </a:t>
            </a:r>
            <a:r>
              <a:rPr lang="uk-UA" sz="1800" kern="1200" dirty="0" err="1">
                <a:solidFill>
                  <a:srgbClr val="000000"/>
                </a:solidFill>
                <a:latin typeface="Arial" pitchFamily="34" charset="0"/>
              </a:rPr>
              <a:t>wax-like</a:t>
            </a:r>
            <a:r>
              <a:rPr lang="uk-UA" sz="1800" kern="1200" dirty="0">
                <a:solidFill>
                  <a:srgbClr val="000000"/>
                </a:solidFill>
                <a:latin typeface="Arial" pitchFamily="34" charset="0"/>
              </a:rPr>
              <a:t> </a:t>
            </a:r>
            <a:r>
              <a:rPr lang="uk-UA" sz="1800" kern="1200" dirty="0" err="1">
                <a:solidFill>
                  <a:srgbClr val="000000"/>
                </a:solidFill>
                <a:latin typeface="Arial" pitchFamily="34" charset="0"/>
              </a:rPr>
              <a:t>structure</a:t>
            </a:r>
            <a:r>
              <a:rPr lang="uk-UA" sz="1800" kern="1200" dirty="0">
                <a:solidFill>
                  <a:srgbClr val="000000"/>
                </a:solidFill>
                <a:latin typeface="Arial" pitchFamily="34" charset="0"/>
              </a:rPr>
              <a:t>.</a:t>
            </a:r>
          </a:p>
          <a:p>
            <a:endParaRPr lang="en-US" sz="800" dirty="0"/>
          </a:p>
          <a:p>
            <a:endParaRPr lang="en-US" sz="1800" dirty="0" smtClean="0"/>
          </a:p>
          <a:p>
            <a:endParaRPr lang="en-US" sz="800" dirty="0"/>
          </a:p>
          <a:p>
            <a:endParaRPr lang="en-US" dirty="0"/>
          </a:p>
        </p:txBody>
      </p:sp>
      <p:sp>
        <p:nvSpPr>
          <p:cNvPr id="4" name="Text Box 6"/>
          <p:cNvSpPr txBox="1">
            <a:spLocks noChangeArrowheads="1"/>
          </p:cNvSpPr>
          <p:nvPr/>
        </p:nvSpPr>
        <p:spPr bwMode="auto">
          <a:xfrm>
            <a:off x="6659563" y="6308725"/>
            <a:ext cx="230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400"/>
              <a:t>HEKA impulse 04, p. 2-5</a:t>
            </a:r>
            <a:endParaRPr lang="uk-UA" sz="1400"/>
          </a:p>
        </p:txBody>
      </p:sp>
    </p:spTree>
    <p:extLst>
      <p:ext uri="{BB962C8B-B14F-4D97-AF65-F5344CB8AC3E}">
        <p14:creationId xmlns:p14="http://schemas.microsoft.com/office/powerpoint/2010/main" val="69194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958850"/>
            <a:ext cx="6716713"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5"/>
          <p:cNvSpPr>
            <a:spLocks noChangeArrowheads="1"/>
          </p:cNvSpPr>
          <p:nvPr/>
        </p:nvSpPr>
        <p:spPr bwMode="auto">
          <a:xfrm>
            <a:off x="539750" y="4724400"/>
            <a:ext cx="276701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a:t>Electrodes </a:t>
            </a:r>
            <a:r>
              <a:rPr lang="en-US"/>
              <a:t>of Zn and Cu </a:t>
            </a:r>
            <a:r>
              <a:rPr lang="uk-UA"/>
              <a:t>touch a frog, and the legs twitch into the upward position</a:t>
            </a:r>
          </a:p>
        </p:txBody>
      </p:sp>
      <p:sp>
        <p:nvSpPr>
          <p:cNvPr id="7172" name="Rectangle 6"/>
          <p:cNvSpPr>
            <a:spLocks noChangeArrowheads="1"/>
          </p:cNvSpPr>
          <p:nvPr/>
        </p:nvSpPr>
        <p:spPr bwMode="auto">
          <a:xfrm>
            <a:off x="1692275" y="260350"/>
            <a:ext cx="661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‘A</a:t>
            </a:r>
            <a:r>
              <a:rPr lang="uk-UA" sz="2400" dirty="0" err="1"/>
              <a:t>nimal</a:t>
            </a:r>
            <a:r>
              <a:rPr lang="uk-UA" sz="2400" dirty="0"/>
              <a:t> </a:t>
            </a:r>
            <a:r>
              <a:rPr lang="en-US" sz="2400" dirty="0"/>
              <a:t>E</a:t>
            </a:r>
            <a:r>
              <a:rPr lang="uk-UA" sz="2400" dirty="0" err="1"/>
              <a:t>lectricity</a:t>
            </a:r>
            <a:r>
              <a:rPr lang="en-US" sz="2400" dirty="0"/>
              <a:t>’ theory introduced by Galvani</a:t>
            </a:r>
            <a:endParaRPr lang="uk-UA"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76250"/>
            <a:ext cx="8229600" cy="561975"/>
          </a:xfrm>
        </p:spPr>
        <p:txBody>
          <a:bodyPr/>
          <a:lstStyle/>
          <a:p>
            <a:pPr eaLnBrk="1" hangingPunct="1"/>
            <a:r>
              <a:rPr lang="uk-UA" sz="2400" smtClean="0"/>
              <a:t>Alessandro Volta</a:t>
            </a: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700213"/>
            <a:ext cx="3452813"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1700213"/>
            <a:ext cx="3187700"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6"/>
          <p:cNvSpPr>
            <a:spLocks noChangeArrowheads="1"/>
          </p:cNvSpPr>
          <p:nvPr/>
        </p:nvSpPr>
        <p:spPr bwMode="auto">
          <a:xfrm>
            <a:off x="5003800" y="6308725"/>
            <a:ext cx="3694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sz="1400"/>
              <a:t>http://en.wikipedia.org/wiki/Alessandro_Volta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5094</TotalTime>
  <Words>3901</Words>
  <Application>Microsoft Office PowerPoint</Application>
  <PresentationFormat>On-screen Show (4:3)</PresentationFormat>
  <Paragraphs>159</Paragraphs>
  <Slides>17</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Bogomoletz Institute of Physiology Kiev Ukraine   Dr. Pavel Belan</vt:lpstr>
      <vt:lpstr>PowerPoint Presentation</vt:lpstr>
      <vt:lpstr>The scheme of connections among biosciences, fundamental sciences, and some of the applied sciences </vt:lpstr>
      <vt:lpstr>PowerPoint Presentation</vt:lpstr>
      <vt:lpstr>PowerPoint Presentation</vt:lpstr>
      <vt:lpstr>Wired frog neuro-muscular preparation </vt:lpstr>
      <vt:lpstr>“Channel"-driven mechanism of electrical excitation</vt:lpstr>
      <vt:lpstr>PowerPoint Presentation</vt:lpstr>
      <vt:lpstr>Alessandro Volta</vt:lpstr>
      <vt:lpstr>Steps in electrophysiology development</vt:lpstr>
      <vt:lpstr>First extracellular fire-polished glass electrodes used for recordings from muscle fibers (Strickholm, 1961, 1962)</vt:lpstr>
      <vt:lpstr>Extracellular voltage-clamp recordings from snail neurones Neher E, Lux HD (1969) </vt:lpstr>
      <vt:lpstr>PowerPoint Presentation</vt:lpstr>
      <vt:lpstr>Preparation used for the first recordings of acetylcholine receptor single channel currents from denervated frog </vt:lpstr>
      <vt:lpstr>Giga-seal formation between pipette tip and sarcolemma of frog muscle and recordings of single channel currents </vt:lpstr>
      <vt:lpstr>PowerPoint Presentation</vt:lpstr>
      <vt:lpstr>Georgiy Antonovich Gamov a Ukrainian-born theoretical physicist and cosmologist </vt:lpstr>
    </vt:vector>
  </TitlesOfParts>
  <Company>Bellab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Pasha</dc:creator>
  <cp:lastModifiedBy>Kiev One</cp:lastModifiedBy>
  <cp:revision>49</cp:revision>
  <dcterms:created xsi:type="dcterms:W3CDTF">2011-09-07T09:18:35Z</dcterms:created>
  <dcterms:modified xsi:type="dcterms:W3CDTF">2022-10-12T20:22:26Z</dcterms:modified>
</cp:coreProperties>
</file>