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1" r:id="rId2"/>
    <p:sldId id="256" r:id="rId3"/>
    <p:sldId id="264" r:id="rId4"/>
    <p:sldId id="265" r:id="rId5"/>
    <p:sldId id="270" r:id="rId6"/>
    <p:sldId id="262" r:id="rId7"/>
    <p:sldId id="263" r:id="rId8"/>
    <p:sldId id="269" r:id="rId9"/>
    <p:sldId id="257" r:id="rId10"/>
    <p:sldId id="268" r:id="rId11"/>
    <p:sldId id="267" r:id="rId12"/>
    <p:sldId id="258" r:id="rId13"/>
    <p:sldId id="25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705" autoAdjust="0"/>
  </p:normalViewPr>
  <p:slideViewPr>
    <p:cSldViewPr snapToGrid="0" showGuides="1">
      <p:cViewPr varScale="1">
        <p:scale>
          <a:sx n="56" d="100"/>
          <a:sy n="56" d="100"/>
        </p:scale>
        <p:origin x="21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0CDE9-73E4-4511-B4F9-A315FB99A208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D8030-1FED-44C8-A744-28E7F9FB4E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247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sh_tre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baseline="0" dirty="0" smtClean="0"/>
              <a:t>Ваша главная задача – понять интересно ли то, чем занимаются как лаборатории этого института, так другие биомедицинские лаборатории мира. Моя главная задача –  вас заинтересовать и отобрать наиболее мотивированных и способных к данной отрасли деятельности.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Стандартный путь – магистратура, </a:t>
            </a:r>
            <a:r>
              <a:rPr lang="en-US" baseline="0" dirty="0" smtClean="0"/>
              <a:t>PhD school, postdoctoral training, professorship. </a:t>
            </a:r>
            <a:r>
              <a:rPr lang="ru-RU" baseline="0" dirty="0" smtClean="0"/>
              <a:t>Мы хотим, чтобы вы прошли с нами путь до получения вами </a:t>
            </a:r>
            <a:r>
              <a:rPr lang="en-US" baseline="0" dirty="0" smtClean="0"/>
              <a:t>PhD</a:t>
            </a:r>
            <a:r>
              <a:rPr lang="ru-RU" baseline="0" dirty="0" smtClean="0"/>
              <a:t>; после чего мы гарантируем вам трудоустройство как  </a:t>
            </a:r>
            <a:r>
              <a:rPr lang="en-US" baseline="0" dirty="0" smtClean="0"/>
              <a:t>postdoctoral trainees </a:t>
            </a:r>
            <a:r>
              <a:rPr lang="ru-RU" baseline="0" dirty="0" smtClean="0"/>
              <a:t>в лучших западных лабораториях и надеемся на то, что вы вернетесь в родную страну работать как профессора. 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Мы будем изучать разные системы организма на уровне органов, клеток и молекул для того чтобы понять основные закономерности, которые природа в нас заложила.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Программа будет состоять их лекций и ознакомления с лабораторными практиками и вашей работы в конкретных лабораториях. Вы также должны научиться работать с литературой и делать доклады. Мы будем придерживаться Болонской системы для оценки ваших знаний и мотиваций (очки за посещение занятий, активность во время их проведения, контрольные работы (1-2 за семестр), подготовка докладов. Маленькие эссе для прогульщиков.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+ статьи по темам ваших работ.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Не забывать о вкладе других, но и не быть чрезмерным.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8030-1FED-44C8-A744-28E7F9FB4E3F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888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8030-1FED-44C8-A744-28E7F9FB4E3F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557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71ADC4E-83ED-4F5B-AE26-9B91FFBDBB6B}" type="slidenum">
              <a:rPr lang="uk-UA" smtClean="0"/>
              <a:pPr eaLnBrk="1" hangingPunct="1"/>
              <a:t>9</a:t>
            </a:fld>
            <a:endParaRPr lang="uk-UA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F101A07-5764-4BDD-8D25-E3A15A3C7872}" type="slidenum">
              <a:rPr lang="uk-UA" sz="1200">
                <a:ea typeface="ＭＳ Ｐゴシック" pitchFamily="34" charset="-128"/>
              </a:rPr>
              <a:pPr algn="r" eaLnBrk="1" hangingPunct="1"/>
              <a:t>9</a:t>
            </a:fld>
            <a:endParaRPr lang="uk-UA" sz="1200">
              <a:ea typeface="ＭＳ Ｐゴシック" pitchFamily="34" charset="-128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uk-UA" smtClean="0"/>
              <a:t>Microscopic Section through one year old </a:t>
            </a:r>
            <a:r>
              <a:rPr lang="uk-UA" smtClean="0">
                <a:hlinkClick r:id="rId3" tooltip="Ash tree"/>
              </a:rPr>
              <a:t>ash tree</a:t>
            </a:r>
            <a:r>
              <a:rPr lang="uk-UA" smtClean="0"/>
              <a:t> (</a:t>
            </a:r>
            <a:r>
              <a:rPr lang="uk-UA" i="1" smtClean="0"/>
              <a:t>Fraxinus</a:t>
            </a:r>
            <a:r>
              <a:rPr lang="uk-UA" smtClean="0"/>
              <a:t>) wood, drawing made by Van Leeuwenhoek. </a:t>
            </a:r>
          </a:p>
        </p:txBody>
      </p:sp>
    </p:spTree>
    <p:extLst>
      <p:ext uri="{BB962C8B-B14F-4D97-AF65-F5344CB8AC3E}">
        <p14:creationId xmlns:p14="http://schemas.microsoft.com/office/powerpoint/2010/main" val="242727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413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760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433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277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579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302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088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865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25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7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331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CEC8C-AE42-4BA0-83AF-8D97B1108685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576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facts.org/boo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fens.org/" TargetMode="External"/><Relationship Id="rId4" Type="http://schemas.openxmlformats.org/officeDocument/2006/relationships/hyperlink" Target="https://www.sfn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duportal.kau.org.ua/course/index.php?categoryid=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au.org.u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6988" y="547994"/>
            <a:ext cx="4400550" cy="1531883"/>
          </a:xfrm>
        </p:spPr>
        <p:txBody>
          <a:bodyPr>
            <a:normAutofit/>
          </a:bodyPr>
          <a:lstStyle/>
          <a:p>
            <a:r>
              <a:rPr lang="en-US" sz="2400" b="1" i="1" dirty="0"/>
              <a:t>Kyiv Academic </a:t>
            </a:r>
            <a:r>
              <a:rPr lang="en-US" sz="2400" b="1" i="1" dirty="0" smtClean="0"/>
              <a:t>University</a:t>
            </a:r>
            <a:br>
              <a:rPr lang="en-US" sz="2400" b="1" i="1" dirty="0" smtClean="0"/>
            </a:br>
            <a:r>
              <a:rPr lang="en-US" sz="2400" b="1" i="1" dirty="0" err="1" smtClean="0"/>
              <a:t>Bogomoletz</a:t>
            </a:r>
            <a:r>
              <a:rPr lang="en-US" sz="2400" b="1" i="1" dirty="0" smtClean="0"/>
              <a:t> </a:t>
            </a:r>
            <a:r>
              <a:rPr lang="en-US" sz="2400" b="1" i="1" dirty="0"/>
              <a:t>Institute of </a:t>
            </a:r>
            <a:r>
              <a:rPr lang="en-US" sz="2400" b="1" i="1" dirty="0" smtClean="0"/>
              <a:t>Physiology</a:t>
            </a: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/>
              <a:t>Kyiv, </a:t>
            </a:r>
            <a:r>
              <a:rPr lang="en-US" sz="2400" b="1" i="1" dirty="0" smtClean="0"/>
              <a:t>Ukraine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Prof. </a:t>
            </a:r>
            <a:r>
              <a:rPr lang="en-US" sz="2400" b="1" dirty="0"/>
              <a:t>Pavel </a:t>
            </a:r>
            <a:r>
              <a:rPr lang="en-US" sz="2400" b="1" dirty="0" err="1"/>
              <a:t>Belan</a:t>
            </a:r>
            <a:endParaRPr lang="ru-RU" sz="2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4021406"/>
            <a:ext cx="6172200" cy="134815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b="1" i="1" dirty="0" smtClean="0"/>
              <a:t>Як ми будемо працювати</a:t>
            </a:r>
            <a:endParaRPr lang="ru-RU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8" y="547994"/>
            <a:ext cx="1431452" cy="1392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58" y="597846"/>
            <a:ext cx="1329702" cy="13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20840"/>
            <a:ext cx="9143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Не забувати про вклад інших, але й не бути надмірно скромним.</a:t>
            </a:r>
          </a:p>
          <a:p>
            <a:pPr algn="ctr"/>
            <a:endParaRPr lang="uk-UA" sz="2400" dirty="0" smtClean="0"/>
          </a:p>
          <a:p>
            <a:pPr algn="ctr"/>
            <a:r>
              <a:rPr lang="uk-UA" sz="2400" dirty="0" smtClean="0"/>
              <a:t>Не залучати жодного до своїх робіт без їхньої прямої згоди.</a:t>
            </a:r>
          </a:p>
          <a:p>
            <a:pPr algn="ctr"/>
            <a:endParaRPr lang="uk-UA" sz="2400" dirty="0" smtClean="0"/>
          </a:p>
          <a:p>
            <a:pPr algn="ctr"/>
            <a:r>
              <a:rPr lang="uk-UA" sz="2400" dirty="0" smtClean="0"/>
              <a:t>Не публікувати нічого без прямої згоди керівника вашої лабораторії.</a:t>
            </a:r>
          </a:p>
          <a:p>
            <a:pPr algn="ctr"/>
            <a:endParaRPr lang="uk-UA" sz="2400" dirty="0" smtClean="0"/>
          </a:p>
          <a:p>
            <a:pPr algn="ctr"/>
            <a:r>
              <a:rPr lang="uk-UA" sz="2400" dirty="0" smtClean="0"/>
              <a:t>Не забувати вказувати ваші афіліації та джерела фінансування.</a:t>
            </a:r>
          </a:p>
          <a:p>
            <a:pPr algn="ctr"/>
            <a:endParaRPr lang="uk-UA" sz="2400" dirty="0"/>
          </a:p>
          <a:p>
            <a:pPr algn="ctr"/>
            <a:r>
              <a:rPr lang="uk-UA" sz="2400" dirty="0" smtClean="0"/>
              <a:t>Дещо про плагіат.</a:t>
            </a:r>
            <a:endParaRPr lang="ru-RU" sz="2400" dirty="0"/>
          </a:p>
        </p:txBody>
      </p:sp>
      <p:sp>
        <p:nvSpPr>
          <p:cNvPr id="3" name="Rectangle 2"/>
          <p:cNvSpPr/>
          <p:nvPr/>
        </p:nvSpPr>
        <p:spPr>
          <a:xfrm>
            <a:off x="2431472" y="4457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/>
              <a:t>Етика взаємовідносин у </a:t>
            </a:r>
            <a:r>
              <a:rPr lang="uk-UA" sz="2400" b="1" dirty="0" err="1" smtClean="0"/>
              <a:t>біомедичних</a:t>
            </a:r>
            <a:r>
              <a:rPr lang="uk-UA" sz="2400" b="1" dirty="0" smtClean="0"/>
              <a:t> дослідженнях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5711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7235" y="2746122"/>
            <a:ext cx="6477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Brain Facts,</a:t>
            </a:r>
            <a:r>
              <a:rPr lang="ru-RU" sz="2400" dirty="0" smtClean="0"/>
              <a:t> </a:t>
            </a:r>
            <a:r>
              <a:rPr lang="ru-RU" sz="2400" dirty="0" err="1"/>
              <a:t>статті</a:t>
            </a:r>
            <a:r>
              <a:rPr lang="ru-RU" sz="2400" dirty="0"/>
              <a:t> з тем ваших </a:t>
            </a:r>
            <a:r>
              <a:rPr lang="ru-RU" sz="2400" dirty="0" err="1"/>
              <a:t>робіт</a:t>
            </a:r>
            <a:r>
              <a:rPr lang="ru-RU" sz="2400" dirty="0"/>
              <a:t>, </a:t>
            </a:r>
            <a:r>
              <a:rPr lang="ru-RU" sz="2400" dirty="0" err="1"/>
              <a:t>заняття</a:t>
            </a:r>
            <a:r>
              <a:rPr lang="ru-RU" sz="2400" dirty="0"/>
              <a:t> та </a:t>
            </a:r>
            <a:r>
              <a:rPr lang="ru-RU" sz="2400" dirty="0" err="1"/>
              <a:t>курси</a:t>
            </a:r>
            <a:r>
              <a:rPr lang="ru-RU" sz="2400" dirty="0"/>
              <a:t> з </a:t>
            </a:r>
            <a:r>
              <a:rPr lang="ru-RU" sz="2400" dirty="0" err="1"/>
              <a:t>англійської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(</a:t>
            </a:r>
            <a:r>
              <a:rPr lang="ru-RU" sz="2400" dirty="0" err="1"/>
              <a:t>бажано</a:t>
            </a:r>
            <a:r>
              <a:rPr lang="ru-RU" sz="2400" dirty="0"/>
              <a:t> </a:t>
            </a:r>
            <a:r>
              <a:rPr lang="ru-RU" sz="2400" dirty="0" err="1"/>
              <a:t>скласти</a:t>
            </a:r>
            <a:r>
              <a:rPr lang="ru-RU" sz="2400" dirty="0"/>
              <a:t> </a:t>
            </a:r>
            <a:r>
              <a:rPr lang="ru-RU" sz="2400" dirty="0" err="1"/>
              <a:t>незалежний</a:t>
            </a:r>
            <a:r>
              <a:rPr lang="ru-RU" sz="2400" dirty="0"/>
              <a:t> </a:t>
            </a:r>
            <a:r>
              <a:rPr lang="ru-RU" sz="2400" dirty="0" err="1"/>
              <a:t>іспит</a:t>
            </a:r>
            <a:r>
              <a:rPr lang="ru-RU" sz="2400" dirty="0"/>
              <a:t> та </a:t>
            </a:r>
            <a:r>
              <a:rPr lang="ru-RU" sz="2400" dirty="0" err="1"/>
              <a:t>отримати</a:t>
            </a:r>
            <a:r>
              <a:rPr lang="ru-RU" sz="2400" dirty="0"/>
              <a:t> </a:t>
            </a:r>
            <a:r>
              <a:rPr lang="ru-RU" sz="2400" dirty="0" err="1"/>
              <a:t>сертифікат</a:t>
            </a:r>
            <a:r>
              <a:rPr lang="ru-RU" sz="2400" dirty="0"/>
              <a:t> на </a:t>
            </a:r>
            <a:r>
              <a:rPr lang="ru-RU" sz="2400" dirty="0" err="1"/>
              <a:t>рівень</a:t>
            </a:r>
            <a:r>
              <a:rPr lang="ru-RU" sz="2400" dirty="0"/>
              <a:t> B2 </a:t>
            </a:r>
            <a:r>
              <a:rPr lang="ru-RU" sz="2400" dirty="0" err="1"/>
              <a:t>або</a:t>
            </a:r>
            <a:r>
              <a:rPr lang="ru-RU" sz="2400" dirty="0"/>
              <a:t> C1), участь у </a:t>
            </a:r>
            <a:r>
              <a:rPr lang="ru-RU" sz="2400" dirty="0" err="1"/>
              <a:t>вебінарах</a:t>
            </a:r>
            <a:r>
              <a:rPr lang="ru-RU" sz="2400" dirty="0"/>
              <a:t> та </a:t>
            </a:r>
            <a:r>
              <a:rPr lang="ru-RU" sz="2400" dirty="0" err="1"/>
              <a:t>конференціях</a:t>
            </a:r>
            <a:r>
              <a:rPr lang="ru-RU" sz="24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33888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/>
              <a:t>Первинна література для читання та знання англійської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7020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/>
              <a:t>Первинна</a:t>
            </a:r>
            <a:r>
              <a:rPr lang="ru-RU" sz="4000" dirty="0"/>
              <a:t> </a:t>
            </a:r>
            <a:r>
              <a:rPr lang="ru-RU" sz="4000" dirty="0" err="1"/>
              <a:t>література</a:t>
            </a:r>
            <a:r>
              <a:rPr lang="ru-RU" sz="4000" dirty="0"/>
              <a:t> для </a:t>
            </a:r>
            <a:r>
              <a:rPr lang="ru-RU" sz="4000" dirty="0" err="1"/>
              <a:t>читання</a:t>
            </a:r>
            <a:endParaRPr lang="uk-U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Brain </a:t>
            </a:r>
            <a:r>
              <a:rPr lang="en-US" dirty="0" smtClean="0"/>
              <a:t>Facts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www.brainfacts.org/book</a:t>
            </a:r>
            <a:endParaRPr lang="ru-RU" dirty="0" smtClean="0"/>
          </a:p>
          <a:p>
            <a:r>
              <a:rPr lang="ru-RU" dirty="0" err="1" smtClean="0"/>
              <a:t>Біофизика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редакцієй</a:t>
            </a:r>
            <a:r>
              <a:rPr lang="ru-RU" dirty="0" smtClean="0"/>
              <a:t> Костюка (</a:t>
            </a:r>
            <a:r>
              <a:rPr lang="ru-RU" dirty="0" err="1" smtClean="0"/>
              <a:t>розділи</a:t>
            </a:r>
            <a:r>
              <a:rPr lang="ru-RU" dirty="0" smtClean="0"/>
              <a:t> 6-10)</a:t>
            </a:r>
            <a:endParaRPr lang="uk-UA" dirty="0"/>
          </a:p>
          <a:p>
            <a:r>
              <a:rPr lang="uk-UA" dirty="0" smtClean="0"/>
              <a:t>Сучасні огляди по темам лекцій і ваших досліджень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69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Мої</a:t>
            </a:r>
            <a:r>
              <a:rPr lang="ru-RU" sz="4000" dirty="0" smtClean="0"/>
              <a:t> </a:t>
            </a:r>
            <a:r>
              <a:rPr lang="ru-RU" sz="4000" dirty="0" err="1" smtClean="0"/>
              <a:t>координати</a:t>
            </a:r>
            <a:r>
              <a:rPr lang="ru-RU" sz="4000" dirty="0"/>
              <a:t/>
            </a:r>
            <a:br>
              <a:rPr lang="ru-RU" sz="4000" dirty="0"/>
            </a:br>
            <a:endParaRPr lang="uk-U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Pavel </a:t>
            </a:r>
            <a:r>
              <a:rPr lang="en-US" sz="2000" dirty="0" err="1"/>
              <a:t>Belan</a:t>
            </a:r>
            <a:r>
              <a:rPr lang="en-US" sz="2000" dirty="0"/>
              <a:t>, Ph.D.</a:t>
            </a:r>
          </a:p>
          <a:p>
            <a:r>
              <a:rPr lang="en-US" sz="2000" dirty="0"/>
              <a:t>Head, Laboratory of Molecular Biophysics</a:t>
            </a:r>
          </a:p>
          <a:p>
            <a:r>
              <a:rPr lang="en-US" sz="2000" dirty="0" err="1"/>
              <a:t>Bogomoletz</a:t>
            </a:r>
            <a:r>
              <a:rPr lang="en-US" sz="2000" dirty="0"/>
              <a:t> Institute of Physiology</a:t>
            </a:r>
          </a:p>
          <a:p>
            <a:r>
              <a:rPr lang="en-US" sz="2000" dirty="0"/>
              <a:t>4 </a:t>
            </a:r>
            <a:r>
              <a:rPr lang="en-US" sz="2000" dirty="0" err="1"/>
              <a:t>Bogomoletz</a:t>
            </a:r>
            <a:r>
              <a:rPr lang="en-US" sz="2000" dirty="0"/>
              <a:t> Street</a:t>
            </a:r>
          </a:p>
          <a:p>
            <a:r>
              <a:rPr lang="en-US" sz="2000" dirty="0" smtClean="0"/>
              <a:t>Kyiv </a:t>
            </a:r>
            <a:r>
              <a:rPr lang="en-US" sz="2000" dirty="0"/>
              <a:t>01024</a:t>
            </a:r>
          </a:p>
          <a:p>
            <a:r>
              <a:rPr lang="en-US" sz="2000" dirty="0" smtClean="0"/>
              <a:t>Ukraine</a:t>
            </a:r>
            <a:endParaRPr lang="en-US" sz="2000" dirty="0"/>
          </a:p>
          <a:p>
            <a:r>
              <a:rPr lang="en-US" sz="2000" dirty="0" smtClean="0"/>
              <a:t>Work</a:t>
            </a:r>
            <a:r>
              <a:rPr lang="en-US" sz="2000" dirty="0"/>
              <a:t>: +380 44 256 </a:t>
            </a:r>
            <a:r>
              <a:rPr lang="en-US" sz="2000" dirty="0" smtClean="0"/>
              <a:t>205</a:t>
            </a:r>
            <a:endParaRPr lang="ru-RU" sz="2000" dirty="0" smtClean="0"/>
          </a:p>
          <a:p>
            <a:endParaRPr lang="ru-RU" sz="2000" dirty="0"/>
          </a:p>
          <a:p>
            <a:r>
              <a:rPr lang="en-US" sz="2000" dirty="0" smtClean="0"/>
              <a:t>E-mail </a:t>
            </a:r>
            <a:r>
              <a:rPr lang="ru-RU" sz="2000" dirty="0" smtClean="0"/>
              <a:t>для переписки с вами: </a:t>
            </a:r>
            <a:r>
              <a:rPr lang="en-US" sz="2000" dirty="0" smtClean="0"/>
              <a:t>pashabelan@gmail.com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8316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6049" y="453006"/>
            <a:ext cx="1677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План</a:t>
            </a:r>
            <a:endParaRPr lang="uk-UA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233182" y="1795244"/>
            <a:ext cx="7046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/>
              <a:t>Навіщо ми тут зібралися</a:t>
            </a:r>
          </a:p>
          <a:p>
            <a:pPr marL="342900" indent="-342900">
              <a:buAutoNum type="arabicPeriod"/>
            </a:pPr>
            <a:r>
              <a:rPr lang="uk-UA" dirty="0" smtClean="0"/>
              <a:t>Стандартний кар'єрний шлях у біомедичних науках</a:t>
            </a:r>
          </a:p>
          <a:p>
            <a:pPr marL="342900" indent="-342900">
              <a:buAutoNum type="arabicPeriod"/>
            </a:pPr>
            <a:r>
              <a:rPr lang="uk-UA" dirty="0" smtClean="0"/>
              <a:t>Що ми вивчатимемо</a:t>
            </a:r>
          </a:p>
          <a:p>
            <a:pPr marL="342900" indent="-342900">
              <a:buAutoNum type="arabicPeriod"/>
            </a:pPr>
            <a:r>
              <a:rPr lang="uk-UA" dirty="0" smtClean="0"/>
              <a:t>Як ми це робитимемо</a:t>
            </a:r>
          </a:p>
          <a:p>
            <a:pPr marL="342900" indent="-342900">
              <a:buAutoNum type="arabicPeriod"/>
            </a:pPr>
            <a:r>
              <a:rPr lang="uk-UA" dirty="0" smtClean="0"/>
              <a:t>Первинна література для читання та знання англійської</a:t>
            </a:r>
          </a:p>
          <a:p>
            <a:pPr marL="342900" indent="-342900">
              <a:buAutoNum type="arabicPeriod"/>
            </a:pPr>
            <a:r>
              <a:rPr lang="uk-UA" dirty="0" smtClean="0"/>
              <a:t>Сайт https://eduportal.kau.org.ua/course/index.php?categoryid=8</a:t>
            </a:r>
          </a:p>
          <a:p>
            <a:pPr marL="342900" indent="-342900">
              <a:buAutoNum type="arabicPeriod"/>
            </a:pPr>
            <a:r>
              <a:rPr lang="uk-UA" dirty="0" smtClean="0"/>
              <a:t>Етика взаємовідносин у біомедичних дослідженнях</a:t>
            </a:r>
          </a:p>
          <a:p>
            <a:pPr marL="342900" indent="-342900">
              <a:buAutoNum type="arabicPeriod"/>
            </a:pPr>
            <a:r>
              <a:rPr lang="uk-UA" dirty="0" smtClean="0"/>
              <a:t>Мої координати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44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5356" y="1669196"/>
            <a:ext cx="6228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Ваше головне </a:t>
            </a:r>
            <a:r>
              <a:rPr lang="ru-RU" sz="2400" dirty="0" err="1"/>
              <a:t>завдання</a:t>
            </a:r>
            <a:r>
              <a:rPr lang="ru-RU" sz="2400" dirty="0"/>
              <a:t> – </a:t>
            </a:r>
            <a:r>
              <a:rPr lang="ru-RU" sz="2400" dirty="0" err="1"/>
              <a:t>зрозуміти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цікаво</a:t>
            </a:r>
            <a:r>
              <a:rPr lang="ru-RU" sz="2400" dirty="0"/>
              <a:t> те, </a:t>
            </a:r>
            <a:r>
              <a:rPr lang="ru-RU" sz="2400" dirty="0" err="1"/>
              <a:t>чим</a:t>
            </a:r>
            <a:r>
              <a:rPr lang="ru-RU" sz="2400" dirty="0"/>
              <a:t> </a:t>
            </a:r>
            <a:r>
              <a:rPr lang="ru-RU" sz="2400" dirty="0" err="1"/>
              <a:t>займаються</a:t>
            </a:r>
            <a:r>
              <a:rPr lang="ru-RU" sz="2400" dirty="0"/>
              <a:t> як </a:t>
            </a:r>
            <a:r>
              <a:rPr lang="ru-RU" sz="2400" dirty="0" err="1"/>
              <a:t>лабораторії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інституту</a:t>
            </a:r>
            <a:r>
              <a:rPr lang="ru-RU" sz="2400" dirty="0"/>
              <a:t>, так і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біомедичні</a:t>
            </a:r>
            <a:r>
              <a:rPr lang="ru-RU" sz="2400" dirty="0"/>
              <a:t> </a:t>
            </a:r>
            <a:r>
              <a:rPr lang="ru-RU" sz="2400" dirty="0" err="1"/>
              <a:t>лабораторії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endParaRPr lang="en-US" sz="2400" dirty="0"/>
          </a:p>
          <a:p>
            <a:r>
              <a:rPr lang="ru-RU" sz="2400" dirty="0" err="1"/>
              <a:t>Моє</a:t>
            </a:r>
            <a:r>
              <a:rPr lang="ru-RU" sz="2400" dirty="0"/>
              <a:t> головне </a:t>
            </a:r>
            <a:r>
              <a:rPr lang="ru-RU" sz="2400" dirty="0" err="1"/>
              <a:t>завдання</a:t>
            </a:r>
            <a:r>
              <a:rPr lang="ru-RU" sz="2400" dirty="0"/>
              <a:t> – вас </a:t>
            </a:r>
            <a:r>
              <a:rPr lang="ru-RU" sz="2400" dirty="0" err="1"/>
              <a:t>зацікавити</a:t>
            </a:r>
            <a:r>
              <a:rPr lang="ru-RU" sz="2400" dirty="0"/>
              <a:t> та </a:t>
            </a:r>
            <a:r>
              <a:rPr lang="ru-RU" sz="2400" dirty="0" err="1" smtClean="0"/>
              <a:t>показати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переваги</a:t>
            </a:r>
            <a:r>
              <a:rPr lang="ru-RU" sz="2400" dirty="0" smtClean="0"/>
              <a:t> </a:t>
            </a:r>
            <a:r>
              <a:rPr lang="ru-RU" sz="2400" dirty="0" err="1" smtClean="0"/>
              <a:t>цієї</a:t>
            </a:r>
            <a:r>
              <a:rPr lang="ru-RU" sz="2400" dirty="0" smtClean="0"/>
              <a:t> </a:t>
            </a:r>
            <a:r>
              <a:rPr lang="ru-RU" sz="2400" dirty="0" err="1"/>
              <a:t>галузі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1027" y="394256"/>
            <a:ext cx="3451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/>
              <a:t>Навіщо</a:t>
            </a:r>
            <a:r>
              <a:rPr lang="ru-RU" sz="2400" b="1" dirty="0"/>
              <a:t> ми тут </a:t>
            </a:r>
            <a:r>
              <a:rPr lang="ru-RU" sz="2400" b="1" dirty="0" err="1"/>
              <a:t>зібралися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644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611" y="1400069"/>
            <a:ext cx="65373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Стандартний шлях - магістра, </a:t>
            </a:r>
            <a:r>
              <a:rPr lang="uk-UA" sz="2400" dirty="0" err="1" smtClean="0"/>
              <a:t>PhD</a:t>
            </a:r>
            <a:r>
              <a:rPr lang="uk-UA" sz="2400" dirty="0" smtClean="0"/>
              <a:t> </a:t>
            </a:r>
            <a:r>
              <a:rPr lang="uk-UA" sz="2400" dirty="0" err="1" smtClean="0"/>
              <a:t>school</a:t>
            </a:r>
            <a:r>
              <a:rPr lang="uk-UA" sz="2400" dirty="0" smtClean="0"/>
              <a:t>, </a:t>
            </a:r>
            <a:r>
              <a:rPr lang="uk-UA" sz="2400" dirty="0" err="1" smtClean="0"/>
              <a:t>postdoctoral</a:t>
            </a:r>
            <a:r>
              <a:rPr lang="uk-UA" sz="2400" dirty="0" smtClean="0"/>
              <a:t> </a:t>
            </a:r>
            <a:r>
              <a:rPr lang="uk-UA" sz="2400" dirty="0" err="1" smtClean="0"/>
              <a:t>training</a:t>
            </a:r>
            <a:r>
              <a:rPr lang="uk-UA" sz="2400" dirty="0" smtClean="0"/>
              <a:t>, </a:t>
            </a:r>
            <a:r>
              <a:rPr lang="uk-UA" sz="2400" dirty="0" err="1" smtClean="0"/>
              <a:t>professorship</a:t>
            </a:r>
            <a:r>
              <a:rPr lang="uk-UA" sz="2400" dirty="0" smtClean="0"/>
              <a:t>. Ми хочемо, щоб ви пройшли з нами шлях до отримання </a:t>
            </a:r>
            <a:r>
              <a:rPr lang="uk-UA" sz="2400" dirty="0" err="1" smtClean="0"/>
              <a:t>PhD</a:t>
            </a:r>
            <a:r>
              <a:rPr lang="uk-UA" sz="2400" dirty="0" smtClean="0"/>
              <a:t>; після чого ми гарантуємо вам працевлаштування як </a:t>
            </a:r>
            <a:r>
              <a:rPr lang="uk-UA" sz="2400" dirty="0" err="1" smtClean="0"/>
              <a:t>postdoctoral</a:t>
            </a:r>
            <a:r>
              <a:rPr lang="uk-UA" sz="2400" dirty="0" smtClean="0"/>
              <a:t> </a:t>
            </a:r>
            <a:r>
              <a:rPr lang="uk-UA" sz="2400" dirty="0" err="1" smtClean="0"/>
              <a:t>trainees</a:t>
            </a:r>
            <a:r>
              <a:rPr lang="uk-UA" sz="2400" dirty="0" smtClean="0"/>
              <a:t> у найкращих західних лабораторіях та сподіваємося на те, що ви повернетеся до рідної країни працювати як професора.</a:t>
            </a:r>
          </a:p>
          <a:p>
            <a:r>
              <a:rPr lang="uk-UA" sz="2400" dirty="0" smtClean="0"/>
              <a:t>Ви також можете піти працювати до біотехнологічних компаній, як вітчизняних так і зарубіжних.</a:t>
            </a:r>
            <a:endParaRPr lang="uk-UA" sz="2400" dirty="0"/>
          </a:p>
        </p:txBody>
      </p:sp>
      <p:sp>
        <p:nvSpPr>
          <p:cNvPr id="3" name="Rectangle 2"/>
          <p:cNvSpPr/>
          <p:nvPr/>
        </p:nvSpPr>
        <p:spPr>
          <a:xfrm>
            <a:off x="1228893" y="301893"/>
            <a:ext cx="7284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Стандартний</a:t>
            </a:r>
            <a:r>
              <a:rPr lang="ru-RU" sz="2400" b="1" dirty="0"/>
              <a:t> </a:t>
            </a:r>
            <a:r>
              <a:rPr lang="ru-RU" sz="2400" b="1" dirty="0" err="1"/>
              <a:t>кар'єрний</a:t>
            </a:r>
            <a:r>
              <a:rPr lang="ru-RU" sz="2400" b="1" dirty="0"/>
              <a:t> шлях у </a:t>
            </a:r>
            <a:r>
              <a:rPr lang="ru-RU" sz="2400" b="1" dirty="0" err="1"/>
              <a:t>біомедичних</a:t>
            </a:r>
            <a:r>
              <a:rPr lang="ru-RU" sz="2400" b="1" dirty="0"/>
              <a:t> науках</a:t>
            </a:r>
          </a:p>
        </p:txBody>
      </p:sp>
    </p:spTree>
    <p:extLst>
      <p:ext uri="{BB962C8B-B14F-4D97-AF65-F5344CB8AC3E}">
        <p14:creationId xmlns:p14="http://schemas.microsoft.com/office/powerpoint/2010/main" val="22449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8893" y="301893"/>
            <a:ext cx="7284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Чи велика область де ви зможете працювати?</a:t>
            </a:r>
            <a:endParaRPr lang="ru-RU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27910"/>
            <a:ext cx="4318467" cy="13055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6043" y="3874254"/>
            <a:ext cx="22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https://www.sfn.org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28893" y="3874254"/>
            <a:ext cx="2351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https://www.fens.org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30685" b="32079"/>
          <a:stretch/>
        </p:blipFill>
        <p:spPr>
          <a:xfrm>
            <a:off x="900140" y="2448559"/>
            <a:ext cx="3062259" cy="10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1611" y="2761588"/>
            <a:ext cx="6323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Ми </a:t>
            </a:r>
            <a:r>
              <a:rPr lang="ru-RU" sz="2400" dirty="0" err="1"/>
              <a:t>вивчатимемо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на </a:t>
            </a:r>
            <a:r>
              <a:rPr lang="ru-RU" sz="2400" dirty="0" err="1"/>
              <a:t>рівні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, </a:t>
            </a:r>
            <a:r>
              <a:rPr lang="ru-RU" sz="2400" dirty="0" err="1"/>
              <a:t>клітин</a:t>
            </a:r>
            <a:r>
              <a:rPr lang="ru-RU" sz="2400" dirty="0"/>
              <a:t> та молекул для того,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зрозуміти</a:t>
            </a:r>
            <a:r>
              <a:rPr lang="ru-RU" sz="2400" dirty="0"/>
              <a:t> 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закономірності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природа в нас заклала.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6314" y="524884"/>
            <a:ext cx="2989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/>
              <a:t>Що</a:t>
            </a:r>
            <a:r>
              <a:rPr lang="ru-RU" sz="2400" b="1" dirty="0"/>
              <a:t> ми </a:t>
            </a:r>
            <a:r>
              <a:rPr lang="ru-RU" sz="2400" b="1" dirty="0" err="1"/>
              <a:t>вивчатимемо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362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6603" y="1641718"/>
            <a:ext cx="64779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Програма</a:t>
            </a:r>
            <a:r>
              <a:rPr lang="ru-RU" sz="2400" dirty="0"/>
              <a:t> </a:t>
            </a:r>
            <a:r>
              <a:rPr lang="ru-RU" sz="2400" dirty="0" err="1"/>
              <a:t>складатиметься</a:t>
            </a:r>
            <a:r>
              <a:rPr lang="ru-RU" sz="2400" dirty="0"/>
              <a:t> з </a:t>
            </a:r>
            <a:r>
              <a:rPr lang="ru-RU" sz="2400" dirty="0" err="1"/>
              <a:t>лекцій</a:t>
            </a:r>
            <a:r>
              <a:rPr lang="ru-RU" sz="2400" dirty="0"/>
              <a:t> та </a:t>
            </a:r>
            <a:r>
              <a:rPr lang="ru-RU" sz="2400" dirty="0" err="1"/>
              <a:t>ознайомлення</a:t>
            </a:r>
            <a:r>
              <a:rPr lang="ru-RU" sz="2400" dirty="0"/>
              <a:t> з </a:t>
            </a:r>
            <a:r>
              <a:rPr lang="ru-RU" sz="2400" dirty="0" err="1"/>
              <a:t>лабораторними</a:t>
            </a:r>
            <a:r>
              <a:rPr lang="ru-RU" sz="2400" dirty="0"/>
              <a:t> практиками та </a:t>
            </a:r>
            <a:r>
              <a:rPr lang="ru-RU" sz="2400" dirty="0" err="1"/>
              <a:t>вашої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у </a:t>
            </a:r>
            <a:r>
              <a:rPr lang="ru-RU" sz="2400" dirty="0" err="1"/>
              <a:t>конкретних</a:t>
            </a:r>
            <a:r>
              <a:rPr lang="ru-RU" sz="2400" dirty="0"/>
              <a:t> </a:t>
            </a:r>
            <a:r>
              <a:rPr lang="ru-RU" sz="2400" dirty="0" err="1"/>
              <a:t>лабораторіях</a:t>
            </a:r>
            <a:r>
              <a:rPr lang="ru-RU" sz="2400" dirty="0"/>
              <a:t>. Ви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повинні</a:t>
            </a:r>
            <a:r>
              <a:rPr lang="ru-RU" sz="2400" dirty="0"/>
              <a:t> </a:t>
            </a:r>
            <a:r>
              <a:rPr lang="ru-RU" sz="2400" dirty="0" err="1"/>
              <a:t>навчитися</a:t>
            </a:r>
            <a:r>
              <a:rPr lang="ru-RU" sz="2400" dirty="0"/>
              <a:t> </a:t>
            </a:r>
            <a:r>
              <a:rPr lang="ru-RU" sz="2400" dirty="0" err="1"/>
              <a:t>працювати</a:t>
            </a:r>
            <a:r>
              <a:rPr lang="ru-RU" sz="2400" dirty="0"/>
              <a:t> з </a:t>
            </a:r>
            <a:r>
              <a:rPr lang="ru-RU" sz="2400" dirty="0" err="1"/>
              <a:t>літературою</a:t>
            </a:r>
            <a:r>
              <a:rPr lang="ru-RU" sz="2400" dirty="0"/>
              <a:t> та </a:t>
            </a:r>
            <a:r>
              <a:rPr lang="ru-RU" sz="2400" dirty="0" err="1"/>
              <a:t>робити</a:t>
            </a:r>
            <a:r>
              <a:rPr lang="ru-RU" sz="2400" dirty="0"/>
              <a:t> </a:t>
            </a:r>
            <a:r>
              <a:rPr lang="ru-RU" sz="2400" dirty="0" err="1"/>
              <a:t>доповіді</a:t>
            </a:r>
            <a:r>
              <a:rPr lang="ru-RU" sz="2400" dirty="0"/>
              <a:t>. Ми </a:t>
            </a:r>
            <a:r>
              <a:rPr lang="ru-RU" sz="2400" dirty="0" err="1"/>
              <a:t>будемо</a:t>
            </a:r>
            <a:r>
              <a:rPr lang="ru-RU" sz="2400" dirty="0"/>
              <a:t> </a:t>
            </a:r>
            <a:r>
              <a:rPr lang="ru-RU" sz="2400" dirty="0" err="1"/>
              <a:t>дотримуватись</a:t>
            </a:r>
            <a:r>
              <a:rPr lang="ru-RU" sz="2400" dirty="0"/>
              <a:t> </a:t>
            </a:r>
            <a:r>
              <a:rPr lang="ru-RU" sz="2400" dirty="0" err="1"/>
              <a:t>Болонської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для </a:t>
            </a:r>
            <a:r>
              <a:rPr lang="ru-RU" sz="2400" dirty="0" err="1"/>
              <a:t>оцінки</a:t>
            </a:r>
            <a:r>
              <a:rPr lang="ru-RU" sz="2400" dirty="0"/>
              <a:t> ваших </a:t>
            </a:r>
            <a:r>
              <a:rPr lang="ru-RU" sz="2400" dirty="0" err="1"/>
              <a:t>знань</a:t>
            </a:r>
            <a:r>
              <a:rPr lang="ru-RU" sz="2400" dirty="0"/>
              <a:t> та </a:t>
            </a:r>
            <a:r>
              <a:rPr lang="ru-RU" sz="2400" dirty="0" err="1"/>
              <a:t>мотивацій</a:t>
            </a:r>
            <a:r>
              <a:rPr lang="ru-RU" sz="2400" dirty="0"/>
              <a:t> (</a:t>
            </a:r>
            <a:r>
              <a:rPr lang="ru-RU" sz="2400" dirty="0" err="1"/>
              <a:t>окуляри</a:t>
            </a:r>
            <a:r>
              <a:rPr lang="ru-RU" sz="2400" dirty="0"/>
              <a:t> за </a:t>
            </a:r>
            <a:r>
              <a:rPr lang="ru-RU" sz="2400" dirty="0" err="1"/>
              <a:t>відвідування</a:t>
            </a:r>
            <a:r>
              <a:rPr lang="ru-RU" sz="2400" dirty="0"/>
              <a:t> занять, </a:t>
            </a:r>
            <a:r>
              <a:rPr lang="ru-RU" sz="2400" dirty="0" err="1"/>
              <a:t>активність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проведення</a:t>
            </a:r>
            <a:r>
              <a:rPr lang="ru-RU" sz="2400" dirty="0"/>
              <a:t>, </a:t>
            </a:r>
            <a:r>
              <a:rPr lang="ru-RU" sz="2400" dirty="0" err="1"/>
              <a:t>контрольні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(1-2 за семестр), </a:t>
            </a:r>
            <a:r>
              <a:rPr lang="ru-RU" sz="2400" dirty="0" err="1"/>
              <a:t>підготовка</a:t>
            </a:r>
            <a:r>
              <a:rPr lang="ru-RU" sz="2400" dirty="0"/>
              <a:t> </a:t>
            </a:r>
            <a:r>
              <a:rPr lang="ru-RU" sz="2400" dirty="0" err="1"/>
              <a:t>доповідей</a:t>
            </a:r>
            <a:r>
              <a:rPr lang="ru-RU" sz="2400" dirty="0"/>
              <a:t>. </a:t>
            </a:r>
            <a:r>
              <a:rPr lang="ru-RU" sz="2400" dirty="0" err="1"/>
              <a:t>Маленькі</a:t>
            </a:r>
            <a:r>
              <a:rPr lang="ru-RU" sz="2400" dirty="0"/>
              <a:t> </a:t>
            </a:r>
            <a:r>
              <a:rPr lang="ru-RU" sz="2400" dirty="0" err="1"/>
              <a:t>есе</a:t>
            </a:r>
            <a:r>
              <a:rPr lang="ru-RU" sz="2400" dirty="0"/>
              <a:t> для тих, </a:t>
            </a:r>
            <a:r>
              <a:rPr lang="ru-RU" sz="2400" dirty="0" err="1"/>
              <a:t>хто</a:t>
            </a:r>
            <a:r>
              <a:rPr lang="ru-RU" sz="2400" dirty="0"/>
              <a:t> пропустив).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0032" y="465508"/>
            <a:ext cx="3151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Як ми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робитимемо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602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2401" y="265231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Сайт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eduportal.kau.org.ua/course/index.php?categoryid=8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241" r="33611"/>
          <a:stretch/>
        </p:blipFill>
        <p:spPr>
          <a:xfrm>
            <a:off x="965200" y="1091760"/>
            <a:ext cx="7010400" cy="39653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79196" y="5755522"/>
            <a:ext cx="2038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https://kau.org.ua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2402" y="6067163"/>
            <a:ext cx="6172200" cy="597877"/>
          </a:xfrm>
        </p:spPr>
        <p:txBody>
          <a:bodyPr/>
          <a:lstStyle/>
          <a:p>
            <a:pPr eaLnBrk="1" hangingPunct="1"/>
            <a:r>
              <a:rPr lang="en-US" sz="2215" dirty="0"/>
              <a:t>Microscopic section through one year old ash tree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30" y="1434612"/>
            <a:ext cx="4731544" cy="429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04743" y="229824"/>
            <a:ext cx="6172200" cy="597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15" dirty="0" err="1"/>
              <a:t>Важливість</a:t>
            </a:r>
            <a:r>
              <a:rPr lang="ru-RU" sz="2215" dirty="0"/>
              <a:t> </a:t>
            </a:r>
            <a:r>
              <a:rPr lang="ru-RU" sz="2215" dirty="0" err="1"/>
              <a:t>формалізації</a:t>
            </a:r>
            <a:r>
              <a:rPr lang="ru-RU" sz="2215" dirty="0"/>
              <a:t> </a:t>
            </a:r>
            <a:r>
              <a:rPr lang="ru-RU" sz="2215" dirty="0" err="1"/>
              <a:t>отриманих</a:t>
            </a:r>
            <a:r>
              <a:rPr lang="ru-RU" sz="2215" dirty="0"/>
              <a:t> </a:t>
            </a:r>
            <a:r>
              <a:rPr lang="ru-RU" sz="2215" dirty="0" err="1"/>
              <a:t>результатів</a:t>
            </a:r>
            <a:endParaRPr lang="en-US" sz="2215" dirty="0"/>
          </a:p>
        </p:txBody>
      </p:sp>
    </p:spTree>
    <p:extLst>
      <p:ext uri="{BB962C8B-B14F-4D97-AF65-F5344CB8AC3E}">
        <p14:creationId xmlns:p14="http://schemas.microsoft.com/office/powerpoint/2010/main" val="41105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</TotalTime>
  <Words>679</Words>
  <Application>Microsoft Office PowerPoint</Application>
  <PresentationFormat>On-screen Show (4:3)</PresentationFormat>
  <Paragraphs>66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Office Theme</vt:lpstr>
      <vt:lpstr>Kyiv Academic University Bogomoletz Institute of Physiology Kyiv, Ukraine Prof. Pavel Belan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Microscopic section through one year old ash tree</vt:lpstr>
      <vt:lpstr>PowerPoint Presentation</vt:lpstr>
      <vt:lpstr>PowerPoint Presentation</vt:lpstr>
      <vt:lpstr>Первинна література для читання</vt:lpstr>
      <vt:lpstr>Мої координати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Kiev One</dc:creator>
  <cp:lastModifiedBy>Kiev One</cp:lastModifiedBy>
  <cp:revision>22</cp:revision>
  <dcterms:created xsi:type="dcterms:W3CDTF">2017-09-11T11:12:40Z</dcterms:created>
  <dcterms:modified xsi:type="dcterms:W3CDTF">2025-09-01T10:03:36Z</dcterms:modified>
</cp:coreProperties>
</file>