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56" r:id="rId3"/>
    <p:sldId id="264" r:id="rId4"/>
    <p:sldId id="265" r:id="rId5"/>
    <p:sldId id="262" r:id="rId6"/>
    <p:sldId id="263" r:id="rId7"/>
    <p:sldId id="269" r:id="rId8"/>
    <p:sldId id="257" r:id="rId9"/>
    <p:sldId id="268" r:id="rId10"/>
    <p:sldId id="267" r:id="rId11"/>
    <p:sldId id="258" r:id="rId12"/>
    <p:sldId id="25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23" autoAdjust="0"/>
  </p:normalViewPr>
  <p:slideViewPr>
    <p:cSldViewPr snapToGrid="0" showGuides="1">
      <p:cViewPr>
        <p:scale>
          <a:sx n="112" d="100"/>
          <a:sy n="112" d="100"/>
        </p:scale>
        <p:origin x="156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CDE9-73E4-4511-B4F9-A315FB99A208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8030-1FED-44C8-A744-28E7F9FB4E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4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h_tre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Ваша главная задача – понять интересно ли то, чем занимаются как лаборатории этого института, так другие биомедицинские лаборатории мира. Моя главная задача –  вас заинтересовать и отобрать наиболее мотивированных и способных к данной отрасли деятельности.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Стандартный путь – магистратура, </a:t>
            </a:r>
            <a:r>
              <a:rPr lang="en-US" baseline="0" dirty="0" smtClean="0"/>
              <a:t>PhD school, postdoctoral training, professorship. </a:t>
            </a:r>
            <a:r>
              <a:rPr lang="ru-RU" baseline="0" dirty="0" smtClean="0"/>
              <a:t>Мы хотим, чтобы вы прошли с нами путь до получения вами </a:t>
            </a:r>
            <a:r>
              <a:rPr lang="en-US" baseline="0" dirty="0" smtClean="0"/>
              <a:t>PhD</a:t>
            </a:r>
            <a:r>
              <a:rPr lang="ru-RU" baseline="0" dirty="0" smtClean="0"/>
              <a:t>; после чего мы гарантируем вам трудоустройство как  </a:t>
            </a:r>
            <a:r>
              <a:rPr lang="en-US" baseline="0" dirty="0" smtClean="0"/>
              <a:t>postdoctoral trainees </a:t>
            </a:r>
            <a:r>
              <a:rPr lang="ru-RU" baseline="0" dirty="0" smtClean="0"/>
              <a:t>в лучших западных лабораториях и надеемся на то, что вы вернетесь в родную страну работать как профессора.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Мы будем изучать разные системы организма на уровне органов, клеток и молекул для того чтобы понять основные закономерности, которые природа в нас заложила.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Программа будет состоять их лекций и ознакомления с лабораторными практиками и вашей работы в конкретных лабораториях. Вы также должны научиться работать с литературой и делать доклады. Мы будем придерживаться Болонской системы для оценки ваших знаний и мотиваций (очки за посещение занятий, активность во время их проведения, контрольные работы (1-2 за семестр), подготовка докладов. Маленькие эссе для прогульщиков.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+ статьи по темам ваших работ.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Не забывать о вкладе других, но и не быть чрезмерным.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8030-1FED-44C8-A744-28E7F9FB4E3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88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1ADC4E-83ED-4F5B-AE26-9B91FFBDBB6B}" type="slidenum">
              <a:rPr lang="uk-UA" smtClean="0"/>
              <a:pPr eaLnBrk="1" hangingPunct="1"/>
              <a:t>8</a:t>
            </a:fld>
            <a:endParaRPr lang="uk-UA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F101A07-5764-4BDD-8D25-E3A15A3C7872}" type="slidenum">
              <a:rPr lang="uk-UA" sz="1200">
                <a:ea typeface="ＭＳ Ｐゴシック" pitchFamily="34" charset="-128"/>
              </a:rPr>
              <a:pPr algn="r" eaLnBrk="1" hangingPunct="1"/>
              <a:t>8</a:t>
            </a:fld>
            <a:endParaRPr lang="uk-UA" sz="1200">
              <a:ea typeface="ＭＳ Ｐゴシック" pitchFamily="34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smtClean="0"/>
              <a:t>Microscopic Section through one year old </a:t>
            </a:r>
            <a:r>
              <a:rPr lang="uk-UA" smtClean="0">
                <a:hlinkClick r:id="rId3" tooltip="Ash tree"/>
              </a:rPr>
              <a:t>ash tree</a:t>
            </a:r>
            <a:r>
              <a:rPr lang="uk-UA" smtClean="0"/>
              <a:t> (</a:t>
            </a:r>
            <a:r>
              <a:rPr lang="uk-UA" i="1" smtClean="0"/>
              <a:t>Fraxinus</a:t>
            </a:r>
            <a:r>
              <a:rPr lang="uk-UA" smtClean="0"/>
              <a:t>) wood, drawing made by Van Leeuwenhoek. </a:t>
            </a:r>
          </a:p>
        </p:txBody>
      </p:sp>
    </p:spTree>
    <p:extLst>
      <p:ext uri="{BB962C8B-B14F-4D97-AF65-F5344CB8AC3E}">
        <p14:creationId xmlns:p14="http://schemas.microsoft.com/office/powerpoint/2010/main" val="24272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1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60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3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7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79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0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88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65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EC8C-AE42-4BA0-83AF-8D97B1108685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73B6-D98B-48F5-91A2-B023ED2581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7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ph.kiev.ua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facts.org/boo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50" y="685800"/>
            <a:ext cx="4400550" cy="21804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585" i="1" dirty="0" err="1"/>
              <a:t>Bogomoletz</a:t>
            </a:r>
            <a:r>
              <a:rPr lang="en-US" sz="2585" i="1" dirty="0"/>
              <a:t> Institute of Physiology</a:t>
            </a:r>
            <a:br>
              <a:rPr lang="en-US" sz="2585" i="1" dirty="0"/>
            </a:br>
            <a:r>
              <a:rPr lang="en-US" sz="2585" i="1" dirty="0"/>
              <a:t>Kiev</a:t>
            </a:r>
            <a:br>
              <a:rPr lang="en-US" sz="2585" i="1" dirty="0"/>
            </a:br>
            <a:r>
              <a:rPr lang="en-US" sz="2585" i="1" dirty="0"/>
              <a:t>Ukraine</a:t>
            </a:r>
            <a:br>
              <a:rPr lang="en-US" sz="2585" i="1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15" dirty="0" smtClean="0"/>
              <a:t>Prof. </a:t>
            </a:r>
            <a:r>
              <a:rPr lang="en-US" sz="2215" dirty="0"/>
              <a:t>Pavel </a:t>
            </a:r>
            <a:r>
              <a:rPr lang="en-US" sz="2215" dirty="0" err="1"/>
              <a:t>Belan</a:t>
            </a:r>
            <a:endParaRPr lang="ru-RU" sz="2215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4021406"/>
            <a:ext cx="6172200" cy="134815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 i="1" dirty="0" smtClean="0"/>
              <a:t>Як ми будемо працювати</a:t>
            </a:r>
            <a:endParaRPr lang="ru-RU" dirty="0" smtClean="0"/>
          </a:p>
        </p:txBody>
      </p:sp>
      <p:pic>
        <p:nvPicPr>
          <p:cNvPr id="2052" name="Picture 4" descr="Drea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26477"/>
            <a:ext cx="2171700" cy="20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35" y="2746122"/>
            <a:ext cx="6477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Brain Facts,</a:t>
            </a:r>
            <a:r>
              <a:rPr lang="ru-RU" sz="2400" dirty="0" smtClean="0"/>
              <a:t> </a:t>
            </a:r>
            <a:r>
              <a:rPr lang="ru-RU" sz="2400" dirty="0"/>
              <a:t>статьи по темам ваших </a:t>
            </a:r>
            <a:r>
              <a:rPr lang="ru-RU" sz="2400" dirty="0" smtClean="0"/>
              <a:t>работ, занятия и курсы по английскому языку (желательно сдать независимый экзамен и получить сертификат на уровень </a:t>
            </a:r>
            <a:r>
              <a:rPr lang="en-US" sz="2400" dirty="0" smtClean="0"/>
              <a:t>B2 </a:t>
            </a:r>
            <a:r>
              <a:rPr lang="ru-RU" sz="2400" dirty="0" smtClean="0"/>
              <a:t>или </a:t>
            </a:r>
            <a:r>
              <a:rPr lang="en-US" sz="2400" dirty="0" smtClean="0"/>
              <a:t>C1</a:t>
            </a:r>
            <a:r>
              <a:rPr lang="ru-RU" sz="2400" dirty="0" smtClean="0"/>
              <a:t>), участие в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 и конференциях.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38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Первичная литература для чтения и знание английского</a:t>
            </a:r>
          </a:p>
        </p:txBody>
      </p:sp>
    </p:spTree>
    <p:extLst>
      <p:ext uri="{BB962C8B-B14F-4D97-AF65-F5344CB8AC3E}">
        <p14:creationId xmlns:p14="http://schemas.microsoft.com/office/powerpoint/2010/main" val="27020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Первичная литература для чтения</a:t>
            </a:r>
            <a:endParaRPr lang="uk-U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</a:t>
            </a:r>
            <a:r>
              <a:rPr lang="en-US" dirty="0" smtClean="0"/>
              <a:t>Facts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www.brainfacts.org/book</a:t>
            </a:r>
            <a:endParaRPr lang="ru-RU" dirty="0" smtClean="0"/>
          </a:p>
          <a:p>
            <a:r>
              <a:rPr lang="ru-RU" dirty="0" smtClean="0"/>
              <a:t>Биофизика под редакцией Костюка (главы 6-10)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69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Мои координаты</a:t>
            </a:r>
            <a:br>
              <a:rPr lang="ru-RU" sz="4000" dirty="0"/>
            </a:br>
            <a:endParaRPr lang="uk-U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Pavel </a:t>
            </a:r>
            <a:r>
              <a:rPr lang="en-US" sz="2000" dirty="0" err="1"/>
              <a:t>Belan</a:t>
            </a:r>
            <a:r>
              <a:rPr lang="en-US" sz="2000" dirty="0"/>
              <a:t>, Ph.D.</a:t>
            </a:r>
          </a:p>
          <a:p>
            <a:r>
              <a:rPr lang="en-US" sz="2000" dirty="0"/>
              <a:t>Head, Laboratory of Molecular Biophysics</a:t>
            </a:r>
          </a:p>
          <a:p>
            <a:r>
              <a:rPr lang="en-US" sz="2000" dirty="0" err="1"/>
              <a:t>Bogomoletz</a:t>
            </a:r>
            <a:r>
              <a:rPr lang="en-US" sz="2000" dirty="0"/>
              <a:t> Institute of Physiology</a:t>
            </a:r>
          </a:p>
          <a:p>
            <a:r>
              <a:rPr lang="en-US" sz="2000" dirty="0"/>
              <a:t>4 </a:t>
            </a:r>
            <a:r>
              <a:rPr lang="en-US" sz="2000" dirty="0" err="1"/>
              <a:t>Bogomoletz</a:t>
            </a:r>
            <a:r>
              <a:rPr lang="en-US" sz="2000" dirty="0"/>
              <a:t> Street</a:t>
            </a:r>
          </a:p>
          <a:p>
            <a:r>
              <a:rPr lang="en-US" sz="2000" dirty="0"/>
              <a:t>Kiev 01024</a:t>
            </a:r>
          </a:p>
          <a:p>
            <a:r>
              <a:rPr lang="en-US" sz="2000" dirty="0" smtClean="0"/>
              <a:t>Ukraine</a:t>
            </a:r>
            <a:endParaRPr lang="en-US" sz="2000" dirty="0"/>
          </a:p>
          <a:p>
            <a:r>
              <a:rPr lang="en-US" sz="2000" dirty="0" smtClean="0"/>
              <a:t>Work</a:t>
            </a:r>
            <a:r>
              <a:rPr lang="en-US" sz="2000" dirty="0"/>
              <a:t>: +380 44 256 </a:t>
            </a:r>
            <a:r>
              <a:rPr lang="en-US" sz="2000" dirty="0" smtClean="0"/>
              <a:t>205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dirty="0" smtClean="0"/>
              <a:t>E-mail </a:t>
            </a:r>
            <a:r>
              <a:rPr lang="ru-RU" sz="2000" dirty="0" smtClean="0"/>
              <a:t>для переписки с вами: </a:t>
            </a:r>
            <a:r>
              <a:rPr lang="en-US" sz="2000" dirty="0" smtClean="0"/>
              <a:t>nana.voitenko@gmail.com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16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6049" y="453006"/>
            <a:ext cx="1677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План</a:t>
            </a:r>
            <a:endParaRPr lang="uk-U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182" y="1795244"/>
            <a:ext cx="7046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Навіщо</a:t>
            </a:r>
            <a:r>
              <a:rPr lang="ru-RU" dirty="0"/>
              <a:t> ми тут </a:t>
            </a:r>
            <a:r>
              <a:rPr lang="ru-RU" dirty="0" err="1" smtClean="0"/>
              <a:t>зібралися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/>
              <a:t>кар'єрний</a:t>
            </a:r>
            <a:r>
              <a:rPr lang="ru-RU" dirty="0"/>
              <a:t> шлях у </a:t>
            </a:r>
            <a:r>
              <a:rPr lang="ru-RU" dirty="0" err="1"/>
              <a:t>біомедичних</a:t>
            </a:r>
            <a:r>
              <a:rPr lang="ru-RU" dirty="0"/>
              <a:t> </a:t>
            </a:r>
            <a:r>
              <a:rPr lang="ru-RU" dirty="0" smtClean="0"/>
              <a:t>науках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ми </a:t>
            </a:r>
            <a:r>
              <a:rPr lang="ru-RU" dirty="0" err="1" smtClean="0"/>
              <a:t>вивчатимемо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Як </a:t>
            </a:r>
            <a:r>
              <a:rPr lang="ru-RU" dirty="0"/>
              <a:t>ми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робитимемо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Первинна</a:t>
            </a:r>
            <a:r>
              <a:rPr lang="ru-RU" dirty="0" smtClean="0"/>
              <a:t> </a:t>
            </a:r>
            <a:r>
              <a:rPr lang="ru-RU" dirty="0" err="1"/>
              <a:t>література</a:t>
            </a:r>
            <a:r>
              <a:rPr lang="ru-RU" dirty="0"/>
              <a:t> для </a:t>
            </a:r>
            <a:r>
              <a:rPr lang="ru-RU" dirty="0" err="1"/>
              <a:t>читання</a:t>
            </a:r>
            <a:r>
              <a:rPr lang="ru-RU" dirty="0"/>
              <a:t> та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 smtClean="0"/>
              <a:t>англійської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Сайт </a:t>
            </a:r>
            <a:r>
              <a:rPr lang="en-GB" dirty="0"/>
              <a:t>https://eduportal.kau.org.ua/course/index.php?categoryid=8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Етика</a:t>
            </a:r>
            <a:r>
              <a:rPr lang="ru-RU" dirty="0" smtClean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у </a:t>
            </a:r>
            <a:r>
              <a:rPr lang="ru-RU" dirty="0" err="1"/>
              <a:t>біомедичних</a:t>
            </a:r>
            <a:r>
              <a:rPr lang="ru-RU" dirty="0"/>
              <a:t> </a:t>
            </a:r>
            <a:r>
              <a:rPr lang="ru-RU" dirty="0" err="1" smtClean="0"/>
              <a:t>дослідженнях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Мої</a:t>
            </a:r>
            <a:r>
              <a:rPr lang="ru-RU" dirty="0" smtClean="0"/>
              <a:t> </a:t>
            </a:r>
            <a:r>
              <a:rPr lang="ru-RU" dirty="0" err="1"/>
              <a:t>координати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4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356" y="1669196"/>
            <a:ext cx="6228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Ваша главная задача – понять интересно ли то, чем занимаются как лаборатории этого института, так другие биомедицинские лаборатории мира. 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Моя </a:t>
            </a:r>
            <a:r>
              <a:rPr lang="ru-RU" sz="2400" dirty="0"/>
              <a:t>главная задача –  вас заинтересовать и отобрать наиболее мотивированных и способных к данной отрасли деятельности.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1027" y="394256"/>
            <a:ext cx="378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Зачем мы здесь собрались</a:t>
            </a:r>
          </a:p>
        </p:txBody>
      </p:sp>
    </p:spTree>
    <p:extLst>
      <p:ext uri="{BB962C8B-B14F-4D97-AF65-F5344CB8AC3E}">
        <p14:creationId xmlns:p14="http://schemas.microsoft.com/office/powerpoint/2010/main" val="24644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611" y="1400069"/>
            <a:ext cx="6537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Стандартный путь – магистратура, </a:t>
            </a:r>
            <a:r>
              <a:rPr lang="en-US" sz="2400" dirty="0"/>
              <a:t>PhD school, postdoctoral training, professorship. </a:t>
            </a:r>
            <a:r>
              <a:rPr lang="ru-RU" sz="2400" dirty="0"/>
              <a:t>Мы хотим, чтобы вы прошли с нами путь до получения вами </a:t>
            </a:r>
            <a:r>
              <a:rPr lang="en-US" sz="2400" dirty="0"/>
              <a:t>PhD</a:t>
            </a:r>
            <a:r>
              <a:rPr lang="ru-RU" sz="2400" dirty="0"/>
              <a:t>; после чего мы гарантируем вам трудоустройство как  </a:t>
            </a:r>
            <a:r>
              <a:rPr lang="en-US" sz="2400" dirty="0"/>
              <a:t>postdoctoral trainees </a:t>
            </a:r>
            <a:r>
              <a:rPr lang="ru-RU" sz="2400" dirty="0"/>
              <a:t>в лучших западных лабораториях и надеемся на то, что вы вернетесь в родную страну работать как профессора.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4396" y="291383"/>
            <a:ext cx="782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Стандартный карьерный путь в биомедицинских науках</a:t>
            </a:r>
          </a:p>
        </p:txBody>
      </p:sp>
    </p:spTree>
    <p:extLst>
      <p:ext uri="{BB962C8B-B14F-4D97-AF65-F5344CB8AC3E}">
        <p14:creationId xmlns:p14="http://schemas.microsoft.com/office/powerpoint/2010/main" val="22449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1611" y="2761588"/>
            <a:ext cx="632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будем изучать разные системы организма на уровне органов, клеток и молекул для того чтобы понять основные закономерности, которые природа в нас заложила.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314" y="524884"/>
            <a:ext cx="3154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Что мы будем изучать</a:t>
            </a:r>
          </a:p>
        </p:txBody>
      </p:sp>
    </p:spTree>
    <p:extLst>
      <p:ext uri="{BB962C8B-B14F-4D97-AF65-F5344CB8AC3E}">
        <p14:creationId xmlns:p14="http://schemas.microsoft.com/office/powerpoint/2010/main" val="123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603" y="1641718"/>
            <a:ext cx="6477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Программа будет состоять </a:t>
            </a:r>
            <a:r>
              <a:rPr lang="ru-RU" sz="2400" dirty="0" smtClean="0"/>
              <a:t>из </a:t>
            </a:r>
            <a:r>
              <a:rPr lang="ru-RU" sz="2400" dirty="0"/>
              <a:t>лекций и ознакомления с лабораторными практиками и вашей работы в конкретных лабораториях. Вы также должны научиться работать с литературой и делать доклады. Мы будем придерживаться Болонской системы для оценки ваших знаний и мотиваций (очки за посещение занятий, активность во время их проведения, контрольные работы (1-2 за семестр</a:t>
            </a:r>
            <a:r>
              <a:rPr lang="ru-RU" sz="2400" dirty="0" smtClean="0"/>
              <a:t>), </a:t>
            </a:r>
            <a:r>
              <a:rPr lang="ru-RU" sz="2400" dirty="0"/>
              <a:t>подготовка докладов. Маленькие эссе для </a:t>
            </a:r>
            <a:r>
              <a:rPr lang="ru-RU" sz="2400" dirty="0" smtClean="0"/>
              <a:t>тех, кто пропустил.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2880032" y="465508"/>
            <a:ext cx="3550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Как мы будем это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41602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1" y="108819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Сайт </a:t>
            </a:r>
            <a:r>
              <a:rPr lang="en-GB" dirty="0" smtClean="0"/>
              <a:t>https</a:t>
            </a:r>
            <a:r>
              <a:rPr lang="en-GB" dirty="0"/>
              <a:t>://eduportal.kau.org.ua/course/index.php?categoryid=8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241" r="33611"/>
          <a:stretch/>
        </p:blipFill>
        <p:spPr>
          <a:xfrm>
            <a:off x="914400" y="1914720"/>
            <a:ext cx="7010400" cy="39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2402" y="6067163"/>
            <a:ext cx="6172200" cy="597877"/>
          </a:xfrm>
        </p:spPr>
        <p:txBody>
          <a:bodyPr/>
          <a:lstStyle/>
          <a:p>
            <a:pPr eaLnBrk="1" hangingPunct="1"/>
            <a:r>
              <a:rPr lang="en-US" sz="2215" dirty="0"/>
              <a:t>Microscopic section through one year old ash tree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30" y="1434612"/>
            <a:ext cx="4731544" cy="429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4743" y="229824"/>
            <a:ext cx="6172200" cy="5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15" dirty="0" smtClean="0"/>
              <a:t>Важность формализации полученных результатов</a:t>
            </a:r>
            <a:endParaRPr lang="en-US" sz="2215" dirty="0"/>
          </a:p>
        </p:txBody>
      </p:sp>
    </p:spTree>
    <p:extLst>
      <p:ext uri="{BB962C8B-B14F-4D97-AF65-F5344CB8AC3E}">
        <p14:creationId xmlns:p14="http://schemas.microsoft.com/office/powerpoint/2010/main" val="4110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77" y="3221135"/>
            <a:ext cx="6477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 забывать о вкладе других, но и не быть </a:t>
            </a:r>
            <a:r>
              <a:rPr lang="ru-RU" sz="2400" dirty="0" smtClean="0"/>
              <a:t>чрезмерно скромным.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2431472" y="445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Этика взаимоотношений в биомедицинских исследованиях</a:t>
            </a:r>
          </a:p>
        </p:txBody>
      </p:sp>
    </p:spTree>
    <p:extLst>
      <p:ext uri="{BB962C8B-B14F-4D97-AF65-F5344CB8AC3E}">
        <p14:creationId xmlns:p14="http://schemas.microsoft.com/office/powerpoint/2010/main" val="25711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621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Theme</vt:lpstr>
      <vt:lpstr>Bogomoletz Institute of Physiology Kiev Ukraine   Prof. Pavel Belan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Microscopic section through one year old ash tree</vt:lpstr>
      <vt:lpstr>PowerPoint Presentation</vt:lpstr>
      <vt:lpstr>PowerPoint Presentation</vt:lpstr>
      <vt:lpstr>Первичная литература для чтения</vt:lpstr>
      <vt:lpstr>Мои координаты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Kiev One</dc:creator>
  <cp:lastModifiedBy>Pasha</cp:lastModifiedBy>
  <cp:revision>12</cp:revision>
  <dcterms:created xsi:type="dcterms:W3CDTF">2017-09-11T11:12:40Z</dcterms:created>
  <dcterms:modified xsi:type="dcterms:W3CDTF">2022-10-05T16:23:21Z</dcterms:modified>
</cp:coreProperties>
</file>