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305" r:id="rId2"/>
    <p:sldId id="308" r:id="rId3"/>
    <p:sldId id="257" r:id="rId4"/>
    <p:sldId id="314" r:id="rId5"/>
    <p:sldId id="316" r:id="rId6"/>
    <p:sldId id="317" r:id="rId7"/>
    <p:sldId id="315" r:id="rId8"/>
    <p:sldId id="318" r:id="rId9"/>
    <p:sldId id="309" r:id="rId10"/>
    <p:sldId id="286" r:id="rId11"/>
    <p:sldId id="256" r:id="rId12"/>
    <p:sldId id="320" r:id="rId13"/>
    <p:sldId id="319" r:id="rId14"/>
    <p:sldId id="321" r:id="rId15"/>
    <p:sldId id="288" r:id="rId16"/>
  </p:sldIdLst>
  <p:sldSz cx="9144000" cy="6858000" type="screen4x3"/>
  <p:notesSz cx="6858000" cy="9144000"/>
  <p:defaultTextStyle>
    <a:defPPr>
      <a:defRPr lang="uk-UA"/>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7068" autoAdjust="0"/>
  </p:normalViewPr>
  <p:slideViewPr>
    <p:cSldViewPr showGuides="1">
      <p:cViewPr varScale="1">
        <p:scale>
          <a:sx n="36" d="100"/>
          <a:sy n="36" d="100"/>
        </p:scale>
        <p:origin x="2088" y="3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uk-UA" altLang="uk-UA"/>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uk-UA" altLang="uk-UA"/>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uk-UA" altLang="uk-UA" smtClean="0"/>
              <a:t>Click to edit Master text styles</a:t>
            </a:r>
          </a:p>
          <a:p>
            <a:pPr lvl="1"/>
            <a:r>
              <a:rPr lang="uk-UA" altLang="uk-UA" smtClean="0"/>
              <a:t>Second level</a:t>
            </a:r>
          </a:p>
          <a:p>
            <a:pPr lvl="2"/>
            <a:r>
              <a:rPr lang="uk-UA" altLang="uk-UA" smtClean="0"/>
              <a:t>Third level</a:t>
            </a:r>
          </a:p>
          <a:p>
            <a:pPr lvl="3"/>
            <a:r>
              <a:rPr lang="uk-UA" altLang="uk-UA" smtClean="0"/>
              <a:t>Fourth level</a:t>
            </a:r>
          </a:p>
          <a:p>
            <a:pPr lvl="4"/>
            <a:r>
              <a:rPr lang="uk-UA" altLang="uk-UA"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uk-UA" altLang="uk-UA"/>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BD5C7E8F-EDC1-4DE5-9AF7-16BFCF4D4291}" type="slidenum">
              <a:rPr lang="uk-UA" altLang="uk-UA"/>
              <a:pPr/>
              <a:t>‹#›</a:t>
            </a:fld>
            <a:endParaRPr lang="uk-UA" altLang="uk-UA"/>
          </a:p>
        </p:txBody>
      </p:sp>
    </p:spTree>
    <p:extLst>
      <p:ext uri="{BB962C8B-B14F-4D97-AF65-F5344CB8AC3E}">
        <p14:creationId xmlns:p14="http://schemas.microsoft.com/office/powerpoint/2010/main" val="344527121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nytimes.com/2008/07/13/health/13debakey.html"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www.nytimes.com/2007/11/27/health/27docs.html"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Как обходятся без сердца одноклеточные?</a:t>
            </a:r>
          </a:p>
          <a:p>
            <a:r>
              <a:rPr lang="ru-RU" dirty="0" smtClean="0"/>
              <a:t>Есть</a:t>
            </a:r>
            <a:r>
              <a:rPr lang="ru-RU" baseline="0" dirty="0" smtClean="0"/>
              <a:t> ли сердце у </a:t>
            </a:r>
            <a:r>
              <a:rPr lang="en-US" baseline="0" dirty="0" smtClean="0"/>
              <a:t>C. </a:t>
            </a:r>
            <a:r>
              <a:rPr lang="en-US" baseline="0" dirty="0" err="1" smtClean="0"/>
              <a:t>elegans</a:t>
            </a:r>
            <a:r>
              <a:rPr lang="en-US" baseline="0" dirty="0" smtClean="0"/>
              <a:t>, </a:t>
            </a:r>
            <a:r>
              <a:rPr lang="ru-RU" baseline="0" dirty="0" smtClean="0"/>
              <a:t>улитки, мухи</a:t>
            </a:r>
            <a:r>
              <a:rPr lang="en-US" baseline="0" dirty="0" smtClean="0"/>
              <a:t>?</a:t>
            </a:r>
          </a:p>
          <a:p>
            <a:r>
              <a:rPr lang="ru-RU" baseline="0" dirty="0" smtClean="0"/>
              <a:t>У каких организмов появляется сердце?</a:t>
            </a:r>
            <a:endParaRPr lang="uk-UA" dirty="0"/>
          </a:p>
        </p:txBody>
      </p:sp>
      <p:sp>
        <p:nvSpPr>
          <p:cNvPr id="4" name="Slide Number Placeholder 3"/>
          <p:cNvSpPr>
            <a:spLocks noGrp="1"/>
          </p:cNvSpPr>
          <p:nvPr>
            <p:ph type="sldNum" sz="quarter" idx="10"/>
          </p:nvPr>
        </p:nvSpPr>
        <p:spPr/>
        <p:txBody>
          <a:bodyPr/>
          <a:lstStyle/>
          <a:p>
            <a:fld id="{BD5C7E8F-EDC1-4DE5-9AF7-16BFCF4D4291}" type="slidenum">
              <a:rPr lang="uk-UA" altLang="uk-UA" smtClean="0"/>
              <a:pPr/>
              <a:t>2</a:t>
            </a:fld>
            <a:endParaRPr lang="uk-UA" altLang="uk-UA"/>
          </a:p>
        </p:txBody>
      </p:sp>
    </p:spTree>
    <p:extLst>
      <p:ext uri="{BB962C8B-B14F-4D97-AF65-F5344CB8AC3E}">
        <p14:creationId xmlns:p14="http://schemas.microsoft.com/office/powerpoint/2010/main" val="3752893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10C447-06A4-4FB8-AF93-9D7403751E7C}" type="slidenum">
              <a:rPr lang="uk-UA" altLang="uk-UA"/>
              <a:pPr/>
              <a:t>15</a:t>
            </a:fld>
            <a:endParaRPr lang="uk-UA" altLang="uk-UA"/>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r>
              <a:rPr lang="en-US" altLang="uk-UA" dirty="0"/>
              <a:t>Why the gas numbers (10% of O2 and about 5% of CO2) related? What a chemical reaction in the tissues is mainly supported by respiration? A task: can we estimate our energy consumption just based on gas numbers above? (</a:t>
            </a:r>
            <a:r>
              <a:rPr lang="en-US" altLang="uk-UA" dirty="0" err="1"/>
              <a:t>gluocose</a:t>
            </a:r>
            <a:r>
              <a:rPr lang="en-US" altLang="uk-UA"/>
              <a:t> </a:t>
            </a:r>
            <a:r>
              <a:rPr lang="en-US" altLang="uk-UA" smtClean="0"/>
              <a:t>+6O2=6H2O </a:t>
            </a:r>
            <a:r>
              <a:rPr lang="en-US" altLang="uk-UA"/>
              <a:t>+ </a:t>
            </a:r>
            <a:r>
              <a:rPr lang="en-US" altLang="uk-UA" smtClean="0"/>
              <a:t>6CO2</a:t>
            </a:r>
            <a:r>
              <a:rPr lang="en-US" altLang="uk-UA" dirty="0"/>
              <a:t>).</a:t>
            </a:r>
          </a:p>
          <a:p>
            <a:endParaRPr lang="en-US" altLang="uk-UA" dirty="0"/>
          </a:p>
          <a:p>
            <a:r>
              <a:rPr lang="en-US" altLang="uk-UA" dirty="0"/>
              <a:t>I have to mention different biophysical devices developed to study respiration and blood flow (</a:t>
            </a:r>
            <a:r>
              <a:rPr lang="en-US" altLang="uk-UA" dirty="0" err="1"/>
              <a:t>e.g</a:t>
            </a:r>
            <a:r>
              <a:rPr lang="en-US" altLang="uk-UA" dirty="0"/>
              <a:t> monometers</a:t>
            </a:r>
            <a:r>
              <a:rPr lang="en-US" altLang="uk-UA" dirty="0" smtClean="0"/>
              <a:t>). Several words</a:t>
            </a:r>
            <a:r>
              <a:rPr lang="en-US" altLang="uk-UA" baseline="0" dirty="0" smtClean="0"/>
              <a:t> about measuring gas concentrations in solutions.</a:t>
            </a:r>
            <a:endParaRPr lang="uk-UA" altLang="uk-UA" dirty="0"/>
          </a:p>
        </p:txBody>
      </p:sp>
    </p:spTree>
    <p:extLst>
      <p:ext uri="{BB962C8B-B14F-4D97-AF65-F5344CB8AC3E}">
        <p14:creationId xmlns:p14="http://schemas.microsoft.com/office/powerpoint/2010/main" val="1504148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66164C-06F2-4FB8-AF46-AC4F19954475}" type="slidenum">
              <a:rPr lang="uk-UA" altLang="uk-UA"/>
              <a:pPr/>
              <a:t>3</a:t>
            </a:fld>
            <a:endParaRPr lang="uk-UA" altLang="uk-UA"/>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r>
              <a:rPr lang="uk-UA" altLang="uk-UA" dirty="0" err="1"/>
              <a:t>In</a:t>
            </a:r>
            <a:r>
              <a:rPr lang="uk-UA" altLang="uk-UA" dirty="0"/>
              <a:t> </a:t>
            </a:r>
            <a:r>
              <a:rPr lang="uk-UA" altLang="uk-UA" dirty="0" err="1"/>
              <a:t>under</a:t>
            </a:r>
            <a:r>
              <a:rPr lang="uk-UA" altLang="uk-UA" dirty="0"/>
              <a:t> a </a:t>
            </a:r>
            <a:r>
              <a:rPr lang="uk-UA" altLang="uk-UA" dirty="0" err="1"/>
              <a:t>minute</a:t>
            </a:r>
            <a:r>
              <a:rPr lang="uk-UA" altLang="uk-UA" dirty="0"/>
              <a:t>, </a:t>
            </a:r>
            <a:r>
              <a:rPr lang="uk-UA" altLang="uk-UA" dirty="0" err="1"/>
              <a:t>your</a:t>
            </a:r>
            <a:r>
              <a:rPr lang="uk-UA" altLang="uk-UA" dirty="0"/>
              <a:t> </a:t>
            </a:r>
            <a:r>
              <a:rPr lang="uk-UA" altLang="uk-UA" dirty="0" err="1"/>
              <a:t>heart</a:t>
            </a:r>
            <a:r>
              <a:rPr lang="uk-UA" altLang="uk-UA" dirty="0"/>
              <a:t> </a:t>
            </a:r>
            <a:r>
              <a:rPr lang="uk-UA" altLang="uk-UA" dirty="0" err="1"/>
              <a:t>can</a:t>
            </a:r>
            <a:r>
              <a:rPr lang="uk-UA" altLang="uk-UA" dirty="0"/>
              <a:t> </a:t>
            </a:r>
            <a:r>
              <a:rPr lang="uk-UA" altLang="uk-UA" dirty="0" err="1"/>
              <a:t>pump</a:t>
            </a:r>
            <a:r>
              <a:rPr lang="uk-UA" altLang="uk-UA" dirty="0"/>
              <a:t> </a:t>
            </a:r>
            <a:r>
              <a:rPr lang="uk-UA" altLang="uk-UA" dirty="0" err="1"/>
              <a:t>blood</a:t>
            </a:r>
            <a:r>
              <a:rPr lang="uk-UA" altLang="uk-UA" dirty="0"/>
              <a:t> </a:t>
            </a:r>
            <a:r>
              <a:rPr lang="uk-UA" altLang="uk-UA" dirty="0" err="1"/>
              <a:t>to</a:t>
            </a:r>
            <a:r>
              <a:rPr lang="uk-UA" altLang="uk-UA" dirty="0"/>
              <a:t> </a:t>
            </a:r>
            <a:r>
              <a:rPr lang="uk-UA" altLang="uk-UA" dirty="0" err="1"/>
              <a:t>every</a:t>
            </a:r>
            <a:r>
              <a:rPr lang="uk-UA" altLang="uk-UA" dirty="0"/>
              <a:t> </a:t>
            </a:r>
            <a:r>
              <a:rPr lang="uk-UA" altLang="uk-UA" dirty="0" err="1"/>
              <a:t>cell</a:t>
            </a:r>
            <a:r>
              <a:rPr lang="uk-UA" altLang="uk-UA" dirty="0"/>
              <a:t> </a:t>
            </a:r>
            <a:r>
              <a:rPr lang="uk-UA" altLang="uk-UA" dirty="0" err="1"/>
              <a:t>in</a:t>
            </a:r>
            <a:r>
              <a:rPr lang="uk-UA" altLang="uk-UA" dirty="0"/>
              <a:t> </a:t>
            </a:r>
            <a:r>
              <a:rPr lang="uk-UA" altLang="uk-UA" dirty="0" err="1"/>
              <a:t>your</a:t>
            </a:r>
            <a:r>
              <a:rPr lang="uk-UA" altLang="uk-UA" dirty="0"/>
              <a:t> </a:t>
            </a:r>
            <a:r>
              <a:rPr lang="uk-UA" altLang="uk-UA" dirty="0" err="1"/>
              <a:t>body</a:t>
            </a:r>
            <a:r>
              <a:rPr lang="uk-UA" altLang="uk-UA" dirty="0"/>
              <a:t>. </a:t>
            </a:r>
            <a:r>
              <a:rPr lang="uk-UA" altLang="uk-UA" dirty="0" err="1"/>
              <a:t>And</a:t>
            </a:r>
            <a:r>
              <a:rPr lang="uk-UA" altLang="uk-UA" dirty="0"/>
              <a:t> </a:t>
            </a:r>
            <a:r>
              <a:rPr lang="uk-UA" altLang="uk-UA" dirty="0" err="1"/>
              <a:t>over</a:t>
            </a:r>
            <a:r>
              <a:rPr lang="uk-UA" altLang="uk-UA" dirty="0"/>
              <a:t> </a:t>
            </a:r>
            <a:r>
              <a:rPr lang="uk-UA" altLang="uk-UA" dirty="0" err="1"/>
              <a:t>the</a:t>
            </a:r>
            <a:r>
              <a:rPr lang="uk-UA" altLang="uk-UA" dirty="0"/>
              <a:t> </a:t>
            </a:r>
            <a:r>
              <a:rPr lang="uk-UA" altLang="uk-UA" dirty="0" err="1"/>
              <a:t>course</a:t>
            </a:r>
            <a:r>
              <a:rPr lang="uk-UA" altLang="uk-UA" dirty="0"/>
              <a:t> </a:t>
            </a:r>
            <a:r>
              <a:rPr lang="uk-UA" altLang="uk-UA" dirty="0" err="1"/>
              <a:t>of</a:t>
            </a:r>
            <a:r>
              <a:rPr lang="uk-UA" altLang="uk-UA" dirty="0"/>
              <a:t> a </a:t>
            </a:r>
            <a:r>
              <a:rPr lang="uk-UA" altLang="uk-UA" dirty="0" err="1"/>
              <a:t>day</a:t>
            </a:r>
            <a:r>
              <a:rPr lang="uk-UA" altLang="uk-UA" dirty="0"/>
              <a:t>, </a:t>
            </a:r>
            <a:r>
              <a:rPr lang="uk-UA" altLang="uk-UA" dirty="0" err="1"/>
              <a:t>about</a:t>
            </a:r>
            <a:r>
              <a:rPr lang="uk-UA" altLang="uk-UA" dirty="0"/>
              <a:t> 100,000 </a:t>
            </a:r>
            <a:r>
              <a:rPr lang="uk-UA" altLang="uk-UA" dirty="0" err="1"/>
              <a:t>heart</a:t>
            </a:r>
            <a:r>
              <a:rPr lang="uk-UA" altLang="uk-UA" dirty="0"/>
              <a:t> </a:t>
            </a:r>
            <a:r>
              <a:rPr lang="uk-UA" altLang="uk-UA" dirty="0" err="1"/>
              <a:t>beats</a:t>
            </a:r>
            <a:r>
              <a:rPr lang="uk-UA" altLang="uk-UA" dirty="0"/>
              <a:t> </a:t>
            </a:r>
            <a:r>
              <a:rPr lang="uk-UA" altLang="uk-UA" dirty="0" err="1"/>
              <a:t>shuttle</a:t>
            </a:r>
            <a:r>
              <a:rPr lang="uk-UA" altLang="uk-UA" dirty="0"/>
              <a:t> </a:t>
            </a:r>
            <a:r>
              <a:rPr lang="en-US" altLang="uk-UA" dirty="0" smtClean="0"/>
              <a:t>8</a:t>
            </a:r>
            <a:r>
              <a:rPr lang="uk-UA" altLang="uk-UA" dirty="0" smtClean="0"/>
              <a:t>,000 </a:t>
            </a:r>
            <a:r>
              <a:rPr lang="en-US" altLang="uk-UA" dirty="0" smtClean="0"/>
              <a:t>liters </a:t>
            </a:r>
            <a:r>
              <a:rPr lang="uk-UA" altLang="uk-UA" dirty="0" err="1" smtClean="0"/>
              <a:t>of</a:t>
            </a:r>
            <a:r>
              <a:rPr lang="uk-UA" altLang="uk-UA" dirty="0" smtClean="0"/>
              <a:t> </a:t>
            </a:r>
            <a:r>
              <a:rPr lang="uk-UA" altLang="uk-UA" dirty="0"/>
              <a:t>oxygen-rich </a:t>
            </a:r>
            <a:r>
              <a:rPr lang="uk-UA" altLang="uk-UA" dirty="0" err="1"/>
              <a:t>blood</a:t>
            </a:r>
            <a:r>
              <a:rPr lang="uk-UA" altLang="uk-UA" dirty="0"/>
              <a:t> </a:t>
            </a:r>
            <a:r>
              <a:rPr lang="uk-UA" altLang="uk-UA" dirty="0" err="1"/>
              <a:t>many</a:t>
            </a:r>
            <a:r>
              <a:rPr lang="uk-UA" altLang="uk-UA" dirty="0"/>
              <a:t> </a:t>
            </a:r>
            <a:r>
              <a:rPr lang="uk-UA" altLang="uk-UA" dirty="0" err="1"/>
              <a:t>times</a:t>
            </a:r>
            <a:r>
              <a:rPr lang="uk-UA" altLang="uk-UA" dirty="0"/>
              <a:t> </a:t>
            </a:r>
            <a:r>
              <a:rPr lang="en-US" altLang="uk-UA" dirty="0" smtClean="0"/>
              <a:t>to</a:t>
            </a:r>
            <a:r>
              <a:rPr lang="uk-UA" altLang="uk-UA" dirty="0" smtClean="0"/>
              <a:t> </a:t>
            </a:r>
            <a:r>
              <a:rPr lang="uk-UA" altLang="uk-UA" dirty="0" err="1"/>
              <a:t>the</a:t>
            </a:r>
            <a:r>
              <a:rPr lang="uk-UA" altLang="uk-UA" dirty="0"/>
              <a:t> </a:t>
            </a:r>
            <a:r>
              <a:rPr lang="uk-UA" altLang="uk-UA" dirty="0" err="1"/>
              <a:t>cells</a:t>
            </a:r>
            <a:r>
              <a:rPr lang="uk-UA" altLang="uk-UA" dirty="0"/>
              <a:t> </a:t>
            </a:r>
            <a:r>
              <a:rPr lang="uk-UA" altLang="uk-UA" dirty="0" err="1"/>
              <a:t>of</a:t>
            </a:r>
            <a:r>
              <a:rPr lang="uk-UA" altLang="uk-UA" dirty="0"/>
              <a:t> </a:t>
            </a:r>
            <a:r>
              <a:rPr lang="uk-UA" altLang="uk-UA" dirty="0" err="1"/>
              <a:t>our</a:t>
            </a:r>
            <a:r>
              <a:rPr lang="uk-UA" altLang="uk-UA" dirty="0"/>
              <a:t> </a:t>
            </a:r>
            <a:r>
              <a:rPr lang="uk-UA" altLang="uk-UA" dirty="0" err="1"/>
              <a:t>organs</a:t>
            </a:r>
            <a:r>
              <a:rPr lang="uk-UA" altLang="uk-UA" dirty="0"/>
              <a:t> </a:t>
            </a:r>
            <a:r>
              <a:rPr lang="uk-UA" altLang="uk-UA" dirty="0" err="1"/>
              <a:t>and</a:t>
            </a:r>
            <a:r>
              <a:rPr lang="uk-UA" altLang="uk-UA" dirty="0"/>
              <a:t> </a:t>
            </a:r>
            <a:r>
              <a:rPr lang="uk-UA" altLang="uk-UA" dirty="0" err="1"/>
              <a:t>body</a:t>
            </a:r>
            <a:r>
              <a:rPr lang="uk-UA" altLang="uk-UA" dirty="0"/>
              <a:t> </a:t>
            </a:r>
            <a:r>
              <a:rPr lang="uk-UA" altLang="uk-UA" dirty="0" err="1"/>
              <a:t>parts</a:t>
            </a:r>
            <a:r>
              <a:rPr lang="uk-UA" altLang="uk-UA" dirty="0"/>
              <a:t>. </a:t>
            </a:r>
            <a:r>
              <a:rPr lang="uk-UA" altLang="uk-UA" dirty="0" err="1"/>
              <a:t>That's</a:t>
            </a:r>
            <a:r>
              <a:rPr lang="uk-UA" altLang="uk-UA" dirty="0"/>
              <a:t> a </a:t>
            </a:r>
            <a:r>
              <a:rPr lang="uk-UA" altLang="uk-UA" dirty="0" err="1"/>
              <a:t>hefty</a:t>
            </a:r>
            <a:r>
              <a:rPr lang="uk-UA" altLang="uk-UA" dirty="0"/>
              <a:t> </a:t>
            </a:r>
            <a:r>
              <a:rPr lang="uk-UA" altLang="uk-UA" dirty="0" err="1"/>
              <a:t>job</a:t>
            </a:r>
            <a:r>
              <a:rPr lang="uk-UA" altLang="uk-UA" dirty="0"/>
              <a:t> </a:t>
            </a:r>
            <a:r>
              <a:rPr lang="uk-UA" altLang="uk-UA" dirty="0" err="1"/>
              <a:t>for</a:t>
            </a:r>
            <a:r>
              <a:rPr lang="uk-UA" altLang="uk-UA" dirty="0"/>
              <a:t> a fist-</a:t>
            </a:r>
            <a:r>
              <a:rPr lang="uk-UA" altLang="uk-UA" dirty="0" err="1"/>
              <a:t>sized</a:t>
            </a:r>
            <a:r>
              <a:rPr lang="uk-UA" altLang="uk-UA" dirty="0"/>
              <a:t> </a:t>
            </a:r>
            <a:r>
              <a:rPr lang="uk-UA" altLang="uk-UA" dirty="0" err="1"/>
              <a:t>muscle</a:t>
            </a:r>
            <a:r>
              <a:rPr lang="uk-UA" altLang="uk-UA" dirty="0"/>
              <a:t>. </a:t>
            </a:r>
            <a:endParaRPr lang="en-US" altLang="uk-UA" dirty="0"/>
          </a:p>
          <a:p>
            <a:r>
              <a:rPr lang="uk-UA" altLang="uk-UA" dirty="0" err="1"/>
              <a:t>Girls</a:t>
            </a:r>
            <a:r>
              <a:rPr lang="uk-UA" altLang="uk-UA" dirty="0"/>
              <a:t> </a:t>
            </a:r>
            <a:r>
              <a:rPr lang="uk-UA" altLang="uk-UA" dirty="0" err="1"/>
              <a:t>rule</a:t>
            </a:r>
            <a:r>
              <a:rPr lang="uk-UA" altLang="uk-UA" dirty="0"/>
              <a:t> </a:t>
            </a:r>
            <a:r>
              <a:rPr lang="uk-UA" altLang="uk-UA" dirty="0" err="1"/>
              <a:t>in</a:t>
            </a:r>
            <a:r>
              <a:rPr lang="uk-UA" altLang="uk-UA" dirty="0"/>
              <a:t> </a:t>
            </a:r>
            <a:r>
              <a:rPr lang="uk-UA" altLang="uk-UA" dirty="0" err="1"/>
              <a:t>some</a:t>
            </a:r>
            <a:r>
              <a:rPr lang="uk-UA" altLang="uk-UA" dirty="0"/>
              <a:t> </a:t>
            </a:r>
            <a:r>
              <a:rPr lang="uk-UA" altLang="uk-UA" dirty="0" err="1"/>
              <a:t>matters</a:t>
            </a:r>
            <a:r>
              <a:rPr lang="uk-UA" altLang="uk-UA" dirty="0"/>
              <a:t> </a:t>
            </a:r>
            <a:r>
              <a:rPr lang="uk-UA" altLang="uk-UA" dirty="0" err="1"/>
              <a:t>of</a:t>
            </a:r>
            <a:r>
              <a:rPr lang="uk-UA" altLang="uk-UA" dirty="0"/>
              <a:t> </a:t>
            </a:r>
            <a:r>
              <a:rPr lang="uk-UA" altLang="uk-UA" dirty="0" err="1"/>
              <a:t>the</a:t>
            </a:r>
            <a:r>
              <a:rPr lang="uk-UA" altLang="uk-UA" dirty="0"/>
              <a:t> </a:t>
            </a:r>
            <a:r>
              <a:rPr lang="uk-UA" altLang="uk-UA" dirty="0" err="1"/>
              <a:t>heart</a:t>
            </a:r>
            <a:r>
              <a:rPr lang="uk-UA" altLang="uk-UA" dirty="0"/>
              <a:t>, </a:t>
            </a:r>
            <a:r>
              <a:rPr lang="uk-UA" altLang="uk-UA" dirty="0" err="1"/>
              <a:t>but</a:t>
            </a:r>
            <a:r>
              <a:rPr lang="uk-UA" altLang="uk-UA" dirty="0"/>
              <a:t> </a:t>
            </a:r>
            <a:r>
              <a:rPr lang="uk-UA" altLang="uk-UA" dirty="0" err="1"/>
              <a:t>when</a:t>
            </a:r>
            <a:r>
              <a:rPr lang="uk-UA" altLang="uk-UA" dirty="0"/>
              <a:t> </a:t>
            </a:r>
            <a:r>
              <a:rPr lang="uk-UA" altLang="uk-UA" dirty="0" err="1"/>
              <a:t>it</a:t>
            </a:r>
            <a:r>
              <a:rPr lang="uk-UA" altLang="uk-UA" dirty="0"/>
              <a:t> </a:t>
            </a:r>
            <a:r>
              <a:rPr lang="uk-UA" altLang="uk-UA" dirty="0" err="1"/>
              <a:t>comes</a:t>
            </a:r>
            <a:r>
              <a:rPr lang="uk-UA" altLang="uk-UA" dirty="0"/>
              <a:t> </a:t>
            </a:r>
            <a:r>
              <a:rPr lang="uk-UA" altLang="uk-UA" dirty="0" err="1"/>
              <a:t>to</a:t>
            </a:r>
            <a:r>
              <a:rPr lang="uk-UA" altLang="uk-UA" dirty="0"/>
              <a:t> </a:t>
            </a:r>
            <a:r>
              <a:rPr lang="uk-UA" altLang="uk-UA" dirty="0" err="1"/>
              <a:t>research</a:t>
            </a:r>
            <a:r>
              <a:rPr lang="uk-UA" altLang="uk-UA" dirty="0"/>
              <a:t> </a:t>
            </a:r>
            <a:r>
              <a:rPr lang="uk-UA" altLang="uk-UA" dirty="0" err="1"/>
              <a:t>into</a:t>
            </a:r>
            <a:r>
              <a:rPr lang="uk-UA" altLang="uk-UA" dirty="0"/>
              <a:t> </a:t>
            </a:r>
            <a:r>
              <a:rPr lang="uk-UA" altLang="uk-UA" dirty="0" err="1"/>
              <a:t>cardiovascular</a:t>
            </a:r>
            <a:r>
              <a:rPr lang="uk-UA" altLang="uk-UA" dirty="0"/>
              <a:t> </a:t>
            </a:r>
            <a:r>
              <a:rPr lang="uk-UA" altLang="uk-UA" dirty="0" err="1"/>
              <a:t>disease</a:t>
            </a:r>
            <a:r>
              <a:rPr lang="uk-UA" altLang="uk-UA" dirty="0"/>
              <a:t> </a:t>
            </a:r>
            <a:r>
              <a:rPr lang="uk-UA" altLang="uk-UA" dirty="0" err="1"/>
              <a:t>it's</a:t>
            </a:r>
            <a:r>
              <a:rPr lang="uk-UA" altLang="uk-UA" dirty="0"/>
              <a:t> </a:t>
            </a:r>
            <a:r>
              <a:rPr lang="uk-UA" altLang="uk-UA" dirty="0" err="1"/>
              <a:t>the</a:t>
            </a:r>
            <a:r>
              <a:rPr lang="uk-UA" altLang="uk-UA" dirty="0"/>
              <a:t> </a:t>
            </a:r>
            <a:r>
              <a:rPr lang="uk-UA" altLang="uk-UA" dirty="0" err="1"/>
              <a:t>guys</a:t>
            </a:r>
            <a:r>
              <a:rPr lang="uk-UA" altLang="uk-UA" dirty="0"/>
              <a:t> </a:t>
            </a:r>
            <a:r>
              <a:rPr lang="uk-UA" altLang="uk-UA" dirty="0" err="1"/>
              <a:t>who</a:t>
            </a:r>
            <a:r>
              <a:rPr lang="uk-UA" altLang="uk-UA" dirty="0"/>
              <a:t> </a:t>
            </a:r>
            <a:r>
              <a:rPr lang="uk-UA" altLang="uk-UA" dirty="0" err="1"/>
              <a:t>come</a:t>
            </a:r>
            <a:r>
              <a:rPr lang="uk-UA" altLang="uk-UA" dirty="0"/>
              <a:t> </a:t>
            </a:r>
            <a:r>
              <a:rPr lang="uk-UA" altLang="uk-UA" dirty="0" err="1"/>
              <a:t>into</a:t>
            </a:r>
            <a:r>
              <a:rPr lang="uk-UA" altLang="uk-UA" dirty="0"/>
              <a:t> </a:t>
            </a:r>
            <a:r>
              <a:rPr lang="uk-UA" altLang="uk-UA" dirty="0" err="1"/>
              <a:t>the</a:t>
            </a:r>
            <a:r>
              <a:rPr lang="uk-UA" altLang="uk-UA" dirty="0"/>
              <a:t> </a:t>
            </a:r>
            <a:r>
              <a:rPr lang="uk-UA" altLang="uk-UA" dirty="0" err="1"/>
              <a:t>spotlight</a:t>
            </a:r>
            <a:r>
              <a:rPr lang="uk-UA" altLang="uk-UA" dirty="0"/>
              <a:t>. </a:t>
            </a:r>
            <a:r>
              <a:rPr lang="uk-UA" altLang="uk-UA" dirty="0" err="1"/>
              <a:t>For</a:t>
            </a:r>
            <a:r>
              <a:rPr lang="uk-UA" altLang="uk-UA" dirty="0"/>
              <a:t> </a:t>
            </a:r>
            <a:r>
              <a:rPr lang="uk-UA" altLang="uk-UA" dirty="0" err="1"/>
              <a:t>decades</a:t>
            </a:r>
            <a:r>
              <a:rPr lang="uk-UA" altLang="uk-UA" dirty="0"/>
              <a:t>, </a:t>
            </a:r>
            <a:r>
              <a:rPr lang="uk-UA" altLang="uk-UA" dirty="0" err="1"/>
              <a:t>heart</a:t>
            </a:r>
            <a:r>
              <a:rPr lang="uk-UA" altLang="uk-UA" dirty="0"/>
              <a:t> </a:t>
            </a:r>
            <a:r>
              <a:rPr lang="uk-UA" altLang="uk-UA" dirty="0" err="1"/>
              <a:t>disease</a:t>
            </a:r>
            <a:r>
              <a:rPr lang="uk-UA" altLang="uk-UA" dirty="0"/>
              <a:t> </a:t>
            </a:r>
            <a:r>
              <a:rPr lang="uk-UA" altLang="uk-UA" dirty="0" err="1"/>
              <a:t>and</a:t>
            </a:r>
            <a:r>
              <a:rPr lang="uk-UA" altLang="uk-UA" dirty="0"/>
              <a:t> </a:t>
            </a:r>
            <a:r>
              <a:rPr lang="uk-UA" altLang="uk-UA" dirty="0" err="1"/>
              <a:t>heart</a:t>
            </a:r>
            <a:r>
              <a:rPr lang="uk-UA" altLang="uk-UA" dirty="0"/>
              <a:t> </a:t>
            </a:r>
            <a:r>
              <a:rPr lang="uk-UA" altLang="uk-UA" dirty="0" err="1"/>
              <a:t>attacks</a:t>
            </a:r>
            <a:r>
              <a:rPr lang="uk-UA" altLang="uk-UA" dirty="0"/>
              <a:t> </a:t>
            </a:r>
            <a:r>
              <a:rPr lang="uk-UA" altLang="uk-UA" dirty="0" err="1"/>
              <a:t>have</a:t>
            </a:r>
            <a:r>
              <a:rPr lang="uk-UA" altLang="uk-UA" dirty="0"/>
              <a:t> </a:t>
            </a:r>
            <a:r>
              <a:rPr lang="uk-UA" altLang="uk-UA" dirty="0" err="1"/>
              <a:t>been</a:t>
            </a:r>
            <a:r>
              <a:rPr lang="uk-UA" altLang="uk-UA" dirty="0"/>
              <a:t> </a:t>
            </a:r>
            <a:r>
              <a:rPr lang="uk-UA" altLang="uk-UA" dirty="0" err="1"/>
              <a:t>viewed</a:t>
            </a:r>
            <a:r>
              <a:rPr lang="uk-UA" altLang="uk-UA" dirty="0"/>
              <a:t> </a:t>
            </a:r>
            <a:r>
              <a:rPr lang="uk-UA" altLang="uk-UA" dirty="0" err="1"/>
              <a:t>as</a:t>
            </a:r>
            <a:r>
              <a:rPr lang="uk-UA" altLang="uk-UA" dirty="0"/>
              <a:t> a </a:t>
            </a:r>
            <a:r>
              <a:rPr lang="uk-UA" altLang="uk-UA" dirty="0" err="1"/>
              <a:t>man's</a:t>
            </a:r>
            <a:r>
              <a:rPr lang="uk-UA" altLang="uk-UA" dirty="0"/>
              <a:t> </a:t>
            </a:r>
            <a:r>
              <a:rPr lang="uk-UA" altLang="uk-UA" dirty="0" err="1"/>
              <a:t>illness</a:t>
            </a:r>
            <a:r>
              <a:rPr lang="uk-UA" altLang="uk-UA" dirty="0"/>
              <a:t>. </a:t>
            </a:r>
            <a:r>
              <a:rPr lang="uk-UA" altLang="uk-UA" dirty="0" err="1"/>
              <a:t>But</a:t>
            </a:r>
            <a:r>
              <a:rPr lang="uk-UA" altLang="uk-UA" dirty="0"/>
              <a:t> </a:t>
            </a:r>
            <a:r>
              <a:rPr lang="uk-UA" altLang="uk-UA" dirty="0" err="1"/>
              <a:t>this</a:t>
            </a:r>
            <a:r>
              <a:rPr lang="uk-UA" altLang="uk-UA" dirty="0"/>
              <a:t> </a:t>
            </a:r>
            <a:r>
              <a:rPr lang="uk-UA" altLang="uk-UA" dirty="0" err="1"/>
              <a:t>is</a:t>
            </a:r>
            <a:r>
              <a:rPr lang="uk-UA" altLang="uk-UA" dirty="0"/>
              <a:t> </a:t>
            </a:r>
            <a:r>
              <a:rPr lang="uk-UA" altLang="uk-UA" dirty="0" err="1"/>
              <a:t>far</a:t>
            </a:r>
            <a:r>
              <a:rPr lang="uk-UA" altLang="uk-UA" dirty="0"/>
              <a:t> </a:t>
            </a:r>
            <a:r>
              <a:rPr lang="uk-UA" altLang="uk-UA" dirty="0" err="1"/>
              <a:t>from</a:t>
            </a:r>
            <a:r>
              <a:rPr lang="uk-UA" altLang="uk-UA" dirty="0"/>
              <a:t> </a:t>
            </a:r>
            <a:r>
              <a:rPr lang="uk-UA" altLang="uk-UA" dirty="0" err="1"/>
              <a:t>the</a:t>
            </a:r>
            <a:r>
              <a:rPr lang="uk-UA" altLang="uk-UA" dirty="0"/>
              <a:t> </a:t>
            </a:r>
            <a:r>
              <a:rPr lang="uk-UA" altLang="uk-UA" dirty="0" err="1"/>
              <a:t>truth</a:t>
            </a:r>
            <a:r>
              <a:rPr lang="uk-UA" altLang="uk-UA" dirty="0"/>
              <a:t>. </a:t>
            </a:r>
            <a:r>
              <a:rPr lang="uk-UA" altLang="uk-UA" dirty="0" err="1"/>
              <a:t>Heart</a:t>
            </a:r>
            <a:r>
              <a:rPr lang="uk-UA" altLang="uk-UA" dirty="0"/>
              <a:t> </a:t>
            </a:r>
            <a:r>
              <a:rPr lang="uk-UA" altLang="uk-UA" dirty="0" err="1"/>
              <a:t>disease</a:t>
            </a:r>
            <a:r>
              <a:rPr lang="uk-UA" altLang="uk-UA" dirty="0"/>
              <a:t> </a:t>
            </a:r>
            <a:r>
              <a:rPr lang="uk-UA" altLang="uk-UA" dirty="0" err="1"/>
              <a:t>kills</a:t>
            </a:r>
            <a:r>
              <a:rPr lang="uk-UA" altLang="uk-UA" dirty="0"/>
              <a:t> 500,000 </a:t>
            </a:r>
            <a:r>
              <a:rPr lang="uk-UA" altLang="uk-UA" dirty="0" err="1"/>
              <a:t>American</a:t>
            </a:r>
            <a:r>
              <a:rPr lang="uk-UA" altLang="uk-UA" dirty="0"/>
              <a:t> </a:t>
            </a:r>
            <a:r>
              <a:rPr lang="uk-UA" altLang="uk-UA" dirty="0" err="1"/>
              <a:t>women</a:t>
            </a:r>
            <a:r>
              <a:rPr lang="uk-UA" altLang="uk-UA" dirty="0"/>
              <a:t> </a:t>
            </a:r>
            <a:r>
              <a:rPr lang="uk-UA" altLang="uk-UA" dirty="0" err="1"/>
              <a:t>each</a:t>
            </a:r>
            <a:r>
              <a:rPr lang="uk-UA" altLang="uk-UA" dirty="0"/>
              <a:t> </a:t>
            </a:r>
            <a:r>
              <a:rPr lang="uk-UA" altLang="uk-UA" dirty="0" err="1"/>
              <a:t>year</a:t>
            </a:r>
            <a:r>
              <a:rPr lang="uk-UA" altLang="uk-UA" dirty="0"/>
              <a:t>, </a:t>
            </a:r>
            <a:r>
              <a:rPr lang="uk-UA" altLang="uk-UA" dirty="0" err="1"/>
              <a:t>topping</a:t>
            </a:r>
            <a:r>
              <a:rPr lang="uk-UA" altLang="uk-UA" dirty="0"/>
              <a:t> </a:t>
            </a:r>
            <a:r>
              <a:rPr lang="uk-UA" altLang="uk-UA" dirty="0" err="1"/>
              <a:t>male</a:t>
            </a:r>
            <a:r>
              <a:rPr lang="uk-UA" altLang="uk-UA" dirty="0"/>
              <a:t> </a:t>
            </a:r>
            <a:r>
              <a:rPr lang="uk-UA" altLang="uk-UA" dirty="0" err="1"/>
              <a:t>numbers</a:t>
            </a:r>
            <a:r>
              <a:rPr lang="uk-UA" altLang="uk-UA" dirty="0"/>
              <a:t> </a:t>
            </a:r>
            <a:r>
              <a:rPr lang="uk-UA" altLang="uk-UA" dirty="0" err="1"/>
              <a:t>by</a:t>
            </a:r>
            <a:r>
              <a:rPr lang="uk-UA" altLang="uk-UA" dirty="0"/>
              <a:t> 50,000. </a:t>
            </a:r>
            <a:endParaRPr lang="en-US" altLang="uk-UA" dirty="0"/>
          </a:p>
          <a:p>
            <a:r>
              <a:rPr lang="uk-UA" altLang="uk-UA" dirty="0" err="1"/>
              <a:t>Your</a:t>
            </a:r>
            <a:r>
              <a:rPr lang="uk-UA" altLang="uk-UA" dirty="0"/>
              <a:t> </a:t>
            </a:r>
            <a:r>
              <a:rPr lang="uk-UA" altLang="uk-UA" dirty="0" err="1"/>
              <a:t>body</a:t>
            </a:r>
            <a:r>
              <a:rPr lang="uk-UA" altLang="uk-UA" dirty="0"/>
              <a:t> </a:t>
            </a:r>
            <a:r>
              <a:rPr lang="uk-UA" altLang="uk-UA" dirty="0" err="1"/>
              <a:t>has</a:t>
            </a:r>
            <a:r>
              <a:rPr lang="uk-UA" altLang="uk-UA" dirty="0"/>
              <a:t> </a:t>
            </a:r>
            <a:r>
              <a:rPr lang="uk-UA" altLang="uk-UA" dirty="0" err="1"/>
              <a:t>about</a:t>
            </a:r>
            <a:r>
              <a:rPr lang="uk-UA" altLang="uk-UA" dirty="0"/>
              <a:t> 5.6 </a:t>
            </a:r>
            <a:r>
              <a:rPr lang="uk-UA" altLang="uk-UA" dirty="0" err="1"/>
              <a:t>liters</a:t>
            </a:r>
            <a:r>
              <a:rPr lang="uk-UA" altLang="uk-UA" dirty="0"/>
              <a:t> (6 </a:t>
            </a:r>
            <a:r>
              <a:rPr lang="uk-UA" altLang="uk-UA" dirty="0" err="1"/>
              <a:t>quarts</a:t>
            </a:r>
            <a:r>
              <a:rPr lang="uk-UA" altLang="uk-UA" dirty="0"/>
              <a:t>) </a:t>
            </a:r>
            <a:r>
              <a:rPr lang="uk-UA" altLang="uk-UA" dirty="0" err="1"/>
              <a:t>of</a:t>
            </a:r>
            <a:r>
              <a:rPr lang="uk-UA" altLang="uk-UA" dirty="0"/>
              <a:t> </a:t>
            </a:r>
            <a:r>
              <a:rPr lang="uk-UA" altLang="uk-UA" dirty="0" err="1"/>
              <a:t>blood</a:t>
            </a:r>
            <a:r>
              <a:rPr lang="uk-UA" altLang="uk-UA" dirty="0"/>
              <a:t>. </a:t>
            </a:r>
            <a:r>
              <a:rPr lang="uk-UA" altLang="uk-UA" dirty="0" err="1"/>
              <a:t>This</a:t>
            </a:r>
            <a:r>
              <a:rPr lang="uk-UA" altLang="uk-UA" dirty="0"/>
              <a:t> 5.6 </a:t>
            </a:r>
            <a:r>
              <a:rPr lang="uk-UA" altLang="uk-UA" dirty="0" err="1"/>
              <a:t>liters</a:t>
            </a:r>
            <a:r>
              <a:rPr lang="uk-UA" altLang="uk-UA" dirty="0"/>
              <a:t> </a:t>
            </a:r>
            <a:r>
              <a:rPr lang="uk-UA" altLang="uk-UA" dirty="0" err="1"/>
              <a:t>of</a:t>
            </a:r>
            <a:r>
              <a:rPr lang="uk-UA" altLang="uk-UA" dirty="0"/>
              <a:t> </a:t>
            </a:r>
            <a:r>
              <a:rPr lang="uk-UA" altLang="uk-UA" dirty="0" err="1"/>
              <a:t>blood</a:t>
            </a:r>
            <a:r>
              <a:rPr lang="uk-UA" altLang="uk-UA" dirty="0"/>
              <a:t> </a:t>
            </a:r>
            <a:r>
              <a:rPr lang="uk-UA" altLang="uk-UA" dirty="0" err="1"/>
              <a:t>circulates</a:t>
            </a:r>
            <a:r>
              <a:rPr lang="uk-UA" altLang="uk-UA" dirty="0"/>
              <a:t> </a:t>
            </a:r>
            <a:r>
              <a:rPr lang="uk-UA" altLang="uk-UA" dirty="0" err="1"/>
              <a:t>through</a:t>
            </a:r>
            <a:r>
              <a:rPr lang="uk-UA" altLang="uk-UA" dirty="0"/>
              <a:t> </a:t>
            </a:r>
            <a:r>
              <a:rPr lang="uk-UA" altLang="uk-UA" dirty="0" err="1"/>
              <a:t>the</a:t>
            </a:r>
            <a:r>
              <a:rPr lang="uk-UA" altLang="uk-UA" dirty="0"/>
              <a:t> </a:t>
            </a:r>
            <a:r>
              <a:rPr lang="uk-UA" altLang="uk-UA" dirty="0" err="1"/>
              <a:t>body</a:t>
            </a:r>
            <a:r>
              <a:rPr lang="uk-UA" altLang="uk-UA" dirty="0"/>
              <a:t> </a:t>
            </a:r>
            <a:r>
              <a:rPr lang="uk-UA" altLang="uk-UA" dirty="0" err="1"/>
              <a:t>three</a:t>
            </a:r>
            <a:r>
              <a:rPr lang="uk-UA" altLang="uk-UA" dirty="0"/>
              <a:t> </a:t>
            </a:r>
            <a:r>
              <a:rPr lang="uk-UA" altLang="uk-UA" dirty="0" err="1"/>
              <a:t>times</a:t>
            </a:r>
            <a:r>
              <a:rPr lang="uk-UA" altLang="uk-UA" dirty="0"/>
              <a:t> </a:t>
            </a:r>
            <a:r>
              <a:rPr lang="uk-UA" altLang="uk-UA" dirty="0" err="1"/>
              <a:t>every</a:t>
            </a:r>
            <a:r>
              <a:rPr lang="uk-UA" altLang="uk-UA" dirty="0"/>
              <a:t> </a:t>
            </a:r>
            <a:r>
              <a:rPr lang="uk-UA" altLang="uk-UA" dirty="0" err="1"/>
              <a:t>minute</a:t>
            </a:r>
            <a:r>
              <a:rPr lang="uk-UA" altLang="uk-UA" dirty="0"/>
              <a:t>. </a:t>
            </a:r>
            <a:r>
              <a:rPr lang="uk-UA" altLang="uk-UA" dirty="0" err="1"/>
              <a:t>In</a:t>
            </a:r>
            <a:r>
              <a:rPr lang="uk-UA" altLang="uk-UA" dirty="0"/>
              <a:t> </a:t>
            </a:r>
            <a:r>
              <a:rPr lang="uk-UA" altLang="uk-UA" dirty="0" err="1"/>
              <a:t>one</a:t>
            </a:r>
            <a:r>
              <a:rPr lang="uk-UA" altLang="uk-UA" dirty="0"/>
              <a:t> </a:t>
            </a:r>
            <a:r>
              <a:rPr lang="uk-UA" altLang="uk-UA" dirty="0" err="1"/>
              <a:t>day</a:t>
            </a:r>
            <a:r>
              <a:rPr lang="uk-UA" altLang="uk-UA" dirty="0"/>
              <a:t>, </a:t>
            </a:r>
            <a:r>
              <a:rPr lang="uk-UA" altLang="uk-UA" dirty="0" err="1"/>
              <a:t>the</a:t>
            </a:r>
            <a:r>
              <a:rPr lang="uk-UA" altLang="uk-UA" dirty="0"/>
              <a:t> </a:t>
            </a:r>
            <a:r>
              <a:rPr lang="uk-UA" altLang="uk-UA" dirty="0" err="1"/>
              <a:t>blood</a:t>
            </a:r>
            <a:r>
              <a:rPr lang="uk-UA" altLang="uk-UA" dirty="0"/>
              <a:t> </a:t>
            </a:r>
            <a:r>
              <a:rPr lang="uk-UA" altLang="uk-UA" dirty="0" err="1"/>
              <a:t>travels</a:t>
            </a:r>
            <a:r>
              <a:rPr lang="uk-UA" altLang="uk-UA" dirty="0"/>
              <a:t> a </a:t>
            </a:r>
            <a:r>
              <a:rPr lang="uk-UA" altLang="uk-UA" dirty="0" err="1"/>
              <a:t>total</a:t>
            </a:r>
            <a:r>
              <a:rPr lang="uk-UA" altLang="uk-UA" dirty="0"/>
              <a:t> </a:t>
            </a:r>
            <a:r>
              <a:rPr lang="uk-UA" altLang="uk-UA" dirty="0" err="1"/>
              <a:t>of</a:t>
            </a:r>
            <a:r>
              <a:rPr lang="uk-UA" altLang="uk-UA" dirty="0"/>
              <a:t> 19,000 </a:t>
            </a:r>
            <a:r>
              <a:rPr lang="uk-UA" altLang="uk-UA" dirty="0" err="1"/>
              <a:t>km</a:t>
            </a:r>
            <a:r>
              <a:rPr lang="uk-UA" altLang="uk-UA" dirty="0"/>
              <a:t> (12,000 </a:t>
            </a:r>
            <a:r>
              <a:rPr lang="uk-UA" altLang="uk-UA" dirty="0" err="1"/>
              <a:t>miles</a:t>
            </a:r>
            <a:r>
              <a:rPr lang="uk-UA" altLang="uk-UA" dirty="0"/>
              <a:t>)</a:t>
            </a:r>
            <a:r>
              <a:rPr lang="uk-UA" altLang="uk-UA" dirty="0" err="1"/>
              <a:t>—that's</a:t>
            </a:r>
            <a:r>
              <a:rPr lang="uk-UA" altLang="uk-UA" dirty="0"/>
              <a:t> </a:t>
            </a:r>
            <a:r>
              <a:rPr lang="uk-UA" altLang="uk-UA" dirty="0" err="1"/>
              <a:t>four</a:t>
            </a:r>
            <a:r>
              <a:rPr lang="uk-UA" altLang="uk-UA" dirty="0"/>
              <a:t> </a:t>
            </a:r>
            <a:r>
              <a:rPr lang="uk-UA" altLang="uk-UA" dirty="0" err="1"/>
              <a:t>times</a:t>
            </a:r>
            <a:r>
              <a:rPr lang="uk-UA" altLang="uk-UA" dirty="0"/>
              <a:t> </a:t>
            </a:r>
            <a:r>
              <a:rPr lang="uk-UA" altLang="uk-UA" dirty="0" err="1"/>
              <a:t>the</a:t>
            </a:r>
            <a:r>
              <a:rPr lang="uk-UA" altLang="uk-UA" dirty="0"/>
              <a:t> </a:t>
            </a:r>
            <a:r>
              <a:rPr lang="uk-UA" altLang="uk-UA" dirty="0" err="1"/>
              <a:t>distance</a:t>
            </a:r>
            <a:r>
              <a:rPr lang="uk-UA" altLang="uk-UA" dirty="0"/>
              <a:t> </a:t>
            </a:r>
            <a:r>
              <a:rPr lang="uk-UA" altLang="uk-UA" dirty="0" err="1"/>
              <a:t>across</a:t>
            </a:r>
            <a:r>
              <a:rPr lang="uk-UA" altLang="uk-UA" dirty="0"/>
              <a:t> </a:t>
            </a:r>
            <a:r>
              <a:rPr lang="uk-UA" altLang="uk-UA" dirty="0" err="1"/>
              <a:t>the</a:t>
            </a:r>
            <a:r>
              <a:rPr lang="uk-UA" altLang="uk-UA" dirty="0"/>
              <a:t> US </a:t>
            </a:r>
            <a:r>
              <a:rPr lang="uk-UA" altLang="uk-UA" dirty="0" err="1"/>
              <a:t>from</a:t>
            </a:r>
            <a:r>
              <a:rPr lang="uk-UA" altLang="uk-UA" dirty="0"/>
              <a:t> </a:t>
            </a:r>
            <a:r>
              <a:rPr lang="uk-UA" altLang="uk-UA" dirty="0" err="1"/>
              <a:t>coast</a:t>
            </a:r>
            <a:r>
              <a:rPr lang="uk-UA" altLang="uk-UA" dirty="0"/>
              <a:t> </a:t>
            </a:r>
            <a:r>
              <a:rPr lang="uk-UA" altLang="uk-UA" dirty="0" err="1"/>
              <a:t>to</a:t>
            </a:r>
            <a:r>
              <a:rPr lang="uk-UA" altLang="uk-UA" dirty="0"/>
              <a:t> </a:t>
            </a:r>
            <a:r>
              <a:rPr lang="uk-UA" altLang="uk-UA" dirty="0" err="1"/>
              <a:t>coast</a:t>
            </a:r>
            <a:r>
              <a:rPr lang="uk-UA" altLang="uk-UA" dirty="0"/>
              <a:t>. </a:t>
            </a:r>
          </a:p>
          <a:p>
            <a:endParaRPr lang="uk-UA" altLang="uk-UA" dirty="0"/>
          </a:p>
          <a:p>
            <a:r>
              <a:rPr lang="en-US" altLang="uk-UA" dirty="0"/>
              <a:t>Here I have to compare the heart with the most advanced pumps developed. </a:t>
            </a:r>
            <a:endParaRPr lang="en-US" altLang="uk-UA"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uk-UA" dirty="0" smtClean="0"/>
              <a:t>I have to say about development of different devices to study the heart and to exchange it for an artificial one.</a:t>
            </a:r>
            <a:endParaRPr lang="uk-UA" altLang="uk-UA" dirty="0" smtClean="0"/>
          </a:p>
          <a:p>
            <a:endParaRPr lang="uk-UA" altLang="uk-UA" dirty="0"/>
          </a:p>
        </p:txBody>
      </p:sp>
    </p:spTree>
    <p:extLst>
      <p:ext uri="{BB962C8B-B14F-4D97-AF65-F5344CB8AC3E}">
        <p14:creationId xmlns:p14="http://schemas.microsoft.com/office/powerpoint/2010/main" val="2897378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Haskell Karp, the recipient of the first completely artificial heart, resting in his recovery room after the surgery, performed by Dr. Denton Cooley, in 1969. A biomedical engineer, John </a:t>
            </a:r>
            <a:r>
              <a:rPr lang="en-US" dirty="0" err="1" smtClean="0"/>
              <a:t>Jurgens</a:t>
            </a:r>
            <a:r>
              <a:rPr lang="en-US" dirty="0" smtClean="0"/>
              <a:t>, is at right. Mr. Karp lived three days with the device. Credit </a:t>
            </a:r>
            <a:r>
              <a:rPr lang="en-US" dirty="0" err="1" smtClean="0"/>
              <a:t>Bettmann</a:t>
            </a:r>
            <a:r>
              <a:rPr lang="en-US" dirty="0" smtClean="0"/>
              <a:t>/Corbis</a:t>
            </a:r>
          </a:p>
          <a:p>
            <a:r>
              <a:rPr lang="en-US" dirty="0" smtClean="0"/>
              <a:t>Dr. Denton A. Cooley, the renowned surgeon who was the first to implant a totally artificial heart in a patient and in the process set off one of medicine’s greatest feuds, died on Friday November 18, 2016 at his home in Houston. He was 96.</a:t>
            </a:r>
          </a:p>
          <a:p>
            <a:r>
              <a:rPr lang="en-US" dirty="0" smtClean="0"/>
              <a:t>The Texas Heart Institute, which Dr. Cooley founded, confirmed his death. He stopped performing surgery on his 87th birthday but had never retired, remaining active at the institute as its president emeritus. The institute said he last showed up there on Monday.</a:t>
            </a:r>
          </a:p>
          <a:p>
            <a:r>
              <a:rPr lang="en-US" dirty="0" smtClean="0"/>
              <a:t>A former college basketball star who was a towering presence in the operating room, Dr. Cooley had by age 50 performed more than 5,000 cardiac operations, including 17 heart transplants.</a:t>
            </a:r>
          </a:p>
          <a:p>
            <a:r>
              <a:rPr lang="en-US" dirty="0" smtClean="0"/>
              <a:t>For more than six decades his name was inextricably linked to that of </a:t>
            </a:r>
            <a:r>
              <a:rPr lang="en-US" dirty="0" smtClean="0">
                <a:hlinkClick r:id="rId3"/>
              </a:rPr>
              <a:t>his mentor and former partner, Dr. Michael E. </a:t>
            </a:r>
            <a:r>
              <a:rPr lang="en-US" dirty="0" err="1" smtClean="0">
                <a:hlinkClick r:id="rId3"/>
              </a:rPr>
              <a:t>DeBakey</a:t>
            </a:r>
            <a:r>
              <a:rPr lang="en-US" dirty="0" smtClean="0"/>
              <a:t>, the developer of the artificial heart. Their pioneering techniques for surgery on the heart and blood vessels have helped tens of thousands of patients.</a:t>
            </a:r>
          </a:p>
          <a:p>
            <a:r>
              <a:rPr lang="en-US" dirty="0" smtClean="0"/>
              <a:t>But those advances were overshadowed on April 4, 1969, when Dr. Cooley, working independently of Dr. </a:t>
            </a:r>
            <a:r>
              <a:rPr lang="en-US" dirty="0" err="1" smtClean="0"/>
              <a:t>DeBakey</a:t>
            </a:r>
            <a:r>
              <a:rPr lang="en-US" dirty="0" smtClean="0"/>
              <a:t> (1908-2008) , performed his groundbreaking implantation without Dr. </a:t>
            </a:r>
            <a:r>
              <a:rPr lang="en-US" dirty="0" err="1" smtClean="0"/>
              <a:t>DeBakey’s</a:t>
            </a:r>
            <a:r>
              <a:rPr lang="en-US" dirty="0" smtClean="0"/>
              <a:t> authorization. At the time, Dr. </a:t>
            </a:r>
            <a:r>
              <a:rPr lang="en-US" dirty="0" err="1" smtClean="0"/>
              <a:t>DeBakey</a:t>
            </a:r>
            <a:r>
              <a:rPr lang="en-US" dirty="0" smtClean="0"/>
              <a:t> and a medical team were developing the artificial heart — it was still an experimental device — at Baylor College of Medicine in Houston.</a:t>
            </a:r>
          </a:p>
          <a:p>
            <a:r>
              <a:rPr lang="en-US" dirty="0" smtClean="0"/>
              <a:t>Dr. </a:t>
            </a:r>
            <a:r>
              <a:rPr lang="en-US" dirty="0" err="1" smtClean="0"/>
              <a:t>DeBakey</a:t>
            </a:r>
            <a:r>
              <a:rPr lang="en-US" dirty="0" smtClean="0"/>
              <a:t> felt betrayed. Suddenly his protégé was his archrival. So began </a:t>
            </a:r>
            <a:r>
              <a:rPr lang="en-US" dirty="0" smtClean="0">
                <a:hlinkClick r:id="rId4"/>
              </a:rPr>
              <a:t>a feud</a:t>
            </a:r>
            <a:r>
              <a:rPr lang="en-US" dirty="0" smtClean="0"/>
              <a:t> that would last 40 years, reveal much about the personalities and ambitions of the two renowned surgeons and end only a year before Dr. </a:t>
            </a:r>
            <a:r>
              <a:rPr lang="en-US" dirty="0" err="1" smtClean="0"/>
              <a:t>DeBakey’s</a:t>
            </a:r>
            <a:r>
              <a:rPr lang="en-US" dirty="0" smtClean="0"/>
              <a:t> death in 2008.</a:t>
            </a:r>
          </a:p>
          <a:p>
            <a:r>
              <a:rPr lang="en-US" dirty="0" smtClean="0"/>
              <a:t>Dr. Cooley long defended his action as a doctor’s obligation to do whatever is necessary to save a patient’s life. “If you are a ship out in the ocean and someone throws you a life preserver, you don’t look at it to see if it has been approved by the federal government,” he said in an interview for this obituary.</a:t>
            </a:r>
          </a:p>
          <a:p>
            <a:endParaRPr lang="uk-UA" dirty="0"/>
          </a:p>
        </p:txBody>
      </p:sp>
      <p:sp>
        <p:nvSpPr>
          <p:cNvPr id="4" name="Slide Number Placeholder 3"/>
          <p:cNvSpPr>
            <a:spLocks noGrp="1"/>
          </p:cNvSpPr>
          <p:nvPr>
            <p:ph type="sldNum" sz="quarter" idx="10"/>
          </p:nvPr>
        </p:nvSpPr>
        <p:spPr/>
        <p:txBody>
          <a:bodyPr/>
          <a:lstStyle/>
          <a:p>
            <a:fld id="{BD5C7E8F-EDC1-4DE5-9AF7-16BFCF4D4291}" type="slidenum">
              <a:rPr lang="uk-UA" altLang="uk-UA" smtClean="0"/>
              <a:pPr/>
              <a:t>4</a:t>
            </a:fld>
            <a:endParaRPr lang="uk-UA" altLang="uk-UA"/>
          </a:p>
        </p:txBody>
      </p:sp>
    </p:spTree>
    <p:extLst>
      <p:ext uri="{BB962C8B-B14F-4D97-AF65-F5344CB8AC3E}">
        <p14:creationId xmlns:p14="http://schemas.microsoft.com/office/powerpoint/2010/main" val="390959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C7E8F-EDC1-4DE5-9AF7-16BFCF4D4291}" type="slidenum">
              <a:rPr lang="uk-UA" altLang="uk-UA" smtClean="0"/>
              <a:pPr/>
              <a:t>6</a:t>
            </a:fld>
            <a:endParaRPr lang="uk-UA" altLang="uk-UA"/>
          </a:p>
        </p:txBody>
      </p:sp>
    </p:spTree>
    <p:extLst>
      <p:ext uri="{BB962C8B-B14F-4D97-AF65-F5344CB8AC3E}">
        <p14:creationId xmlns:p14="http://schemas.microsoft.com/office/powerpoint/2010/main" val="2005284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Year 2012</a:t>
            </a:r>
          </a:p>
          <a:p>
            <a:endParaRPr lang="en-US" dirty="0" smtClean="0"/>
          </a:p>
          <a:p>
            <a:r>
              <a:rPr lang="en-US" dirty="0" smtClean="0"/>
              <a:t>Chris Marshall with his “Freedom Pack” portable device and “Big Blue,” the machine to which he was connected after the implantation of his artificial heart. With him are his nurse Shauna Andrus and his surgeon </a:t>
            </a:r>
            <a:r>
              <a:rPr lang="en-US" dirty="0" err="1" smtClean="0"/>
              <a:t>Nahush</a:t>
            </a:r>
            <a:r>
              <a:rPr lang="en-US" dirty="0" smtClean="0"/>
              <a:t> A. </a:t>
            </a:r>
            <a:r>
              <a:rPr lang="en-US" dirty="0" err="1" smtClean="0"/>
              <a:t>MokadamClare</a:t>
            </a:r>
            <a:r>
              <a:rPr lang="en-US" dirty="0" smtClean="0"/>
              <a:t> </a:t>
            </a:r>
            <a:r>
              <a:rPr lang="en-US" dirty="0" err="1" smtClean="0"/>
              <a:t>McLe</a:t>
            </a:r>
            <a:endParaRPr lang="en-US" dirty="0" smtClean="0"/>
          </a:p>
          <a:p>
            <a:r>
              <a:rPr lang="en-US" dirty="0" smtClean="0"/>
              <a:t>In the implantation procedure, the surgeon removes the patients failing left and right ventricles and all four heart valves. The implanted device consists of two bulbous, polyurethane chambers that act as ventricles. Each chamber has an in-flow and out-flow valve and a four-layer diaphragm. They are sutured into the remaining heart structure: the left and right atria, the aorta and pulmonary artery.</a:t>
            </a:r>
          </a:p>
          <a:p>
            <a:r>
              <a:rPr lang="en-US" dirty="0" smtClean="0"/>
              <a:t>The implanted device has no sensors, motors or electronics. It is powered by a pneumatic driver outside of the patients body, which is connected by two tubes that exit the patients abdominal wall. The driver supplies vacuum pressure to pull the diaphragm to the bottom of the ventricle, allowing blood to enter, then produces a precisely calibrated pulse of air that pushes the diaphragm to the top of the ventricle to fully eject the blood.</a:t>
            </a:r>
          </a:p>
          <a:p>
            <a:r>
              <a:rPr lang="en-US" dirty="0" smtClean="0"/>
              <a:t>During the 10-year clinical study of the Total Artificial Heart that led to its FDA approval in 2004, 79 percent of patients survived until transplant. The Total Artificial Heart has been implanted in more than 1,000 people worldwide, said Michael </a:t>
            </a:r>
            <a:r>
              <a:rPr lang="en-US" dirty="0" err="1" smtClean="0"/>
              <a:t>Garippa</a:t>
            </a:r>
            <a:r>
              <a:rPr lang="en-US" dirty="0" smtClean="0"/>
              <a:t>, </a:t>
            </a:r>
            <a:r>
              <a:rPr lang="en-US" dirty="0" err="1" smtClean="0"/>
              <a:t>SynCardias</a:t>
            </a:r>
            <a:r>
              <a:rPr lang="en-US" dirty="0" smtClean="0"/>
              <a:t> CEO. The current longest-supported patient received a transplant after 1,374 days with the device.</a:t>
            </a:r>
          </a:p>
          <a:p>
            <a:r>
              <a:rPr lang="en-US" dirty="0" smtClean="0"/>
              <a:t>During the clinical study, 65 percent of patients who received the </a:t>
            </a:r>
            <a:r>
              <a:rPr lang="en-US" dirty="0" err="1" smtClean="0"/>
              <a:t>SynCardia</a:t>
            </a:r>
            <a:r>
              <a:rPr lang="en-US" dirty="0" smtClean="0"/>
              <a:t> device were out of bed within five days of surgery, and a similar percentage were walking more than 100 feet within 21 days of implant, the company reports.</a:t>
            </a:r>
          </a:p>
          <a:p>
            <a:endParaRPr lang="en-US" dirty="0" smtClean="0"/>
          </a:p>
          <a:p>
            <a:endParaRPr lang="uk-UA" dirty="0"/>
          </a:p>
        </p:txBody>
      </p:sp>
      <p:sp>
        <p:nvSpPr>
          <p:cNvPr id="4" name="Slide Number Placeholder 3"/>
          <p:cNvSpPr>
            <a:spLocks noGrp="1"/>
          </p:cNvSpPr>
          <p:nvPr>
            <p:ph type="sldNum" sz="quarter" idx="10"/>
          </p:nvPr>
        </p:nvSpPr>
        <p:spPr/>
        <p:txBody>
          <a:bodyPr/>
          <a:lstStyle/>
          <a:p>
            <a:fld id="{BD5C7E8F-EDC1-4DE5-9AF7-16BFCF4D4291}" type="slidenum">
              <a:rPr lang="uk-UA" altLang="uk-UA" smtClean="0"/>
              <a:pPr/>
              <a:t>7</a:t>
            </a:fld>
            <a:endParaRPr lang="uk-UA" altLang="uk-UA"/>
          </a:p>
        </p:txBody>
      </p:sp>
    </p:spTree>
    <p:extLst>
      <p:ext uri="{BB962C8B-B14F-4D97-AF65-F5344CB8AC3E}">
        <p14:creationId xmlns:p14="http://schemas.microsoft.com/office/powerpoint/2010/main" val="2719316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October 15, 2004: The </a:t>
            </a:r>
            <a:r>
              <a:rPr lang="en-US" dirty="0" err="1" smtClean="0"/>
              <a:t>CardioWest</a:t>
            </a:r>
            <a:r>
              <a:rPr lang="en-US" dirty="0" smtClean="0"/>
              <a:t> Total Artificial Heart receives FDA approval, becoming the first TAH to do so. The official name given to the device through the FDA approval process is the </a:t>
            </a:r>
            <a:r>
              <a:rPr lang="en-US" dirty="0" err="1" smtClean="0"/>
              <a:t>SynCardia</a:t>
            </a:r>
            <a:r>
              <a:rPr lang="en-US" dirty="0" smtClean="0"/>
              <a:t> temporary </a:t>
            </a:r>
            <a:r>
              <a:rPr lang="en-US" dirty="0" err="1" smtClean="0"/>
              <a:t>CardioWest</a:t>
            </a:r>
            <a:r>
              <a:rPr lang="en-US" dirty="0" smtClean="0"/>
              <a:t>™ Total Artificial Heart.</a:t>
            </a:r>
          </a:p>
          <a:p>
            <a:endParaRPr lang="en-US" dirty="0"/>
          </a:p>
        </p:txBody>
      </p:sp>
      <p:sp>
        <p:nvSpPr>
          <p:cNvPr id="4" name="Slide Number Placeholder 3"/>
          <p:cNvSpPr>
            <a:spLocks noGrp="1"/>
          </p:cNvSpPr>
          <p:nvPr>
            <p:ph type="sldNum" sz="quarter" idx="10"/>
          </p:nvPr>
        </p:nvSpPr>
        <p:spPr/>
        <p:txBody>
          <a:bodyPr/>
          <a:lstStyle/>
          <a:p>
            <a:fld id="{BD5C7E8F-EDC1-4DE5-9AF7-16BFCF4D4291}" type="slidenum">
              <a:rPr lang="uk-UA" altLang="uk-UA" smtClean="0"/>
              <a:pPr/>
              <a:t>8</a:t>
            </a:fld>
            <a:endParaRPr lang="uk-UA" altLang="uk-UA"/>
          </a:p>
        </p:txBody>
      </p:sp>
    </p:spTree>
    <p:extLst>
      <p:ext uri="{BB962C8B-B14F-4D97-AF65-F5344CB8AC3E}">
        <p14:creationId xmlns:p14="http://schemas.microsoft.com/office/powerpoint/2010/main" val="4290700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37931725" indent="-37474525"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marL="457200" eaLnBrk="0" fontAlgn="base" hangingPunct="0">
              <a:spcBef>
                <a:spcPct val="0"/>
              </a:spcBef>
              <a:spcAft>
                <a:spcPct val="0"/>
              </a:spcAft>
              <a:defRPr sz="2400">
                <a:solidFill>
                  <a:schemeClr val="tx1"/>
                </a:solidFill>
                <a:latin typeface="Arial" charset="0"/>
                <a:ea typeface="ＭＳ Ｐゴシック" pitchFamily="34" charset="-128"/>
              </a:defRPr>
            </a:lvl6pPr>
            <a:lvl7pPr marL="914400" eaLnBrk="0" fontAlgn="base" hangingPunct="0">
              <a:spcBef>
                <a:spcPct val="0"/>
              </a:spcBef>
              <a:spcAft>
                <a:spcPct val="0"/>
              </a:spcAft>
              <a:defRPr sz="2400">
                <a:solidFill>
                  <a:schemeClr val="tx1"/>
                </a:solidFill>
                <a:latin typeface="Arial" charset="0"/>
                <a:ea typeface="ＭＳ Ｐゴシック" pitchFamily="34" charset="-128"/>
              </a:defRPr>
            </a:lvl7pPr>
            <a:lvl8pPr marL="1371600" eaLnBrk="0" fontAlgn="base" hangingPunct="0">
              <a:spcBef>
                <a:spcPct val="0"/>
              </a:spcBef>
              <a:spcAft>
                <a:spcPct val="0"/>
              </a:spcAft>
              <a:defRPr sz="2400">
                <a:solidFill>
                  <a:schemeClr val="tx1"/>
                </a:solidFill>
                <a:latin typeface="Arial" charset="0"/>
                <a:ea typeface="ＭＳ Ｐゴシック" pitchFamily="34" charset="-128"/>
              </a:defRPr>
            </a:lvl8pPr>
            <a:lvl9pPr marL="18288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1A347BA2-6538-45B6-AF97-BCDA1B4EB524}" type="slidenum">
              <a:rPr lang="uk-UA" altLang="uk-UA" sz="1200">
                <a:solidFill>
                  <a:srgbClr val="000000"/>
                </a:solidFill>
                <a:latin typeface="Calibri" pitchFamily="34" charset="0"/>
              </a:rPr>
              <a:pPr eaLnBrk="1" hangingPunct="1"/>
              <a:t>9</a:t>
            </a:fld>
            <a:endParaRPr lang="uk-UA" altLang="uk-UA" sz="1200">
              <a:solidFill>
                <a:srgbClr val="000000"/>
              </a:solidFill>
              <a:latin typeface="Calibri" pitchFamily="34" charset="0"/>
            </a:endParaRPr>
          </a:p>
        </p:txBody>
      </p:sp>
      <p:sp>
        <p:nvSpPr>
          <p:cNvPr id="870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uk-UA" altLang="uk-UA" dirty="0" err="1" smtClean="0"/>
              <a:t>Heartmate</a:t>
            </a:r>
            <a:r>
              <a:rPr lang="uk-UA" altLang="uk-UA" dirty="0" smtClean="0"/>
              <a:t> II </a:t>
            </a:r>
            <a:r>
              <a:rPr lang="uk-UA" altLang="uk-UA" dirty="0" err="1" smtClean="0"/>
              <a:t>left</a:t>
            </a:r>
            <a:r>
              <a:rPr lang="uk-UA" altLang="uk-UA" dirty="0" smtClean="0"/>
              <a:t> </a:t>
            </a:r>
            <a:r>
              <a:rPr lang="uk-UA" altLang="uk-UA" dirty="0" err="1" smtClean="0"/>
              <a:t>ventricular</a:t>
            </a:r>
            <a:r>
              <a:rPr lang="uk-UA" altLang="uk-UA" dirty="0" smtClean="0"/>
              <a:t> </a:t>
            </a:r>
            <a:r>
              <a:rPr lang="uk-UA" altLang="uk-UA" dirty="0" err="1" smtClean="0"/>
              <a:t>assist</a:t>
            </a:r>
            <a:r>
              <a:rPr lang="uk-UA" altLang="uk-UA" dirty="0" smtClean="0"/>
              <a:t> </a:t>
            </a:r>
            <a:r>
              <a:rPr lang="uk-UA" altLang="uk-UA" dirty="0" err="1" smtClean="0"/>
              <a:t>system</a:t>
            </a:r>
            <a:r>
              <a:rPr lang="uk-UA" altLang="uk-UA" dirty="0" smtClean="0"/>
              <a:t> (LVAS) </a:t>
            </a:r>
            <a:r>
              <a:rPr lang="uk-UA" altLang="uk-UA" dirty="0" err="1" smtClean="0"/>
              <a:t>is</a:t>
            </a:r>
            <a:r>
              <a:rPr lang="uk-UA" altLang="uk-UA" dirty="0" smtClean="0"/>
              <a:t> a </a:t>
            </a:r>
            <a:r>
              <a:rPr lang="uk-UA" altLang="uk-UA" dirty="0" err="1" smtClean="0"/>
              <a:t>small</a:t>
            </a:r>
            <a:r>
              <a:rPr lang="uk-UA" altLang="uk-UA" dirty="0" smtClean="0"/>
              <a:t> </a:t>
            </a:r>
            <a:r>
              <a:rPr lang="uk-UA" altLang="uk-UA" dirty="0" err="1" smtClean="0"/>
              <a:t>advanced</a:t>
            </a:r>
            <a:r>
              <a:rPr lang="uk-UA" altLang="uk-UA" dirty="0" smtClean="0"/>
              <a:t> </a:t>
            </a:r>
            <a:r>
              <a:rPr lang="uk-UA" altLang="uk-UA" dirty="0" err="1" smtClean="0"/>
              <a:t>blood</a:t>
            </a:r>
            <a:r>
              <a:rPr lang="uk-UA" altLang="uk-UA" dirty="0" smtClean="0"/>
              <a:t> </a:t>
            </a:r>
            <a:r>
              <a:rPr lang="uk-UA" altLang="uk-UA" dirty="0" err="1" smtClean="0"/>
              <a:t>pump</a:t>
            </a:r>
            <a:r>
              <a:rPr lang="uk-UA" altLang="uk-UA" dirty="0" smtClean="0"/>
              <a:t> </a:t>
            </a:r>
            <a:r>
              <a:rPr lang="uk-UA" altLang="uk-UA" dirty="0" err="1" smtClean="0"/>
              <a:t>designed</a:t>
            </a:r>
            <a:r>
              <a:rPr lang="uk-UA" altLang="uk-UA" dirty="0" smtClean="0"/>
              <a:t> </a:t>
            </a:r>
            <a:r>
              <a:rPr lang="uk-UA" altLang="uk-UA" dirty="0" err="1" smtClean="0"/>
              <a:t>to</a:t>
            </a:r>
            <a:r>
              <a:rPr lang="uk-UA" altLang="uk-UA" dirty="0" smtClean="0"/>
              <a:t> </a:t>
            </a:r>
            <a:r>
              <a:rPr lang="uk-UA" altLang="uk-UA" dirty="0" err="1" smtClean="0"/>
              <a:t>restore</a:t>
            </a:r>
            <a:r>
              <a:rPr lang="uk-UA" altLang="uk-UA" dirty="0" smtClean="0"/>
              <a:t> </a:t>
            </a:r>
            <a:r>
              <a:rPr lang="uk-UA" altLang="uk-UA" dirty="0" err="1" smtClean="0"/>
              <a:t>hemodynamic</a:t>
            </a:r>
            <a:r>
              <a:rPr lang="uk-UA" altLang="uk-UA" dirty="0" smtClean="0"/>
              <a:t> </a:t>
            </a:r>
            <a:r>
              <a:rPr lang="uk-UA" altLang="uk-UA" dirty="0" err="1" smtClean="0"/>
              <a:t>function</a:t>
            </a:r>
            <a:r>
              <a:rPr lang="uk-UA" altLang="uk-UA" dirty="0" smtClean="0"/>
              <a:t> </a:t>
            </a:r>
            <a:r>
              <a:rPr lang="uk-UA" altLang="uk-UA" dirty="0" err="1" smtClean="0"/>
              <a:t>and</a:t>
            </a:r>
            <a:r>
              <a:rPr lang="uk-UA" altLang="uk-UA" dirty="0" smtClean="0"/>
              <a:t> </a:t>
            </a:r>
            <a:r>
              <a:rPr lang="uk-UA" altLang="uk-UA" dirty="0" err="1" smtClean="0"/>
              <a:t>improve</a:t>
            </a:r>
            <a:r>
              <a:rPr lang="uk-UA" altLang="uk-UA" dirty="0" smtClean="0"/>
              <a:t> </a:t>
            </a:r>
            <a:r>
              <a:rPr lang="uk-UA" altLang="uk-UA" dirty="0" err="1" smtClean="0"/>
              <a:t>patient</a:t>
            </a:r>
            <a:r>
              <a:rPr lang="uk-UA" altLang="uk-UA" dirty="0" smtClean="0"/>
              <a:t> </a:t>
            </a:r>
            <a:r>
              <a:rPr lang="uk-UA" altLang="uk-UA" dirty="0" err="1" smtClean="0"/>
              <a:t>outcomes</a:t>
            </a:r>
            <a:r>
              <a:rPr lang="uk-UA" altLang="uk-UA" dirty="0" smtClean="0"/>
              <a:t> </a:t>
            </a:r>
            <a:r>
              <a:rPr lang="uk-UA" altLang="uk-UA" dirty="0" err="1" smtClean="0"/>
              <a:t>and</a:t>
            </a:r>
            <a:r>
              <a:rPr lang="uk-UA" altLang="uk-UA" dirty="0" smtClean="0"/>
              <a:t> </a:t>
            </a:r>
            <a:r>
              <a:rPr lang="uk-UA" altLang="uk-UA" dirty="0" err="1" smtClean="0"/>
              <a:t>quality</a:t>
            </a:r>
            <a:r>
              <a:rPr lang="uk-UA" altLang="uk-UA" dirty="0" smtClean="0"/>
              <a:t> </a:t>
            </a:r>
            <a:r>
              <a:rPr lang="uk-UA" altLang="uk-UA" dirty="0" err="1" smtClean="0"/>
              <a:t>of</a:t>
            </a:r>
            <a:r>
              <a:rPr lang="uk-UA" altLang="uk-UA" dirty="0" smtClean="0"/>
              <a:t> </a:t>
            </a:r>
            <a:r>
              <a:rPr lang="uk-UA" altLang="uk-UA" dirty="0" err="1" smtClean="0"/>
              <a:t>life</a:t>
            </a:r>
            <a:r>
              <a:rPr lang="uk-UA" altLang="uk-UA" dirty="0" smtClean="0"/>
              <a:t>. </a:t>
            </a:r>
          </a:p>
        </p:txBody>
      </p:sp>
    </p:spTree>
    <p:extLst>
      <p:ext uri="{BB962C8B-B14F-4D97-AF65-F5344CB8AC3E}">
        <p14:creationId xmlns:p14="http://schemas.microsoft.com/office/powerpoint/2010/main" val="966461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A6BC3A-47A8-4626-8AB0-3D43DF1F5B31}" type="slidenum">
              <a:rPr lang="uk-UA" altLang="uk-UA"/>
              <a:pPr/>
              <a:t>10</a:t>
            </a:fld>
            <a:endParaRPr lang="uk-UA" altLang="uk-UA"/>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r>
              <a:rPr lang="en-US" altLang="uk-UA" dirty="0"/>
              <a:t>The heart is necessary for gas exchange, </a:t>
            </a:r>
            <a:r>
              <a:rPr lang="en-US" altLang="uk-UA" dirty="0" err="1"/>
              <a:t>i.e</a:t>
            </a:r>
            <a:r>
              <a:rPr lang="en-US" altLang="uk-UA" dirty="0"/>
              <a:t> cell respiration. O2 21% in air and less than 10% in tissues; CO2 0.03% in air and 5% in tissues. It is necessary to deliver ‘food’ to cells and take out metabolites. The heart is necessary only for organisms that have certain surface to volume ratio. It is not necessary for very small creatures. </a:t>
            </a:r>
          </a:p>
          <a:p>
            <a:endParaRPr lang="en-US" altLang="uk-UA" dirty="0"/>
          </a:p>
          <a:p>
            <a:r>
              <a:rPr lang="en-US" altLang="uk-UA" dirty="0"/>
              <a:t>A task: estimation of heart pump volume per day. </a:t>
            </a:r>
          </a:p>
          <a:p>
            <a:endParaRPr lang="en-US" altLang="uk-UA" dirty="0"/>
          </a:p>
        </p:txBody>
      </p:sp>
    </p:spTree>
    <p:extLst>
      <p:ext uri="{BB962C8B-B14F-4D97-AF65-F5344CB8AC3E}">
        <p14:creationId xmlns:p14="http://schemas.microsoft.com/office/powerpoint/2010/main" val="2700613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B82425-B8F4-46E0-BAE0-29D4375A378B}" type="slidenum">
              <a:rPr lang="uk-UA" altLang="uk-UA"/>
              <a:pPr/>
              <a:t>11</a:t>
            </a:fld>
            <a:endParaRPr lang="uk-UA" altLang="uk-UA"/>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uk-UA" altLang="uk-UA" dirty="0" err="1"/>
              <a:t>about</a:t>
            </a:r>
            <a:r>
              <a:rPr lang="uk-UA" altLang="uk-UA" dirty="0"/>
              <a:t> </a:t>
            </a:r>
            <a:r>
              <a:rPr lang="en-US" altLang="uk-UA" dirty="0" smtClean="0"/>
              <a:t>100</a:t>
            </a:r>
            <a:r>
              <a:rPr lang="uk-UA" altLang="uk-UA" dirty="0" smtClean="0"/>
              <a:t>,000 </a:t>
            </a:r>
            <a:r>
              <a:rPr lang="en-US" altLang="uk-UA" dirty="0" smtClean="0"/>
              <a:t>km </a:t>
            </a:r>
            <a:r>
              <a:rPr lang="uk-UA" altLang="uk-UA" dirty="0" err="1" smtClean="0"/>
              <a:t>of</a:t>
            </a:r>
            <a:r>
              <a:rPr lang="uk-UA" altLang="uk-UA" dirty="0" smtClean="0"/>
              <a:t> </a:t>
            </a:r>
            <a:r>
              <a:rPr lang="uk-UA" altLang="uk-UA" dirty="0" err="1"/>
              <a:t>branching</a:t>
            </a:r>
            <a:r>
              <a:rPr lang="uk-UA" altLang="uk-UA" dirty="0"/>
              <a:t> </a:t>
            </a:r>
            <a:r>
              <a:rPr lang="uk-UA" altLang="uk-UA" dirty="0" err="1"/>
              <a:t>blood</a:t>
            </a:r>
            <a:r>
              <a:rPr lang="uk-UA" altLang="uk-UA" dirty="0"/>
              <a:t> </a:t>
            </a:r>
            <a:r>
              <a:rPr lang="uk-UA" altLang="uk-UA" dirty="0" err="1"/>
              <a:t>vessels</a:t>
            </a:r>
            <a:r>
              <a:rPr lang="uk-UA" altLang="uk-UA" dirty="0"/>
              <a:t> </a:t>
            </a:r>
            <a:r>
              <a:rPr lang="uk-UA" altLang="uk-UA" dirty="0" err="1"/>
              <a:t>that</a:t>
            </a:r>
            <a:r>
              <a:rPr lang="uk-UA" altLang="uk-UA" dirty="0"/>
              <a:t> </a:t>
            </a:r>
            <a:r>
              <a:rPr lang="uk-UA" altLang="uk-UA" dirty="0" err="1"/>
              <a:t>link</a:t>
            </a:r>
            <a:r>
              <a:rPr lang="uk-UA" altLang="uk-UA" dirty="0"/>
              <a:t> </a:t>
            </a:r>
            <a:r>
              <a:rPr lang="uk-UA" altLang="uk-UA" dirty="0" err="1"/>
              <a:t>together</a:t>
            </a:r>
            <a:r>
              <a:rPr lang="uk-UA" altLang="uk-UA" dirty="0"/>
              <a:t> </a:t>
            </a:r>
            <a:r>
              <a:rPr lang="uk-UA" altLang="uk-UA" dirty="0" err="1"/>
              <a:t>the</a:t>
            </a:r>
            <a:r>
              <a:rPr lang="uk-UA" altLang="uk-UA" dirty="0"/>
              <a:t> </a:t>
            </a:r>
            <a:r>
              <a:rPr lang="uk-UA" altLang="uk-UA" dirty="0" err="1"/>
              <a:t>cells</a:t>
            </a:r>
            <a:r>
              <a:rPr lang="uk-UA" altLang="uk-UA" dirty="0"/>
              <a:t> </a:t>
            </a:r>
            <a:r>
              <a:rPr lang="uk-UA" altLang="uk-UA" dirty="0" err="1"/>
              <a:t>of</a:t>
            </a:r>
            <a:r>
              <a:rPr lang="uk-UA" altLang="uk-UA" dirty="0"/>
              <a:t> </a:t>
            </a:r>
            <a:r>
              <a:rPr lang="uk-UA" altLang="uk-UA" dirty="0" err="1"/>
              <a:t>our</a:t>
            </a:r>
            <a:r>
              <a:rPr lang="uk-UA" altLang="uk-UA" dirty="0"/>
              <a:t> </a:t>
            </a:r>
            <a:r>
              <a:rPr lang="uk-UA" altLang="uk-UA" dirty="0" err="1"/>
              <a:t>organs</a:t>
            </a:r>
            <a:r>
              <a:rPr lang="uk-UA" altLang="uk-UA" dirty="0"/>
              <a:t> </a:t>
            </a:r>
            <a:r>
              <a:rPr lang="uk-UA" altLang="uk-UA" dirty="0" err="1"/>
              <a:t>and</a:t>
            </a:r>
            <a:r>
              <a:rPr lang="uk-UA" altLang="uk-UA" dirty="0"/>
              <a:t> </a:t>
            </a:r>
            <a:r>
              <a:rPr lang="uk-UA" altLang="uk-UA" dirty="0" err="1"/>
              <a:t>body</a:t>
            </a:r>
            <a:r>
              <a:rPr lang="uk-UA" altLang="uk-UA" dirty="0"/>
              <a:t> </a:t>
            </a:r>
            <a:r>
              <a:rPr lang="uk-UA" altLang="uk-UA" dirty="0" err="1" smtClean="0"/>
              <a:t>parts</a:t>
            </a:r>
            <a:r>
              <a:rPr lang="en-US" altLang="uk-UA" dirty="0" smtClean="0"/>
              <a:t>. Total vessel area about 1500 </a:t>
            </a:r>
            <a:r>
              <a:rPr lang="en-US" altLang="uk-UA" dirty="0" err="1" smtClean="0"/>
              <a:t>hektars</a:t>
            </a:r>
            <a:r>
              <a:rPr lang="en-US" altLang="uk-UA" dirty="0" smtClean="0"/>
              <a:t>. I have to ask what the vessels volume is and to indicate that it is amazing that so large area is in so small volume. </a:t>
            </a:r>
            <a:endParaRPr lang="uk-UA" altLang="uk-UA" dirty="0" smtClean="0"/>
          </a:p>
          <a:p>
            <a:endParaRPr lang="en-US" altLang="uk-UA" dirty="0"/>
          </a:p>
          <a:p>
            <a:r>
              <a:rPr lang="en-US" altLang="uk-UA" dirty="0"/>
              <a:t>Several words about lung here. I have to find lung area. I have to ask what the lung volume is and to indicate that it is amazing that so large area is in so small volume. </a:t>
            </a:r>
            <a:endParaRPr lang="en-US" altLang="uk-UA" dirty="0" smtClean="0"/>
          </a:p>
          <a:p>
            <a:r>
              <a:rPr lang="en-US" altLang="uk-UA" dirty="0" smtClean="0"/>
              <a:t>A </a:t>
            </a:r>
            <a:r>
              <a:rPr lang="en-US" altLang="uk-UA" dirty="0"/>
              <a:t>task: calculation of oxygen consumption based on respiration volume and gas </a:t>
            </a:r>
            <a:r>
              <a:rPr lang="en-US" altLang="uk-UA" dirty="0" smtClean="0"/>
              <a:t>concentrations (21% - 10%).</a:t>
            </a:r>
            <a:endParaRPr lang="uk-UA" altLang="uk-UA" dirty="0"/>
          </a:p>
          <a:p>
            <a:r>
              <a:rPr lang="en-US" altLang="uk-UA" dirty="0"/>
              <a:t>Several words about hemoglobin in the erythrocytes. Why is it necessary? It is an oxygen buffer in the blood. Questions: why the arterial blood is pink and venous is dark? Different conformation of hemoglobin depending on association O2 and Fe. How O2 is transferred via vessels? </a:t>
            </a:r>
            <a:endParaRPr lang="uk-UA" altLang="uk-UA" dirty="0"/>
          </a:p>
        </p:txBody>
      </p:sp>
    </p:spTree>
    <p:extLst>
      <p:ext uri="{BB962C8B-B14F-4D97-AF65-F5344CB8AC3E}">
        <p14:creationId xmlns:p14="http://schemas.microsoft.com/office/powerpoint/2010/main" val="2109109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uk-U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uk-UA"/>
          </a:p>
        </p:txBody>
      </p:sp>
      <p:sp>
        <p:nvSpPr>
          <p:cNvPr id="4" name="Date Placeholder 3"/>
          <p:cNvSpPr>
            <a:spLocks noGrp="1"/>
          </p:cNvSpPr>
          <p:nvPr>
            <p:ph type="dt" sz="half" idx="10"/>
          </p:nvPr>
        </p:nvSpPr>
        <p:spPr/>
        <p:txBody>
          <a:bodyPr/>
          <a:lstStyle>
            <a:lvl1pPr>
              <a:defRPr/>
            </a:lvl1pPr>
          </a:lstStyle>
          <a:p>
            <a:endParaRPr lang="uk-UA" altLang="uk-UA"/>
          </a:p>
        </p:txBody>
      </p:sp>
      <p:sp>
        <p:nvSpPr>
          <p:cNvPr id="5" name="Footer Placeholder 4"/>
          <p:cNvSpPr>
            <a:spLocks noGrp="1"/>
          </p:cNvSpPr>
          <p:nvPr>
            <p:ph type="ftr" sz="quarter" idx="11"/>
          </p:nvPr>
        </p:nvSpPr>
        <p:spPr/>
        <p:txBody>
          <a:bodyPr/>
          <a:lstStyle>
            <a:lvl1pPr>
              <a:defRPr/>
            </a:lvl1pPr>
          </a:lstStyle>
          <a:p>
            <a:endParaRPr lang="uk-UA" altLang="uk-UA"/>
          </a:p>
        </p:txBody>
      </p:sp>
      <p:sp>
        <p:nvSpPr>
          <p:cNvPr id="6" name="Slide Number Placeholder 5"/>
          <p:cNvSpPr>
            <a:spLocks noGrp="1"/>
          </p:cNvSpPr>
          <p:nvPr>
            <p:ph type="sldNum" sz="quarter" idx="12"/>
          </p:nvPr>
        </p:nvSpPr>
        <p:spPr/>
        <p:txBody>
          <a:bodyPr/>
          <a:lstStyle>
            <a:lvl1pPr>
              <a:defRPr/>
            </a:lvl1pPr>
          </a:lstStyle>
          <a:p>
            <a:fld id="{3213F8EF-A07A-4F5F-8177-FEFDB913F1E5}" type="slidenum">
              <a:rPr lang="uk-UA" altLang="uk-UA"/>
              <a:pPr/>
              <a:t>‹#›</a:t>
            </a:fld>
            <a:endParaRPr lang="uk-UA" altLang="uk-UA"/>
          </a:p>
        </p:txBody>
      </p:sp>
    </p:spTree>
    <p:extLst>
      <p:ext uri="{BB962C8B-B14F-4D97-AF65-F5344CB8AC3E}">
        <p14:creationId xmlns:p14="http://schemas.microsoft.com/office/powerpoint/2010/main" val="1086851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uk-U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uk-UA"/>
          </a:p>
        </p:txBody>
      </p:sp>
      <p:sp>
        <p:nvSpPr>
          <p:cNvPr id="4" name="Date Placeholder 3"/>
          <p:cNvSpPr>
            <a:spLocks noGrp="1"/>
          </p:cNvSpPr>
          <p:nvPr>
            <p:ph type="dt" sz="half" idx="10"/>
          </p:nvPr>
        </p:nvSpPr>
        <p:spPr/>
        <p:txBody>
          <a:bodyPr/>
          <a:lstStyle>
            <a:lvl1pPr>
              <a:defRPr/>
            </a:lvl1pPr>
          </a:lstStyle>
          <a:p>
            <a:endParaRPr lang="uk-UA" altLang="uk-UA"/>
          </a:p>
        </p:txBody>
      </p:sp>
      <p:sp>
        <p:nvSpPr>
          <p:cNvPr id="5" name="Footer Placeholder 4"/>
          <p:cNvSpPr>
            <a:spLocks noGrp="1"/>
          </p:cNvSpPr>
          <p:nvPr>
            <p:ph type="ftr" sz="quarter" idx="11"/>
          </p:nvPr>
        </p:nvSpPr>
        <p:spPr/>
        <p:txBody>
          <a:bodyPr/>
          <a:lstStyle>
            <a:lvl1pPr>
              <a:defRPr/>
            </a:lvl1pPr>
          </a:lstStyle>
          <a:p>
            <a:endParaRPr lang="uk-UA" altLang="uk-UA"/>
          </a:p>
        </p:txBody>
      </p:sp>
      <p:sp>
        <p:nvSpPr>
          <p:cNvPr id="6" name="Slide Number Placeholder 5"/>
          <p:cNvSpPr>
            <a:spLocks noGrp="1"/>
          </p:cNvSpPr>
          <p:nvPr>
            <p:ph type="sldNum" sz="quarter" idx="12"/>
          </p:nvPr>
        </p:nvSpPr>
        <p:spPr/>
        <p:txBody>
          <a:bodyPr/>
          <a:lstStyle>
            <a:lvl1pPr>
              <a:defRPr/>
            </a:lvl1pPr>
          </a:lstStyle>
          <a:p>
            <a:fld id="{15B55804-6805-4AE5-9AC8-0E80DF2AB2C2}" type="slidenum">
              <a:rPr lang="uk-UA" altLang="uk-UA"/>
              <a:pPr/>
              <a:t>‹#›</a:t>
            </a:fld>
            <a:endParaRPr lang="uk-UA" altLang="uk-UA"/>
          </a:p>
        </p:txBody>
      </p:sp>
    </p:spTree>
    <p:extLst>
      <p:ext uri="{BB962C8B-B14F-4D97-AF65-F5344CB8AC3E}">
        <p14:creationId xmlns:p14="http://schemas.microsoft.com/office/powerpoint/2010/main" val="2933476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uk-U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uk-UA"/>
          </a:p>
        </p:txBody>
      </p:sp>
      <p:sp>
        <p:nvSpPr>
          <p:cNvPr id="4" name="Date Placeholder 3"/>
          <p:cNvSpPr>
            <a:spLocks noGrp="1"/>
          </p:cNvSpPr>
          <p:nvPr>
            <p:ph type="dt" sz="half" idx="10"/>
          </p:nvPr>
        </p:nvSpPr>
        <p:spPr/>
        <p:txBody>
          <a:bodyPr/>
          <a:lstStyle>
            <a:lvl1pPr>
              <a:defRPr/>
            </a:lvl1pPr>
          </a:lstStyle>
          <a:p>
            <a:endParaRPr lang="uk-UA" altLang="uk-UA"/>
          </a:p>
        </p:txBody>
      </p:sp>
      <p:sp>
        <p:nvSpPr>
          <p:cNvPr id="5" name="Footer Placeholder 4"/>
          <p:cNvSpPr>
            <a:spLocks noGrp="1"/>
          </p:cNvSpPr>
          <p:nvPr>
            <p:ph type="ftr" sz="quarter" idx="11"/>
          </p:nvPr>
        </p:nvSpPr>
        <p:spPr/>
        <p:txBody>
          <a:bodyPr/>
          <a:lstStyle>
            <a:lvl1pPr>
              <a:defRPr/>
            </a:lvl1pPr>
          </a:lstStyle>
          <a:p>
            <a:endParaRPr lang="uk-UA" altLang="uk-UA"/>
          </a:p>
        </p:txBody>
      </p:sp>
      <p:sp>
        <p:nvSpPr>
          <p:cNvPr id="6" name="Slide Number Placeholder 5"/>
          <p:cNvSpPr>
            <a:spLocks noGrp="1"/>
          </p:cNvSpPr>
          <p:nvPr>
            <p:ph type="sldNum" sz="quarter" idx="12"/>
          </p:nvPr>
        </p:nvSpPr>
        <p:spPr/>
        <p:txBody>
          <a:bodyPr/>
          <a:lstStyle>
            <a:lvl1pPr>
              <a:defRPr/>
            </a:lvl1pPr>
          </a:lstStyle>
          <a:p>
            <a:fld id="{0D0DF63A-3386-4D10-AF36-4E4B5B5F08A7}" type="slidenum">
              <a:rPr lang="uk-UA" altLang="uk-UA"/>
              <a:pPr/>
              <a:t>‹#›</a:t>
            </a:fld>
            <a:endParaRPr lang="uk-UA" altLang="uk-UA"/>
          </a:p>
        </p:txBody>
      </p:sp>
    </p:spTree>
    <p:extLst>
      <p:ext uri="{BB962C8B-B14F-4D97-AF65-F5344CB8AC3E}">
        <p14:creationId xmlns:p14="http://schemas.microsoft.com/office/powerpoint/2010/main" val="617061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uk-U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uk-UA"/>
          </a:p>
        </p:txBody>
      </p:sp>
      <p:sp>
        <p:nvSpPr>
          <p:cNvPr id="4" name="Date Placeholder 3"/>
          <p:cNvSpPr>
            <a:spLocks noGrp="1"/>
          </p:cNvSpPr>
          <p:nvPr>
            <p:ph type="dt" sz="half" idx="10"/>
          </p:nvPr>
        </p:nvSpPr>
        <p:spPr/>
        <p:txBody>
          <a:bodyPr/>
          <a:lstStyle>
            <a:lvl1pPr>
              <a:defRPr/>
            </a:lvl1pPr>
          </a:lstStyle>
          <a:p>
            <a:endParaRPr lang="uk-UA" altLang="uk-UA"/>
          </a:p>
        </p:txBody>
      </p:sp>
      <p:sp>
        <p:nvSpPr>
          <p:cNvPr id="5" name="Footer Placeholder 4"/>
          <p:cNvSpPr>
            <a:spLocks noGrp="1"/>
          </p:cNvSpPr>
          <p:nvPr>
            <p:ph type="ftr" sz="quarter" idx="11"/>
          </p:nvPr>
        </p:nvSpPr>
        <p:spPr/>
        <p:txBody>
          <a:bodyPr/>
          <a:lstStyle>
            <a:lvl1pPr>
              <a:defRPr/>
            </a:lvl1pPr>
          </a:lstStyle>
          <a:p>
            <a:endParaRPr lang="uk-UA" altLang="uk-UA"/>
          </a:p>
        </p:txBody>
      </p:sp>
      <p:sp>
        <p:nvSpPr>
          <p:cNvPr id="6" name="Slide Number Placeholder 5"/>
          <p:cNvSpPr>
            <a:spLocks noGrp="1"/>
          </p:cNvSpPr>
          <p:nvPr>
            <p:ph type="sldNum" sz="quarter" idx="12"/>
          </p:nvPr>
        </p:nvSpPr>
        <p:spPr/>
        <p:txBody>
          <a:bodyPr/>
          <a:lstStyle>
            <a:lvl1pPr>
              <a:defRPr/>
            </a:lvl1pPr>
          </a:lstStyle>
          <a:p>
            <a:fld id="{34A7B4AB-46F8-494E-9A26-BE1E23E1A101}" type="slidenum">
              <a:rPr lang="uk-UA" altLang="uk-UA"/>
              <a:pPr/>
              <a:t>‹#›</a:t>
            </a:fld>
            <a:endParaRPr lang="uk-UA" altLang="uk-UA"/>
          </a:p>
        </p:txBody>
      </p:sp>
    </p:spTree>
    <p:extLst>
      <p:ext uri="{BB962C8B-B14F-4D97-AF65-F5344CB8AC3E}">
        <p14:creationId xmlns:p14="http://schemas.microsoft.com/office/powerpoint/2010/main" val="1081752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uk-U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uk-UA" altLang="uk-UA"/>
          </a:p>
        </p:txBody>
      </p:sp>
      <p:sp>
        <p:nvSpPr>
          <p:cNvPr id="5" name="Footer Placeholder 4"/>
          <p:cNvSpPr>
            <a:spLocks noGrp="1"/>
          </p:cNvSpPr>
          <p:nvPr>
            <p:ph type="ftr" sz="quarter" idx="11"/>
          </p:nvPr>
        </p:nvSpPr>
        <p:spPr/>
        <p:txBody>
          <a:bodyPr/>
          <a:lstStyle>
            <a:lvl1pPr>
              <a:defRPr/>
            </a:lvl1pPr>
          </a:lstStyle>
          <a:p>
            <a:endParaRPr lang="uk-UA" altLang="uk-UA"/>
          </a:p>
        </p:txBody>
      </p:sp>
      <p:sp>
        <p:nvSpPr>
          <p:cNvPr id="6" name="Slide Number Placeholder 5"/>
          <p:cNvSpPr>
            <a:spLocks noGrp="1"/>
          </p:cNvSpPr>
          <p:nvPr>
            <p:ph type="sldNum" sz="quarter" idx="12"/>
          </p:nvPr>
        </p:nvSpPr>
        <p:spPr/>
        <p:txBody>
          <a:bodyPr/>
          <a:lstStyle>
            <a:lvl1pPr>
              <a:defRPr/>
            </a:lvl1pPr>
          </a:lstStyle>
          <a:p>
            <a:fld id="{05C7AD49-CBAF-4B9C-9E21-B1F4ADA5D4DE}" type="slidenum">
              <a:rPr lang="uk-UA" altLang="uk-UA"/>
              <a:pPr/>
              <a:t>‹#›</a:t>
            </a:fld>
            <a:endParaRPr lang="uk-UA" altLang="uk-UA"/>
          </a:p>
        </p:txBody>
      </p:sp>
    </p:spTree>
    <p:extLst>
      <p:ext uri="{BB962C8B-B14F-4D97-AF65-F5344CB8AC3E}">
        <p14:creationId xmlns:p14="http://schemas.microsoft.com/office/powerpoint/2010/main" val="4137445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uk-U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uk-U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uk-UA"/>
          </a:p>
        </p:txBody>
      </p:sp>
      <p:sp>
        <p:nvSpPr>
          <p:cNvPr id="5" name="Date Placeholder 4"/>
          <p:cNvSpPr>
            <a:spLocks noGrp="1"/>
          </p:cNvSpPr>
          <p:nvPr>
            <p:ph type="dt" sz="half" idx="10"/>
          </p:nvPr>
        </p:nvSpPr>
        <p:spPr/>
        <p:txBody>
          <a:bodyPr/>
          <a:lstStyle>
            <a:lvl1pPr>
              <a:defRPr/>
            </a:lvl1pPr>
          </a:lstStyle>
          <a:p>
            <a:endParaRPr lang="uk-UA" altLang="uk-UA"/>
          </a:p>
        </p:txBody>
      </p:sp>
      <p:sp>
        <p:nvSpPr>
          <p:cNvPr id="6" name="Footer Placeholder 5"/>
          <p:cNvSpPr>
            <a:spLocks noGrp="1"/>
          </p:cNvSpPr>
          <p:nvPr>
            <p:ph type="ftr" sz="quarter" idx="11"/>
          </p:nvPr>
        </p:nvSpPr>
        <p:spPr/>
        <p:txBody>
          <a:bodyPr/>
          <a:lstStyle>
            <a:lvl1pPr>
              <a:defRPr/>
            </a:lvl1pPr>
          </a:lstStyle>
          <a:p>
            <a:endParaRPr lang="uk-UA" altLang="uk-UA"/>
          </a:p>
        </p:txBody>
      </p:sp>
      <p:sp>
        <p:nvSpPr>
          <p:cNvPr id="7" name="Slide Number Placeholder 6"/>
          <p:cNvSpPr>
            <a:spLocks noGrp="1"/>
          </p:cNvSpPr>
          <p:nvPr>
            <p:ph type="sldNum" sz="quarter" idx="12"/>
          </p:nvPr>
        </p:nvSpPr>
        <p:spPr/>
        <p:txBody>
          <a:bodyPr/>
          <a:lstStyle>
            <a:lvl1pPr>
              <a:defRPr/>
            </a:lvl1pPr>
          </a:lstStyle>
          <a:p>
            <a:fld id="{E6A7A661-A6E4-459C-A54D-B0D5FAFF5D4F}" type="slidenum">
              <a:rPr lang="uk-UA" altLang="uk-UA"/>
              <a:pPr/>
              <a:t>‹#›</a:t>
            </a:fld>
            <a:endParaRPr lang="uk-UA" altLang="uk-UA"/>
          </a:p>
        </p:txBody>
      </p:sp>
    </p:spTree>
    <p:extLst>
      <p:ext uri="{BB962C8B-B14F-4D97-AF65-F5344CB8AC3E}">
        <p14:creationId xmlns:p14="http://schemas.microsoft.com/office/powerpoint/2010/main" val="4063136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uk-U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uk-U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uk-UA"/>
          </a:p>
        </p:txBody>
      </p:sp>
      <p:sp>
        <p:nvSpPr>
          <p:cNvPr id="7" name="Date Placeholder 6"/>
          <p:cNvSpPr>
            <a:spLocks noGrp="1"/>
          </p:cNvSpPr>
          <p:nvPr>
            <p:ph type="dt" sz="half" idx="10"/>
          </p:nvPr>
        </p:nvSpPr>
        <p:spPr/>
        <p:txBody>
          <a:bodyPr/>
          <a:lstStyle>
            <a:lvl1pPr>
              <a:defRPr/>
            </a:lvl1pPr>
          </a:lstStyle>
          <a:p>
            <a:endParaRPr lang="uk-UA" altLang="uk-UA"/>
          </a:p>
        </p:txBody>
      </p:sp>
      <p:sp>
        <p:nvSpPr>
          <p:cNvPr id="8" name="Footer Placeholder 7"/>
          <p:cNvSpPr>
            <a:spLocks noGrp="1"/>
          </p:cNvSpPr>
          <p:nvPr>
            <p:ph type="ftr" sz="quarter" idx="11"/>
          </p:nvPr>
        </p:nvSpPr>
        <p:spPr/>
        <p:txBody>
          <a:bodyPr/>
          <a:lstStyle>
            <a:lvl1pPr>
              <a:defRPr/>
            </a:lvl1pPr>
          </a:lstStyle>
          <a:p>
            <a:endParaRPr lang="uk-UA" altLang="uk-UA"/>
          </a:p>
        </p:txBody>
      </p:sp>
      <p:sp>
        <p:nvSpPr>
          <p:cNvPr id="9" name="Slide Number Placeholder 8"/>
          <p:cNvSpPr>
            <a:spLocks noGrp="1"/>
          </p:cNvSpPr>
          <p:nvPr>
            <p:ph type="sldNum" sz="quarter" idx="12"/>
          </p:nvPr>
        </p:nvSpPr>
        <p:spPr/>
        <p:txBody>
          <a:bodyPr/>
          <a:lstStyle>
            <a:lvl1pPr>
              <a:defRPr/>
            </a:lvl1pPr>
          </a:lstStyle>
          <a:p>
            <a:fld id="{7907B84A-27C2-4747-A47D-CE49B8DFCFC1}" type="slidenum">
              <a:rPr lang="uk-UA" altLang="uk-UA"/>
              <a:pPr/>
              <a:t>‹#›</a:t>
            </a:fld>
            <a:endParaRPr lang="uk-UA" altLang="uk-UA"/>
          </a:p>
        </p:txBody>
      </p:sp>
    </p:spTree>
    <p:extLst>
      <p:ext uri="{BB962C8B-B14F-4D97-AF65-F5344CB8AC3E}">
        <p14:creationId xmlns:p14="http://schemas.microsoft.com/office/powerpoint/2010/main" val="1758721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uk-UA"/>
          </a:p>
        </p:txBody>
      </p:sp>
      <p:sp>
        <p:nvSpPr>
          <p:cNvPr id="3" name="Date Placeholder 2"/>
          <p:cNvSpPr>
            <a:spLocks noGrp="1"/>
          </p:cNvSpPr>
          <p:nvPr>
            <p:ph type="dt" sz="half" idx="10"/>
          </p:nvPr>
        </p:nvSpPr>
        <p:spPr/>
        <p:txBody>
          <a:bodyPr/>
          <a:lstStyle>
            <a:lvl1pPr>
              <a:defRPr/>
            </a:lvl1pPr>
          </a:lstStyle>
          <a:p>
            <a:endParaRPr lang="uk-UA" altLang="uk-UA"/>
          </a:p>
        </p:txBody>
      </p:sp>
      <p:sp>
        <p:nvSpPr>
          <p:cNvPr id="4" name="Footer Placeholder 3"/>
          <p:cNvSpPr>
            <a:spLocks noGrp="1"/>
          </p:cNvSpPr>
          <p:nvPr>
            <p:ph type="ftr" sz="quarter" idx="11"/>
          </p:nvPr>
        </p:nvSpPr>
        <p:spPr/>
        <p:txBody>
          <a:bodyPr/>
          <a:lstStyle>
            <a:lvl1pPr>
              <a:defRPr/>
            </a:lvl1pPr>
          </a:lstStyle>
          <a:p>
            <a:endParaRPr lang="uk-UA" altLang="uk-UA"/>
          </a:p>
        </p:txBody>
      </p:sp>
      <p:sp>
        <p:nvSpPr>
          <p:cNvPr id="5" name="Slide Number Placeholder 4"/>
          <p:cNvSpPr>
            <a:spLocks noGrp="1"/>
          </p:cNvSpPr>
          <p:nvPr>
            <p:ph type="sldNum" sz="quarter" idx="12"/>
          </p:nvPr>
        </p:nvSpPr>
        <p:spPr/>
        <p:txBody>
          <a:bodyPr/>
          <a:lstStyle>
            <a:lvl1pPr>
              <a:defRPr/>
            </a:lvl1pPr>
          </a:lstStyle>
          <a:p>
            <a:fld id="{45BC7D1F-8EE5-45FA-9DEA-075CAC4A4C6B}" type="slidenum">
              <a:rPr lang="uk-UA" altLang="uk-UA"/>
              <a:pPr/>
              <a:t>‹#›</a:t>
            </a:fld>
            <a:endParaRPr lang="uk-UA" altLang="uk-UA"/>
          </a:p>
        </p:txBody>
      </p:sp>
    </p:spTree>
    <p:extLst>
      <p:ext uri="{BB962C8B-B14F-4D97-AF65-F5344CB8AC3E}">
        <p14:creationId xmlns:p14="http://schemas.microsoft.com/office/powerpoint/2010/main" val="3381044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uk-UA" altLang="uk-UA"/>
          </a:p>
        </p:txBody>
      </p:sp>
      <p:sp>
        <p:nvSpPr>
          <p:cNvPr id="3" name="Footer Placeholder 2"/>
          <p:cNvSpPr>
            <a:spLocks noGrp="1"/>
          </p:cNvSpPr>
          <p:nvPr>
            <p:ph type="ftr" sz="quarter" idx="11"/>
          </p:nvPr>
        </p:nvSpPr>
        <p:spPr/>
        <p:txBody>
          <a:bodyPr/>
          <a:lstStyle>
            <a:lvl1pPr>
              <a:defRPr/>
            </a:lvl1pPr>
          </a:lstStyle>
          <a:p>
            <a:endParaRPr lang="uk-UA" altLang="uk-UA"/>
          </a:p>
        </p:txBody>
      </p:sp>
      <p:sp>
        <p:nvSpPr>
          <p:cNvPr id="4" name="Slide Number Placeholder 3"/>
          <p:cNvSpPr>
            <a:spLocks noGrp="1"/>
          </p:cNvSpPr>
          <p:nvPr>
            <p:ph type="sldNum" sz="quarter" idx="12"/>
          </p:nvPr>
        </p:nvSpPr>
        <p:spPr/>
        <p:txBody>
          <a:bodyPr/>
          <a:lstStyle>
            <a:lvl1pPr>
              <a:defRPr/>
            </a:lvl1pPr>
          </a:lstStyle>
          <a:p>
            <a:fld id="{1DCD4BB9-DC12-4E92-9DEC-55ABFC5D3D13}" type="slidenum">
              <a:rPr lang="uk-UA" altLang="uk-UA"/>
              <a:pPr/>
              <a:t>‹#›</a:t>
            </a:fld>
            <a:endParaRPr lang="uk-UA" altLang="uk-UA"/>
          </a:p>
        </p:txBody>
      </p:sp>
    </p:spTree>
    <p:extLst>
      <p:ext uri="{BB962C8B-B14F-4D97-AF65-F5344CB8AC3E}">
        <p14:creationId xmlns:p14="http://schemas.microsoft.com/office/powerpoint/2010/main" val="2557103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uk-U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uk-U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uk-UA" altLang="uk-UA"/>
          </a:p>
        </p:txBody>
      </p:sp>
      <p:sp>
        <p:nvSpPr>
          <p:cNvPr id="6" name="Footer Placeholder 5"/>
          <p:cNvSpPr>
            <a:spLocks noGrp="1"/>
          </p:cNvSpPr>
          <p:nvPr>
            <p:ph type="ftr" sz="quarter" idx="11"/>
          </p:nvPr>
        </p:nvSpPr>
        <p:spPr/>
        <p:txBody>
          <a:bodyPr/>
          <a:lstStyle>
            <a:lvl1pPr>
              <a:defRPr/>
            </a:lvl1pPr>
          </a:lstStyle>
          <a:p>
            <a:endParaRPr lang="uk-UA" altLang="uk-UA"/>
          </a:p>
        </p:txBody>
      </p:sp>
      <p:sp>
        <p:nvSpPr>
          <p:cNvPr id="7" name="Slide Number Placeholder 6"/>
          <p:cNvSpPr>
            <a:spLocks noGrp="1"/>
          </p:cNvSpPr>
          <p:nvPr>
            <p:ph type="sldNum" sz="quarter" idx="12"/>
          </p:nvPr>
        </p:nvSpPr>
        <p:spPr/>
        <p:txBody>
          <a:bodyPr/>
          <a:lstStyle>
            <a:lvl1pPr>
              <a:defRPr/>
            </a:lvl1pPr>
          </a:lstStyle>
          <a:p>
            <a:fld id="{CC9316F8-C598-4022-9816-620F1A7CDB0A}" type="slidenum">
              <a:rPr lang="uk-UA" altLang="uk-UA"/>
              <a:pPr/>
              <a:t>‹#›</a:t>
            </a:fld>
            <a:endParaRPr lang="uk-UA" altLang="uk-UA"/>
          </a:p>
        </p:txBody>
      </p:sp>
    </p:spTree>
    <p:extLst>
      <p:ext uri="{BB962C8B-B14F-4D97-AF65-F5344CB8AC3E}">
        <p14:creationId xmlns:p14="http://schemas.microsoft.com/office/powerpoint/2010/main" val="2578848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uk-U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uk-UA" altLang="uk-UA"/>
          </a:p>
        </p:txBody>
      </p:sp>
      <p:sp>
        <p:nvSpPr>
          <p:cNvPr id="6" name="Footer Placeholder 5"/>
          <p:cNvSpPr>
            <a:spLocks noGrp="1"/>
          </p:cNvSpPr>
          <p:nvPr>
            <p:ph type="ftr" sz="quarter" idx="11"/>
          </p:nvPr>
        </p:nvSpPr>
        <p:spPr/>
        <p:txBody>
          <a:bodyPr/>
          <a:lstStyle>
            <a:lvl1pPr>
              <a:defRPr/>
            </a:lvl1pPr>
          </a:lstStyle>
          <a:p>
            <a:endParaRPr lang="uk-UA" altLang="uk-UA"/>
          </a:p>
        </p:txBody>
      </p:sp>
      <p:sp>
        <p:nvSpPr>
          <p:cNvPr id="7" name="Slide Number Placeholder 6"/>
          <p:cNvSpPr>
            <a:spLocks noGrp="1"/>
          </p:cNvSpPr>
          <p:nvPr>
            <p:ph type="sldNum" sz="quarter" idx="12"/>
          </p:nvPr>
        </p:nvSpPr>
        <p:spPr/>
        <p:txBody>
          <a:bodyPr/>
          <a:lstStyle>
            <a:lvl1pPr>
              <a:defRPr/>
            </a:lvl1pPr>
          </a:lstStyle>
          <a:p>
            <a:fld id="{0AE84AEE-56D8-4B38-B123-F1C404E6A72B}" type="slidenum">
              <a:rPr lang="uk-UA" altLang="uk-UA"/>
              <a:pPr/>
              <a:t>‹#›</a:t>
            </a:fld>
            <a:endParaRPr lang="uk-UA" altLang="uk-UA"/>
          </a:p>
        </p:txBody>
      </p:sp>
    </p:spTree>
    <p:extLst>
      <p:ext uri="{BB962C8B-B14F-4D97-AF65-F5344CB8AC3E}">
        <p14:creationId xmlns:p14="http://schemas.microsoft.com/office/powerpoint/2010/main" val="3788149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uk-UA" altLang="uk-UA"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uk-UA" altLang="uk-UA" smtClean="0"/>
              <a:t>Click to edit Master text styles</a:t>
            </a:r>
          </a:p>
          <a:p>
            <a:pPr lvl="1"/>
            <a:r>
              <a:rPr lang="uk-UA" altLang="uk-UA" smtClean="0"/>
              <a:t>Second level</a:t>
            </a:r>
          </a:p>
          <a:p>
            <a:pPr lvl="2"/>
            <a:r>
              <a:rPr lang="uk-UA" altLang="uk-UA" smtClean="0"/>
              <a:t>Third level</a:t>
            </a:r>
          </a:p>
          <a:p>
            <a:pPr lvl="3"/>
            <a:r>
              <a:rPr lang="uk-UA" altLang="uk-UA" smtClean="0"/>
              <a:t>Fourth level</a:t>
            </a:r>
          </a:p>
          <a:p>
            <a:pPr lvl="4"/>
            <a:r>
              <a:rPr lang="uk-UA" altLang="uk-UA"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uk-UA" altLang="uk-UA"/>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uk-UA" altLang="uk-UA"/>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3941DEA-940A-4047-805D-831FF4867F21}" type="slidenum">
              <a:rPr lang="uk-UA" altLang="uk-UA"/>
              <a:pPr/>
              <a:t>‹#›</a:t>
            </a:fld>
            <a:endParaRPr lang="uk-UA" altLang="uk-U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biph.kiev.ua/"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s://ru.wikipedia.org/wiki/%D0%93%D0%B5%D0%BC%D0%BE%D0%B3%D0%BB%D0%BE%D0%B1%D0%B8%D0%BD" TargetMode="External"/><Relationship Id="rId3" Type="http://schemas.openxmlformats.org/officeDocument/2006/relationships/hyperlink" Target="https://ru.wikipedia.org/wiki/%D0%9E%D0%BA%D1%81%D0%B8%D0%B3%D0%B5%D0%BC%D0%BE%D0%B3%D0%BB%D0%BE%D0%B1%D0%B8%D0%BD" TargetMode="External"/><Relationship Id="rId7" Type="http://schemas.openxmlformats.org/officeDocument/2006/relationships/hyperlink" Target="https://ru.wikipedia.org/wiki/%D0%9A%D0%B8%D1%81%D0%BB%D0%BE%D1%80%D0%BE%D0%B4" TargetMode="External"/><Relationship Id="rId2" Type="http://schemas.openxmlformats.org/officeDocument/2006/relationships/hyperlink" Target="https://ru.wikipedia.org/wiki/%D0%94%D0%B8%D1%81%D1%81%D0%BE%D1%86%D0%B8%D0%B0%D1%86%D0%B8%D1%8F_(%D1%85%D0%B8%D0%BC%D0%B8%D1%8F)" TargetMode="External"/><Relationship Id="rId1" Type="http://schemas.openxmlformats.org/officeDocument/2006/relationships/slideLayout" Target="../slideLayouts/slideLayout2.xml"/><Relationship Id="rId6" Type="http://schemas.openxmlformats.org/officeDocument/2006/relationships/hyperlink" Target="https://ru.wikipedia.org/wiki/%D0%9B%D1%91%D0%B3%D0%BE%D1%87%D0%BD%D0%B0%D1%8F_%D0%B0%D0%BB%D1%8C%D0%B2%D0%B5%D0%BE%D0%BB%D0%B0" TargetMode="External"/><Relationship Id="rId11" Type="http://schemas.openxmlformats.org/officeDocument/2006/relationships/hyperlink" Target="https://ru.wikipedia.org/wiki/%D0%AD%D1%84%D1%84%D0%B5%D0%BA%D1%82_%D0%92%D0%B5%D1%80%D0%B8%D0%B3%D0%BE_%E2%80%94_%D0%91%D0%BE%D1%80%D0%B0#cite_note-2" TargetMode="External"/><Relationship Id="rId5" Type="http://schemas.openxmlformats.org/officeDocument/2006/relationships/hyperlink" Target="https://ru.wikipedia.org/wiki/%D0%9E%D0%BA%D1%81%D0%B8%D0%B4_%D1%83%D0%B3%D0%BB%D0%B5%D1%80%D0%BE%D0%B4%D0%B0(IV)" TargetMode="External"/><Relationship Id="rId10" Type="http://schemas.openxmlformats.org/officeDocument/2006/relationships/hyperlink" Target="https://ru.wikipedia.org/wiki/%D0%AD%D1%84%D1%84%D0%B5%D0%BA%D1%82_%D0%92%D0%B5%D1%80%D0%B8%D0%B3%D0%BE_%E2%80%94_%D0%91%D0%BE%D1%80%D0%B0#cite_note-1" TargetMode="External"/><Relationship Id="rId4" Type="http://schemas.openxmlformats.org/officeDocument/2006/relationships/hyperlink" Target="https://ru.wikipedia.org/wiki/%D0%9F%D0%B0%D1%80%D1%86%D0%B8%D0%B0%D0%BB%D1%8C%D0%BD%D0%BE%D0%B5_%D0%B4%D0%B0%D0%B2%D0%BB%D0%B5%D0%BD%D0%B8%D0%B5" TargetMode="External"/><Relationship Id="rId9" Type="http://schemas.openxmlformats.org/officeDocument/2006/relationships/hyperlink" Target="https://ru.wikipedia.org/wiki/%D0%92%D0%B5%D1%80%D0%B8%D0%B3%D0%BE,_%D0%91%D1%80%D0%BE%D0%BD%D0%B8%D1%81%D0%BB%D0%B0%D0%B2_%D0%A4%D0%BE%D1%80%D1%82%D1%83%D0%BD%D0%B0%D1%82%D0%BE%D0%B2%D0%B8%D1%87"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3276600" y="457200"/>
            <a:ext cx="5867400" cy="2362200"/>
          </a:xfrm>
        </p:spPr>
        <p:txBody>
          <a:bodyPr/>
          <a:lstStyle/>
          <a:p>
            <a:r>
              <a:rPr lang="en-US" altLang="uk-UA" sz="2800" i="1"/>
              <a:t>Bogomoletz Institute of Physiology</a:t>
            </a:r>
            <a:br>
              <a:rPr lang="en-US" altLang="uk-UA" sz="2800" i="1"/>
            </a:br>
            <a:r>
              <a:rPr lang="en-US" altLang="uk-UA" sz="2800" i="1"/>
              <a:t>Kiev</a:t>
            </a:r>
            <a:br>
              <a:rPr lang="en-US" altLang="uk-UA" sz="2800" i="1"/>
            </a:br>
            <a:r>
              <a:rPr lang="en-US" altLang="uk-UA" sz="2800" i="1"/>
              <a:t>Ukraine</a:t>
            </a:r>
            <a:br>
              <a:rPr lang="en-US" altLang="uk-UA" sz="2800" i="1"/>
            </a:br>
            <a:r>
              <a:rPr lang="en-US" altLang="uk-UA"/>
              <a:t> </a:t>
            </a:r>
            <a:br>
              <a:rPr lang="en-US" altLang="uk-UA"/>
            </a:br>
            <a:r>
              <a:rPr lang="en-US" altLang="uk-UA" sz="2400"/>
              <a:t>Dr. Pavel Belan</a:t>
            </a:r>
            <a:endParaRPr lang="ru-RU" altLang="uk-UA" sz="2400"/>
          </a:p>
        </p:txBody>
      </p:sp>
      <p:pic>
        <p:nvPicPr>
          <p:cNvPr id="79875" name="Picture 3" descr="Dream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09600"/>
            <a:ext cx="2895600" cy="2273300"/>
          </a:xfrm>
          <a:prstGeom prst="rect">
            <a:avLst/>
          </a:prstGeom>
          <a:noFill/>
          <a:extLst>
            <a:ext uri="{909E8E84-426E-40DD-AFC4-6F175D3DCCD1}">
              <a14:hiddenFill xmlns:a14="http://schemas.microsoft.com/office/drawing/2010/main">
                <a:solidFill>
                  <a:srgbClr val="FFFFFF"/>
                </a:solidFill>
              </a14:hiddenFill>
            </a:ext>
          </a:extLst>
        </p:spPr>
      </p:pic>
      <p:sp>
        <p:nvSpPr>
          <p:cNvPr id="79876" name="Text Box 4"/>
          <p:cNvSpPr txBox="1">
            <a:spLocks noChangeArrowheads="1"/>
          </p:cNvSpPr>
          <p:nvPr/>
        </p:nvSpPr>
        <p:spPr bwMode="auto">
          <a:xfrm>
            <a:off x="971550" y="3429000"/>
            <a:ext cx="7993063"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3200" b="1" i="1" dirty="0"/>
              <a:t>Introduction to Cardiovascular System. Lecture I</a:t>
            </a:r>
          </a:p>
          <a:p>
            <a:pPr>
              <a:spcBef>
                <a:spcPct val="50000"/>
              </a:spcBef>
            </a:pPr>
            <a:r>
              <a:rPr lang="ru-RU" altLang="uk-UA" sz="3200" b="1" i="1" dirty="0" err="1"/>
              <a:t>Серцево-судинна</a:t>
            </a:r>
            <a:r>
              <a:rPr lang="ru-RU" altLang="uk-UA" sz="3200" b="1" i="1" dirty="0"/>
              <a:t> система. Вступ. </a:t>
            </a:r>
            <a:r>
              <a:rPr lang="ru-RU" altLang="uk-UA" sz="3200" b="1" i="1" dirty="0" err="1"/>
              <a:t>Лекція</a:t>
            </a:r>
            <a:r>
              <a:rPr lang="ru-RU" altLang="uk-UA" sz="3200" b="1" i="1" dirty="0"/>
              <a:t> I</a:t>
            </a:r>
            <a:endParaRPr lang="uk-UA" altLang="uk-UA" sz="3200" b="1" i="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Text Box 4"/>
          <p:cNvSpPr txBox="1">
            <a:spLocks noChangeArrowheads="1"/>
          </p:cNvSpPr>
          <p:nvPr/>
        </p:nvSpPr>
        <p:spPr bwMode="auto">
          <a:xfrm>
            <a:off x="2374900" y="2708275"/>
            <a:ext cx="47893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ru-RU" altLang="uk-UA" sz="3200" dirty="0" err="1"/>
              <a:t>Навіщо</a:t>
            </a:r>
            <a:r>
              <a:rPr lang="ru-RU" altLang="uk-UA" sz="3200" dirty="0"/>
              <a:t> </a:t>
            </a:r>
            <a:r>
              <a:rPr lang="ru-RU" altLang="uk-UA" sz="3200" dirty="0" err="1"/>
              <a:t>потрібне</a:t>
            </a:r>
            <a:r>
              <a:rPr lang="ru-RU" altLang="uk-UA" sz="3200" dirty="0"/>
              <a:t> </a:t>
            </a:r>
            <a:r>
              <a:rPr lang="ru-RU" altLang="uk-UA" sz="3200" dirty="0" err="1"/>
              <a:t>серце</a:t>
            </a:r>
            <a:r>
              <a:rPr lang="ru-RU" altLang="uk-UA" sz="3200" dirty="0"/>
              <a:t>?</a:t>
            </a:r>
            <a:endParaRPr lang="uk-UA" altLang="uk-UA" sz="3200" dirty="0"/>
          </a:p>
        </p:txBody>
      </p:sp>
      <p:sp>
        <p:nvSpPr>
          <p:cNvPr id="51205" name="Rectangle 5"/>
          <p:cNvSpPr>
            <a:spLocks noChangeArrowheads="1"/>
          </p:cNvSpPr>
          <p:nvPr/>
        </p:nvSpPr>
        <p:spPr bwMode="auto">
          <a:xfrm>
            <a:off x="2195513" y="6021388"/>
            <a:ext cx="5149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uk-UA"/>
              <a:t>A task: estimation of heart pump volume per day.</a:t>
            </a:r>
            <a:endParaRPr lang="uk-UA" altLang="uk-UA"/>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3563" y="1052736"/>
            <a:ext cx="5476875" cy="438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tangle 5"/>
          <p:cNvSpPr>
            <a:spLocks noChangeArrowheads="1"/>
          </p:cNvSpPr>
          <p:nvPr/>
        </p:nvSpPr>
        <p:spPr bwMode="auto">
          <a:xfrm>
            <a:off x="4860032" y="5037130"/>
            <a:ext cx="2355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uk-UA" altLang="uk-UA" dirty="0"/>
              <a:t>www.livescience.com</a:t>
            </a:r>
          </a:p>
        </p:txBody>
      </p:sp>
      <p:sp>
        <p:nvSpPr>
          <p:cNvPr id="2055" name="Rectangle 7"/>
          <p:cNvSpPr>
            <a:spLocks noChangeArrowheads="1"/>
          </p:cNvSpPr>
          <p:nvPr/>
        </p:nvSpPr>
        <p:spPr bwMode="auto">
          <a:xfrm>
            <a:off x="856027" y="65891"/>
            <a:ext cx="72739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altLang="uk-UA" sz="2400" dirty="0"/>
              <a:t>Heart, Blood Vessels, Erythrocytes, Energy Turnover, Metabolism  </a:t>
            </a:r>
            <a:endParaRPr lang="uk-UA" altLang="uk-UA" sz="2400" dirty="0"/>
          </a:p>
        </p:txBody>
      </p:sp>
      <p:sp>
        <p:nvSpPr>
          <p:cNvPr id="2" name="Rectangle 1"/>
          <p:cNvSpPr/>
          <p:nvPr/>
        </p:nvSpPr>
        <p:spPr>
          <a:xfrm>
            <a:off x="1828560" y="5517232"/>
            <a:ext cx="6246440" cy="523220"/>
          </a:xfrm>
          <a:prstGeom prst="rect">
            <a:avLst/>
          </a:prstGeom>
        </p:spPr>
        <p:txBody>
          <a:bodyPr wrap="square">
            <a:spAutoFit/>
          </a:bodyPr>
          <a:lstStyle/>
          <a:p>
            <a:r>
              <a:rPr lang="en-US" altLang="uk-UA" sz="1400" dirty="0"/>
              <a:t>A task: calculation of oxygen consumption based on respiration volume and </a:t>
            </a:r>
            <a:r>
              <a:rPr lang="en-US" altLang="uk-UA" sz="1400" dirty="0" smtClean="0"/>
              <a:t>O</a:t>
            </a:r>
            <a:r>
              <a:rPr lang="en-US" altLang="uk-UA" sz="1400" baseline="-25000" dirty="0" smtClean="0"/>
              <a:t>2</a:t>
            </a:r>
            <a:r>
              <a:rPr lang="en-US" altLang="uk-UA" sz="1400" dirty="0" smtClean="0"/>
              <a:t> concentrations </a:t>
            </a:r>
            <a:endParaRPr lang="uk-UA" sz="1400" dirty="0"/>
          </a:p>
        </p:txBody>
      </p:sp>
      <p:sp>
        <p:nvSpPr>
          <p:cNvPr id="3" name="Rectangle 2"/>
          <p:cNvSpPr/>
          <p:nvPr/>
        </p:nvSpPr>
        <p:spPr>
          <a:xfrm>
            <a:off x="1828560" y="6011996"/>
            <a:ext cx="1601657" cy="307777"/>
          </a:xfrm>
          <a:prstGeom prst="rect">
            <a:avLst/>
          </a:prstGeom>
        </p:spPr>
        <p:txBody>
          <a:bodyPr wrap="none">
            <a:spAutoFit/>
          </a:bodyPr>
          <a:lstStyle/>
          <a:p>
            <a:r>
              <a:rPr lang="en-US" altLang="uk-UA" sz="1400" dirty="0" smtClean="0"/>
              <a:t>How to buffer O</a:t>
            </a:r>
            <a:r>
              <a:rPr lang="en-US" altLang="uk-UA" sz="1400" baseline="-25000" dirty="0" smtClean="0"/>
              <a:t>2</a:t>
            </a:r>
            <a:r>
              <a:rPr lang="en-US" altLang="uk-UA" sz="1400" dirty="0" smtClean="0"/>
              <a:t>?</a:t>
            </a:r>
            <a:endParaRPr lang="uk-UA" sz="1400" dirty="0"/>
          </a:p>
        </p:txBody>
      </p:sp>
      <p:sp>
        <p:nvSpPr>
          <p:cNvPr id="4" name="Rectangle 3"/>
          <p:cNvSpPr/>
          <p:nvPr/>
        </p:nvSpPr>
        <p:spPr>
          <a:xfrm>
            <a:off x="1828560" y="6372036"/>
            <a:ext cx="5516009" cy="307777"/>
          </a:xfrm>
          <a:prstGeom prst="rect">
            <a:avLst/>
          </a:prstGeom>
        </p:spPr>
        <p:txBody>
          <a:bodyPr wrap="square">
            <a:spAutoFit/>
          </a:bodyPr>
          <a:lstStyle/>
          <a:p>
            <a:r>
              <a:rPr lang="en-US" altLang="uk-UA" sz="1400" dirty="0"/>
              <a:t>W</a:t>
            </a:r>
            <a:r>
              <a:rPr lang="en-US" altLang="uk-UA" sz="1400" dirty="0" smtClean="0"/>
              <a:t>hy </a:t>
            </a:r>
            <a:r>
              <a:rPr lang="en-US" altLang="uk-UA" sz="1400" dirty="0"/>
              <a:t>the arterial blood is pink and venous is dark? </a:t>
            </a:r>
            <a:endParaRPr lang="uk-UA" sz="14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8;p15"/>
          <p:cNvSpPr txBox="1">
            <a:spLocks noGrp="1"/>
          </p:cNvSpPr>
          <p:nvPr>
            <p:ph type="title"/>
          </p:nvPr>
        </p:nvSpPr>
        <p:spPr>
          <a:xfrm>
            <a:off x="1763688" y="476672"/>
            <a:ext cx="5465011"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2400" b="0" dirty="0">
                <a:solidFill>
                  <a:schemeClr val="tx1"/>
                </a:solidFill>
                <a:ea typeface="Oswald Regular"/>
                <a:cs typeface="Oswald Regular"/>
                <a:sym typeface="Oswald Regular"/>
              </a:rPr>
              <a:t>Просторова структура групи гема</a:t>
            </a:r>
            <a:endParaRPr sz="2400" b="0" dirty="0">
              <a:solidFill>
                <a:schemeClr val="tx1"/>
              </a:solidFill>
              <a:ea typeface="Oswald Regular"/>
              <a:cs typeface="Oswald Regular"/>
              <a:sym typeface="Oswald Regular"/>
            </a:endParaRPr>
          </a:p>
        </p:txBody>
      </p:sp>
      <p:pic>
        <p:nvPicPr>
          <p:cNvPr id="6" name="Google Shape;112;p15"/>
          <p:cNvPicPr preferRelativeResize="0"/>
          <p:nvPr/>
        </p:nvPicPr>
        <p:blipFill>
          <a:blip r:embed="rId2">
            <a:alphaModFix/>
          </a:blip>
          <a:stretch>
            <a:fillRect/>
          </a:stretch>
        </p:blipFill>
        <p:spPr>
          <a:xfrm>
            <a:off x="527434" y="1598350"/>
            <a:ext cx="3669216" cy="2927725"/>
          </a:xfrm>
          <a:prstGeom prst="rect">
            <a:avLst/>
          </a:prstGeom>
          <a:noFill/>
          <a:ln>
            <a:noFill/>
          </a:ln>
        </p:spPr>
      </p:pic>
      <p:pic>
        <p:nvPicPr>
          <p:cNvPr id="7" name="Google Shape;113;p15"/>
          <p:cNvPicPr preferRelativeResize="0"/>
          <p:nvPr/>
        </p:nvPicPr>
        <p:blipFill>
          <a:blip r:embed="rId3">
            <a:alphaModFix/>
          </a:blip>
          <a:stretch>
            <a:fillRect/>
          </a:stretch>
        </p:blipFill>
        <p:spPr>
          <a:xfrm>
            <a:off x="4759575" y="1866688"/>
            <a:ext cx="3669225" cy="1834613"/>
          </a:xfrm>
          <a:prstGeom prst="rect">
            <a:avLst/>
          </a:prstGeom>
          <a:noFill/>
          <a:ln>
            <a:noFill/>
          </a:ln>
        </p:spPr>
      </p:pic>
    </p:spTree>
    <p:extLst>
      <p:ext uri="{BB962C8B-B14F-4D97-AF65-F5344CB8AC3E}">
        <p14:creationId xmlns:p14="http://schemas.microsoft.com/office/powerpoint/2010/main" val="13575910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7;p14"/>
          <p:cNvSpPr txBox="1">
            <a:spLocks noGrp="1"/>
          </p:cNvSpPr>
          <p:nvPr>
            <p:ph type="title"/>
          </p:nvPr>
        </p:nvSpPr>
        <p:spPr>
          <a:xfrm>
            <a:off x="727650" y="336929"/>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2400" b="0" dirty="0">
                <a:solidFill>
                  <a:schemeClr val="tx1"/>
                </a:solidFill>
                <a:ea typeface="Oswald Regular"/>
                <a:cs typeface="Oswald Regular"/>
                <a:sym typeface="Oswald Regular"/>
              </a:rPr>
              <a:t>Спектр поглинання фізиологічних форм гемоглобіна</a:t>
            </a:r>
            <a:endParaRPr sz="2400" b="0" dirty="0">
              <a:solidFill>
                <a:schemeClr val="tx1"/>
              </a:solidFill>
              <a:ea typeface="Oswald Regular"/>
              <a:cs typeface="Oswald Regular"/>
              <a:sym typeface="Oswald Regular"/>
            </a:endParaRPr>
          </a:p>
        </p:txBody>
      </p:sp>
      <p:pic>
        <p:nvPicPr>
          <p:cNvPr id="5" name="Google Shape;101;p14"/>
          <p:cNvPicPr preferRelativeResize="0"/>
          <p:nvPr/>
        </p:nvPicPr>
        <p:blipFill>
          <a:blip r:embed="rId2">
            <a:alphaModFix/>
          </a:blip>
          <a:stretch>
            <a:fillRect/>
          </a:stretch>
        </p:blipFill>
        <p:spPr>
          <a:xfrm>
            <a:off x="439375" y="1257988"/>
            <a:ext cx="4094925" cy="3243611"/>
          </a:xfrm>
          <a:prstGeom prst="rect">
            <a:avLst/>
          </a:prstGeom>
          <a:noFill/>
          <a:ln>
            <a:noFill/>
          </a:ln>
        </p:spPr>
      </p:pic>
      <p:pic>
        <p:nvPicPr>
          <p:cNvPr id="6" name="Google Shape;102;p14"/>
          <p:cNvPicPr preferRelativeResize="0"/>
          <p:nvPr/>
        </p:nvPicPr>
        <p:blipFill>
          <a:blip r:embed="rId3">
            <a:alphaModFix/>
          </a:blip>
          <a:stretch>
            <a:fillRect/>
          </a:stretch>
        </p:blipFill>
        <p:spPr>
          <a:xfrm>
            <a:off x="4690950" y="1716844"/>
            <a:ext cx="3845350" cy="2355255"/>
          </a:xfrm>
          <a:prstGeom prst="rect">
            <a:avLst/>
          </a:prstGeom>
          <a:noFill/>
          <a:ln>
            <a:noFill/>
          </a:ln>
        </p:spPr>
      </p:pic>
      <p:sp>
        <p:nvSpPr>
          <p:cNvPr id="7" name="Google Shape;103;p14"/>
          <p:cNvSpPr txBox="1"/>
          <p:nvPr/>
        </p:nvSpPr>
        <p:spPr>
          <a:xfrm>
            <a:off x="1115616" y="4752264"/>
            <a:ext cx="7688700" cy="329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ru" sz="1200" i="1" dirty="0">
                <a:solidFill>
                  <a:srgbClr val="666666"/>
                </a:solidFill>
                <a:latin typeface="Oswald Regular"/>
                <a:ea typeface="Oswald Regular"/>
                <a:cs typeface="Oswald Regular"/>
                <a:sym typeface="Oswald Regular"/>
              </a:rPr>
              <a:t>Optical Techniques for Blood and Tissue Oxygenation, DOI: 10.1016/B978-0-12-801238-3.10886-4</a:t>
            </a:r>
            <a:endParaRPr sz="1200" i="1" dirty="0">
              <a:solidFill>
                <a:srgbClr val="666666"/>
              </a:solidFill>
              <a:latin typeface="Oswald Regular"/>
              <a:ea typeface="Oswald Regular"/>
              <a:cs typeface="Oswald Regular"/>
              <a:sym typeface="Oswald Regular"/>
            </a:endParaRPr>
          </a:p>
          <a:p>
            <a:pPr marL="0" lvl="0" indent="0" algn="l" rtl="0">
              <a:lnSpc>
                <a:spcPct val="115000"/>
              </a:lnSpc>
              <a:spcBef>
                <a:spcPts val="1200"/>
              </a:spcBef>
              <a:spcAft>
                <a:spcPts val="0"/>
              </a:spcAft>
              <a:buNone/>
            </a:pPr>
            <a:endParaRPr sz="1200" i="1" dirty="0">
              <a:solidFill>
                <a:srgbClr val="666666"/>
              </a:solidFill>
              <a:latin typeface="Oswald Regular"/>
              <a:ea typeface="Oswald Regular"/>
              <a:cs typeface="Oswald Regular"/>
              <a:sym typeface="Oswald Regular"/>
            </a:endParaRPr>
          </a:p>
          <a:p>
            <a:pPr marL="0" lvl="0" indent="0" algn="l" rtl="0">
              <a:lnSpc>
                <a:spcPct val="115000"/>
              </a:lnSpc>
              <a:spcBef>
                <a:spcPts val="1200"/>
              </a:spcBef>
              <a:spcAft>
                <a:spcPts val="1600"/>
              </a:spcAft>
              <a:buNone/>
            </a:pPr>
            <a:endParaRPr sz="1200" i="1" dirty="0">
              <a:solidFill>
                <a:srgbClr val="595959"/>
              </a:solidFill>
              <a:latin typeface="Oswald Regular"/>
              <a:ea typeface="Oswald Regular"/>
              <a:cs typeface="Oswald Regular"/>
              <a:sym typeface="Oswald Regular"/>
            </a:endParaRPr>
          </a:p>
        </p:txBody>
      </p:sp>
    </p:spTree>
    <p:extLst>
      <p:ext uri="{BB962C8B-B14F-4D97-AF65-F5344CB8AC3E}">
        <p14:creationId xmlns:p14="http://schemas.microsoft.com/office/powerpoint/2010/main" val="18332950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51720" y="2564904"/>
            <a:ext cx="4572000" cy="1477328"/>
          </a:xfrm>
          <a:prstGeom prst="rect">
            <a:avLst/>
          </a:prstGeom>
        </p:spPr>
        <p:txBody>
          <a:bodyPr>
            <a:spAutoFit/>
          </a:bodyPr>
          <a:lstStyle/>
          <a:p>
            <a:r>
              <a:rPr lang="en-US" dirty="0"/>
              <a:t>https://ru.wikipedia.org/wiki/%D0%AD%D1%84%D1%84%D0%B5%D0%BA%D1%82_%D0%92%D0%B5%D1%80%D0%B8%D0%B3%D0%BE_%E2%80%94_%D0%91%D0%BE%D1%80%D0%B0</a:t>
            </a:r>
            <a:endParaRPr lang="uk-UA" dirty="0"/>
          </a:p>
        </p:txBody>
      </p:sp>
      <p:sp>
        <p:nvSpPr>
          <p:cNvPr id="5" name="Rectangle 4"/>
          <p:cNvSpPr/>
          <p:nvPr/>
        </p:nvSpPr>
        <p:spPr>
          <a:xfrm>
            <a:off x="611560" y="404664"/>
            <a:ext cx="8424936" cy="2031325"/>
          </a:xfrm>
          <a:prstGeom prst="rect">
            <a:avLst/>
          </a:prstGeom>
        </p:spPr>
        <p:txBody>
          <a:bodyPr wrap="square">
            <a:spAutoFit/>
          </a:bodyPr>
          <a:lstStyle/>
          <a:p>
            <a:r>
              <a:rPr lang="ru-RU" b="1" dirty="0"/>
              <a:t>Эффект </a:t>
            </a:r>
            <a:r>
              <a:rPr lang="ru-RU" b="1" dirty="0" err="1"/>
              <a:t>Вериго</a:t>
            </a:r>
            <a:r>
              <a:rPr lang="ru-RU" b="1" dirty="0"/>
              <a:t> — Бора</a:t>
            </a:r>
            <a:r>
              <a:rPr lang="ru-RU" dirty="0"/>
              <a:t> (синонимы — </a:t>
            </a:r>
            <a:r>
              <a:rPr lang="ru-RU" b="1" dirty="0"/>
              <a:t>эффект </a:t>
            </a:r>
            <a:r>
              <a:rPr lang="ru-RU" b="1" dirty="0" err="1"/>
              <a:t>Вериго</a:t>
            </a:r>
            <a:r>
              <a:rPr lang="ru-RU" dirty="0"/>
              <a:t>, </a:t>
            </a:r>
            <a:r>
              <a:rPr lang="ru-RU" b="1" dirty="0"/>
              <a:t>эффект Бора</a:t>
            </a:r>
            <a:r>
              <a:rPr lang="ru-RU" dirty="0"/>
              <a:t>) — зависимость степени </a:t>
            </a:r>
            <a:r>
              <a:rPr lang="ru-RU" dirty="0">
                <a:hlinkClick r:id="rId2" tooltip="Диссоциация (химия)"/>
              </a:rPr>
              <a:t>диссоциации</a:t>
            </a:r>
            <a:r>
              <a:rPr lang="ru-RU" dirty="0"/>
              <a:t> </a:t>
            </a:r>
            <a:r>
              <a:rPr lang="ru-RU" dirty="0">
                <a:hlinkClick r:id="rId3" tooltip="Оксигемоглобин"/>
              </a:rPr>
              <a:t>оксигемоглобина</a:t>
            </a:r>
            <a:r>
              <a:rPr lang="ru-RU" dirty="0"/>
              <a:t> от величины </a:t>
            </a:r>
            <a:r>
              <a:rPr lang="ru-RU" dirty="0">
                <a:hlinkClick r:id="rId4" tooltip="Парциальное давление"/>
              </a:rPr>
              <a:t>парциального давления</a:t>
            </a:r>
            <a:r>
              <a:rPr lang="ru-RU" dirty="0"/>
              <a:t> </a:t>
            </a:r>
            <a:r>
              <a:rPr lang="ru-RU" dirty="0">
                <a:hlinkClick r:id="rId5" tooltip="Оксид углерода(IV)"/>
              </a:rPr>
              <a:t>углекислоты</a:t>
            </a:r>
            <a:r>
              <a:rPr lang="ru-RU" dirty="0"/>
              <a:t> в </a:t>
            </a:r>
            <a:r>
              <a:rPr lang="ru-RU" dirty="0">
                <a:hlinkClick r:id="rId6" tooltip="Лёгочная альвеола"/>
              </a:rPr>
              <a:t>альвеолярном</a:t>
            </a:r>
            <a:r>
              <a:rPr lang="ru-RU" dirty="0"/>
              <a:t> воздухе и крови, при снижении которого сродство </a:t>
            </a:r>
            <a:r>
              <a:rPr lang="ru-RU" dirty="0">
                <a:hlinkClick r:id="rId7" tooltip="Кислород"/>
              </a:rPr>
              <a:t>кислорода</a:t>
            </a:r>
            <a:r>
              <a:rPr lang="ru-RU" dirty="0"/>
              <a:t> к </a:t>
            </a:r>
            <a:r>
              <a:rPr lang="ru-RU" dirty="0">
                <a:hlinkClick r:id="rId8" tooltip="Гемоглобин"/>
              </a:rPr>
              <a:t>гемоглобину</a:t>
            </a:r>
            <a:r>
              <a:rPr lang="ru-RU" dirty="0"/>
              <a:t> повышается, что затрудняет переход кислорода из капилляров в ткани. Эффект этот был открыт независимо друг от друга </a:t>
            </a:r>
            <a:r>
              <a:rPr lang="ru-RU" dirty="0">
                <a:hlinkClick r:id="rId9" tooltip="Вериго, Бронислав Фортунатович"/>
              </a:rPr>
              <a:t>Б. Ф. </a:t>
            </a:r>
            <a:r>
              <a:rPr lang="ru-RU" dirty="0" err="1">
                <a:hlinkClick r:id="rId9" tooltip="Вериго, Бронислав Фортунатович"/>
              </a:rPr>
              <a:t>Вериго</a:t>
            </a:r>
            <a:r>
              <a:rPr lang="ru-RU" dirty="0"/>
              <a:t> в 1892 году</a:t>
            </a:r>
            <a:r>
              <a:rPr lang="ru-RU" baseline="30000" dirty="0">
                <a:hlinkClick r:id="rId10"/>
              </a:rPr>
              <a:t>[1]</a:t>
            </a:r>
            <a:r>
              <a:rPr lang="ru-RU" dirty="0"/>
              <a:t> и датским физиологом К. Бором в 1904 году</a:t>
            </a:r>
            <a:r>
              <a:rPr lang="ru-RU" baseline="30000" dirty="0">
                <a:hlinkClick r:id="rId11"/>
              </a:rPr>
              <a:t>[2]</a:t>
            </a:r>
            <a:r>
              <a:rPr lang="ru-RU" dirty="0"/>
              <a:t>. </a:t>
            </a:r>
            <a:endParaRPr lang="uk-UA" dirty="0"/>
          </a:p>
        </p:txBody>
      </p:sp>
      <p:sp>
        <p:nvSpPr>
          <p:cNvPr id="6" name="Rectangle 5"/>
          <p:cNvSpPr/>
          <p:nvPr/>
        </p:nvSpPr>
        <p:spPr>
          <a:xfrm>
            <a:off x="2195736" y="4653136"/>
            <a:ext cx="4572000" cy="646331"/>
          </a:xfrm>
          <a:prstGeom prst="rect">
            <a:avLst/>
          </a:prstGeom>
        </p:spPr>
        <p:txBody>
          <a:bodyPr>
            <a:spAutoFit/>
          </a:bodyPr>
          <a:lstStyle/>
          <a:p>
            <a:r>
              <a:rPr lang="en-US" dirty="0"/>
              <a:t>https://science-medicine.ru/ru/article/view?id=973</a:t>
            </a:r>
            <a:endParaRPr lang="uk-UA" dirty="0"/>
          </a:p>
        </p:txBody>
      </p:sp>
    </p:spTree>
    <p:extLst>
      <p:ext uri="{BB962C8B-B14F-4D97-AF65-F5344CB8AC3E}">
        <p14:creationId xmlns:p14="http://schemas.microsoft.com/office/powerpoint/2010/main" val="11812321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1161528" y="1124744"/>
            <a:ext cx="66960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ru-RU" altLang="uk-UA" sz="3200" dirty="0" err="1"/>
              <a:t>Навіщо</a:t>
            </a:r>
            <a:r>
              <a:rPr lang="ru-RU" altLang="uk-UA" sz="3200" dirty="0"/>
              <a:t> </a:t>
            </a:r>
            <a:r>
              <a:rPr lang="ru-RU" altLang="uk-UA" sz="3200" dirty="0" err="1"/>
              <a:t>потрібна</a:t>
            </a:r>
            <a:r>
              <a:rPr lang="ru-RU" altLang="uk-UA" sz="3200" dirty="0"/>
              <a:t> та як </a:t>
            </a:r>
            <a:r>
              <a:rPr lang="ru-RU" altLang="uk-UA" sz="3200" dirty="0" err="1"/>
              <a:t>організована</a:t>
            </a:r>
            <a:r>
              <a:rPr lang="ru-RU" altLang="uk-UA" sz="3200" dirty="0"/>
              <a:t> </a:t>
            </a:r>
            <a:r>
              <a:rPr lang="ru-RU" altLang="uk-UA" sz="3200" dirty="0" err="1"/>
              <a:t>судинна</a:t>
            </a:r>
            <a:r>
              <a:rPr lang="ru-RU" altLang="uk-UA" sz="3200" dirty="0"/>
              <a:t> система?</a:t>
            </a:r>
            <a:endParaRPr lang="uk-UA" altLang="uk-UA" sz="3200" dirty="0"/>
          </a:p>
        </p:txBody>
      </p:sp>
      <p:sp>
        <p:nvSpPr>
          <p:cNvPr id="53251" name="Rectangle 3"/>
          <p:cNvSpPr>
            <a:spLocks noChangeArrowheads="1"/>
          </p:cNvSpPr>
          <p:nvPr/>
        </p:nvSpPr>
        <p:spPr bwMode="auto">
          <a:xfrm>
            <a:off x="609077" y="3429000"/>
            <a:ext cx="78009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uk-UA" dirty="0"/>
              <a:t>Can we estimate our energy consumption having in mind that we spend 200mg of O2 per min?</a:t>
            </a:r>
            <a:endParaRPr lang="uk-UA" altLang="uk-UA" dirty="0"/>
          </a:p>
        </p:txBody>
      </p:sp>
      <p:sp>
        <p:nvSpPr>
          <p:cNvPr id="2" name="Rectangle 1"/>
          <p:cNvSpPr/>
          <p:nvPr/>
        </p:nvSpPr>
        <p:spPr>
          <a:xfrm>
            <a:off x="1161528" y="2604713"/>
            <a:ext cx="7344816" cy="646331"/>
          </a:xfrm>
          <a:prstGeom prst="rect">
            <a:avLst/>
          </a:prstGeom>
        </p:spPr>
        <p:txBody>
          <a:bodyPr wrap="square">
            <a:spAutoFit/>
          </a:bodyPr>
          <a:lstStyle/>
          <a:p>
            <a:r>
              <a:rPr lang="en-US" altLang="uk-UA" dirty="0"/>
              <a:t>Why the gas </a:t>
            </a:r>
            <a:r>
              <a:rPr lang="en-US" altLang="uk-UA" dirty="0" smtClean="0"/>
              <a:t>consumption/production numbers (5-6% </a:t>
            </a:r>
            <a:r>
              <a:rPr lang="en-US" altLang="uk-UA" dirty="0"/>
              <a:t>of O2 and about 5% of CO2) related? </a:t>
            </a:r>
            <a:endParaRPr lang="uk-UA" dirty="0"/>
          </a:p>
        </p:txBody>
      </p:sp>
      <p:sp>
        <p:nvSpPr>
          <p:cNvPr id="3" name="Rectangle 2"/>
          <p:cNvSpPr/>
          <p:nvPr/>
        </p:nvSpPr>
        <p:spPr>
          <a:xfrm>
            <a:off x="2123728" y="4653136"/>
            <a:ext cx="4480714" cy="369332"/>
          </a:xfrm>
          <a:prstGeom prst="rect">
            <a:avLst/>
          </a:prstGeom>
        </p:spPr>
        <p:txBody>
          <a:bodyPr wrap="none">
            <a:spAutoFit/>
          </a:bodyPr>
          <a:lstStyle/>
          <a:p>
            <a:r>
              <a:rPr lang="en-US" altLang="uk-UA" dirty="0" smtClean="0"/>
              <a:t>Measuring </a:t>
            </a:r>
            <a:r>
              <a:rPr lang="en-US" altLang="uk-UA" dirty="0"/>
              <a:t>gas concentrations in solutions</a:t>
            </a:r>
            <a:endParaRPr lang="uk-UA"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4031989" y="476672"/>
            <a:ext cx="108002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ru-RU" altLang="uk-UA" sz="2400" dirty="0"/>
              <a:t>План</a:t>
            </a:r>
            <a:endParaRPr lang="uk-UA" altLang="uk-UA" sz="2400" dirty="0"/>
          </a:p>
        </p:txBody>
      </p:sp>
      <p:sp>
        <p:nvSpPr>
          <p:cNvPr id="88067" name="Text Box 3"/>
          <p:cNvSpPr txBox="1">
            <a:spLocks noChangeArrowheads="1"/>
          </p:cNvSpPr>
          <p:nvPr/>
        </p:nvSpPr>
        <p:spPr bwMode="auto">
          <a:xfrm>
            <a:off x="1259632" y="2132856"/>
            <a:ext cx="7488832"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spcBef>
                <a:spcPct val="50000"/>
              </a:spcBef>
              <a:buFontTx/>
              <a:buAutoNum type="arabicPeriod"/>
            </a:pPr>
            <a:r>
              <a:rPr lang="ru-RU" altLang="uk-UA" sz="2000" dirty="0" err="1"/>
              <a:t>Навіщо</a:t>
            </a:r>
            <a:r>
              <a:rPr lang="ru-RU" altLang="uk-UA" sz="2000" dirty="0"/>
              <a:t> </a:t>
            </a:r>
            <a:r>
              <a:rPr lang="ru-RU" altLang="uk-UA" sz="2000" dirty="0" err="1"/>
              <a:t>потрібне</a:t>
            </a:r>
            <a:r>
              <a:rPr lang="ru-RU" altLang="uk-UA" sz="2000" dirty="0"/>
              <a:t> </a:t>
            </a:r>
            <a:r>
              <a:rPr lang="ru-RU" altLang="uk-UA" sz="2000" dirty="0" err="1"/>
              <a:t>серце</a:t>
            </a:r>
            <a:r>
              <a:rPr lang="ru-RU" altLang="uk-UA" sz="2000" dirty="0"/>
              <a:t> у </a:t>
            </a:r>
            <a:r>
              <a:rPr lang="ru-RU" altLang="uk-UA" sz="2000" dirty="0" err="1"/>
              <a:t>складі</a:t>
            </a:r>
            <a:r>
              <a:rPr lang="ru-RU" altLang="uk-UA" sz="2000" dirty="0"/>
              <a:t> </a:t>
            </a:r>
            <a:r>
              <a:rPr lang="ru-RU" altLang="uk-UA" sz="2000" dirty="0" err="1"/>
              <a:t>організму</a:t>
            </a:r>
            <a:r>
              <a:rPr lang="ru-RU" altLang="uk-UA" sz="2000" dirty="0" smtClean="0"/>
              <a:t>?</a:t>
            </a:r>
          </a:p>
          <a:p>
            <a:pPr>
              <a:spcBef>
                <a:spcPct val="50000"/>
              </a:spcBef>
              <a:buFontTx/>
              <a:buAutoNum type="arabicPeriod"/>
            </a:pPr>
            <a:r>
              <a:rPr lang="ru-RU" altLang="uk-UA" sz="2000" dirty="0" err="1" smtClean="0"/>
              <a:t>Навіщо</a:t>
            </a:r>
            <a:r>
              <a:rPr lang="ru-RU" altLang="uk-UA" sz="2000" dirty="0" smtClean="0"/>
              <a:t> </a:t>
            </a:r>
            <a:r>
              <a:rPr lang="ru-RU" altLang="uk-UA" sz="2000" dirty="0" err="1"/>
              <a:t>потрібна</a:t>
            </a:r>
            <a:r>
              <a:rPr lang="ru-RU" altLang="uk-UA" sz="2000" dirty="0"/>
              <a:t> та як </a:t>
            </a:r>
            <a:r>
              <a:rPr lang="ru-RU" altLang="uk-UA" sz="2000" dirty="0" err="1"/>
              <a:t>організована</a:t>
            </a:r>
            <a:r>
              <a:rPr lang="ru-RU" altLang="uk-UA" sz="2000" dirty="0"/>
              <a:t> </a:t>
            </a:r>
            <a:r>
              <a:rPr lang="ru-RU" altLang="uk-UA" sz="2000" dirty="0" err="1"/>
              <a:t>судинна</a:t>
            </a:r>
            <a:r>
              <a:rPr lang="ru-RU" altLang="uk-UA" sz="2000" dirty="0"/>
              <a:t> система?</a:t>
            </a:r>
            <a:endParaRPr lang="ru-RU" altLang="uk-UA" sz="20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1366838"/>
            <a:ext cx="3810000" cy="412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1257300"/>
            <a:ext cx="428625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6" name="Rectangle 6"/>
          <p:cNvSpPr>
            <a:spLocks noChangeArrowheads="1"/>
          </p:cNvSpPr>
          <p:nvPr/>
        </p:nvSpPr>
        <p:spPr bwMode="auto">
          <a:xfrm>
            <a:off x="3348038" y="288925"/>
            <a:ext cx="37258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uk-UA" sz="2400"/>
              <a:t>Heart is a </a:t>
            </a:r>
            <a:r>
              <a:rPr lang="uk-UA" altLang="uk-UA" sz="2400"/>
              <a:t>Powerful Pump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45850" y="5805264"/>
            <a:ext cx="7254552" cy="646331"/>
          </a:xfrm>
          <a:prstGeom prst="rect">
            <a:avLst/>
          </a:prstGeom>
        </p:spPr>
        <p:txBody>
          <a:bodyPr wrap="square">
            <a:spAutoFit/>
          </a:bodyPr>
          <a:lstStyle/>
          <a:p>
            <a:r>
              <a:rPr lang="en-US" dirty="0"/>
              <a:t>Asked in a separate interview whom he considered the greatest surgeon, Dr. Cooley replied, “Besides myself?”</a:t>
            </a:r>
            <a:endParaRPr lang="uk-UA"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008" y="1201596"/>
            <a:ext cx="6960636" cy="4454807"/>
          </a:xfrm>
          <a:prstGeom prst="rect">
            <a:avLst/>
          </a:prstGeom>
        </p:spPr>
      </p:pic>
      <p:sp>
        <p:nvSpPr>
          <p:cNvPr id="7" name="Rectangle 6"/>
          <p:cNvSpPr/>
          <p:nvPr/>
        </p:nvSpPr>
        <p:spPr>
          <a:xfrm>
            <a:off x="4673126" y="6581001"/>
            <a:ext cx="4572000" cy="276999"/>
          </a:xfrm>
          <a:prstGeom prst="rect">
            <a:avLst/>
          </a:prstGeom>
        </p:spPr>
        <p:txBody>
          <a:bodyPr>
            <a:spAutoFit/>
          </a:bodyPr>
          <a:lstStyle/>
          <a:p>
            <a:r>
              <a:rPr lang="en-US" sz="1200" dirty="0"/>
              <a:t>https://kathmanduk2.wordpress.com/2016/11/page/2/</a:t>
            </a:r>
            <a:endParaRPr lang="uk-UA" sz="1200" dirty="0"/>
          </a:p>
        </p:txBody>
      </p:sp>
      <p:sp>
        <p:nvSpPr>
          <p:cNvPr id="8" name="Rectangle 7"/>
          <p:cNvSpPr/>
          <p:nvPr/>
        </p:nvSpPr>
        <p:spPr>
          <a:xfrm>
            <a:off x="899592" y="260648"/>
            <a:ext cx="7056784" cy="830997"/>
          </a:xfrm>
          <a:prstGeom prst="rect">
            <a:avLst/>
          </a:prstGeom>
        </p:spPr>
        <p:txBody>
          <a:bodyPr wrap="square">
            <a:spAutoFit/>
          </a:bodyPr>
          <a:lstStyle/>
          <a:p>
            <a:pPr algn="ctr"/>
            <a:r>
              <a:rPr lang="en-US" sz="2400" dirty="0"/>
              <a:t>Haskell Karp, the recipient of the first completely artificial heart</a:t>
            </a:r>
            <a:endParaRPr lang="uk-UA" sz="2400" dirty="0"/>
          </a:p>
        </p:txBody>
      </p:sp>
    </p:spTree>
    <p:extLst>
      <p:ext uri="{BB962C8B-B14F-4D97-AF65-F5344CB8AC3E}">
        <p14:creationId xmlns:p14="http://schemas.microsoft.com/office/powerpoint/2010/main" val="5411421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453" y="1484784"/>
            <a:ext cx="7795093" cy="4386039"/>
          </a:xfrm>
          <a:prstGeom prst="rect">
            <a:avLst/>
          </a:prstGeom>
        </p:spPr>
      </p:pic>
      <p:sp>
        <p:nvSpPr>
          <p:cNvPr id="5" name="Rectangle 4"/>
          <p:cNvSpPr/>
          <p:nvPr/>
        </p:nvSpPr>
        <p:spPr>
          <a:xfrm>
            <a:off x="395536" y="260648"/>
            <a:ext cx="8604448" cy="646331"/>
          </a:xfrm>
          <a:prstGeom prst="rect">
            <a:avLst/>
          </a:prstGeom>
        </p:spPr>
        <p:txBody>
          <a:bodyPr wrap="square">
            <a:spAutoFit/>
          </a:bodyPr>
          <a:lstStyle/>
          <a:p>
            <a:pPr algn="ctr"/>
            <a:r>
              <a:rPr lang="en-US" dirty="0"/>
              <a:t>Dr. Denton Cooley performs a coronary artery bypass procedure in 1970. Cooley’s story is one of many told in “Ticker: The Quest to Create an Artificial </a:t>
            </a:r>
            <a:r>
              <a:rPr lang="en-US" dirty="0" smtClean="0"/>
              <a:t>Heart”</a:t>
            </a:r>
            <a:endParaRPr lang="uk-UA" dirty="0"/>
          </a:p>
        </p:txBody>
      </p:sp>
    </p:spTree>
    <p:extLst>
      <p:ext uri="{BB962C8B-B14F-4D97-AF65-F5344CB8AC3E}">
        <p14:creationId xmlns:p14="http://schemas.microsoft.com/office/powerpoint/2010/main" val="32566339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4047"/>
          <a:stretch/>
        </p:blipFill>
        <p:spPr>
          <a:xfrm>
            <a:off x="611560" y="1340768"/>
            <a:ext cx="8191500" cy="4661123"/>
          </a:xfrm>
          <a:prstGeom prst="rect">
            <a:avLst/>
          </a:prstGeom>
        </p:spPr>
      </p:pic>
      <p:sp>
        <p:nvSpPr>
          <p:cNvPr id="2" name="Rectangle 1"/>
          <p:cNvSpPr/>
          <p:nvPr/>
        </p:nvSpPr>
        <p:spPr>
          <a:xfrm>
            <a:off x="971600" y="260648"/>
            <a:ext cx="7749566" cy="461665"/>
          </a:xfrm>
          <a:prstGeom prst="rect">
            <a:avLst/>
          </a:prstGeom>
        </p:spPr>
        <p:txBody>
          <a:bodyPr wrap="square">
            <a:spAutoFit/>
          </a:bodyPr>
          <a:lstStyle/>
          <a:p>
            <a:r>
              <a:rPr lang="en-US" sz="2400" dirty="0"/>
              <a:t>The Freedom </a:t>
            </a:r>
            <a:r>
              <a:rPr lang="en-US" sz="2400" dirty="0" smtClean="0"/>
              <a:t>Drivers </a:t>
            </a:r>
            <a:r>
              <a:rPr lang="en-US" sz="2400" dirty="0"/>
              <a:t>attached to a Total Artificial Heart</a:t>
            </a:r>
          </a:p>
        </p:txBody>
      </p:sp>
    </p:spTree>
    <p:extLst>
      <p:ext uri="{BB962C8B-B14F-4D97-AF65-F5344CB8AC3E}">
        <p14:creationId xmlns:p14="http://schemas.microsoft.com/office/powerpoint/2010/main" val="15464242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812" y="1052736"/>
            <a:ext cx="7286375" cy="5366460"/>
          </a:xfrm>
          <a:prstGeom prst="rect">
            <a:avLst/>
          </a:prstGeom>
        </p:spPr>
      </p:pic>
      <p:sp>
        <p:nvSpPr>
          <p:cNvPr id="5" name="Rectangle 4"/>
          <p:cNvSpPr/>
          <p:nvPr/>
        </p:nvSpPr>
        <p:spPr>
          <a:xfrm>
            <a:off x="0" y="6579815"/>
            <a:ext cx="9649072" cy="276999"/>
          </a:xfrm>
          <a:prstGeom prst="rect">
            <a:avLst/>
          </a:prstGeom>
        </p:spPr>
        <p:txBody>
          <a:bodyPr wrap="square">
            <a:spAutoFit/>
          </a:bodyPr>
          <a:lstStyle/>
          <a:p>
            <a:r>
              <a:rPr lang="en-US" sz="1200" dirty="0"/>
              <a:t>http://www.washington.edu/news/2012/03/21/uw-medical-center-is-first-in-pacific-northwest-to-discharge-a-total-artificial-heart-patient/</a:t>
            </a:r>
            <a:endParaRPr lang="uk-UA" sz="1200" dirty="0"/>
          </a:p>
        </p:txBody>
      </p:sp>
      <p:sp>
        <p:nvSpPr>
          <p:cNvPr id="6" name="Rectangle 5"/>
          <p:cNvSpPr/>
          <p:nvPr/>
        </p:nvSpPr>
        <p:spPr>
          <a:xfrm>
            <a:off x="1223628" y="61120"/>
            <a:ext cx="6696744" cy="830997"/>
          </a:xfrm>
          <a:prstGeom prst="rect">
            <a:avLst/>
          </a:prstGeom>
        </p:spPr>
        <p:txBody>
          <a:bodyPr wrap="square">
            <a:spAutoFit/>
          </a:bodyPr>
          <a:lstStyle/>
          <a:p>
            <a:pPr algn="ctr"/>
            <a:r>
              <a:rPr lang="en-US" sz="2400" dirty="0"/>
              <a:t>Chris Marshall with his “Freedom Pack” portable device and “Big </a:t>
            </a:r>
            <a:r>
              <a:rPr lang="en-US" sz="2400" dirty="0" smtClean="0"/>
              <a:t>Blue” </a:t>
            </a:r>
            <a:endParaRPr lang="uk-UA" sz="2400" dirty="0"/>
          </a:p>
        </p:txBody>
      </p:sp>
    </p:spTree>
    <p:extLst>
      <p:ext uri="{BB962C8B-B14F-4D97-AF65-F5344CB8AC3E}">
        <p14:creationId xmlns:p14="http://schemas.microsoft.com/office/powerpoint/2010/main" val="23772163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2375" y="635834"/>
            <a:ext cx="5381625" cy="500062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592" y="936085"/>
            <a:ext cx="2138160" cy="2594746"/>
          </a:xfrm>
          <a:prstGeom prst="rect">
            <a:avLst/>
          </a:prstGeom>
        </p:spPr>
      </p:pic>
      <p:sp>
        <p:nvSpPr>
          <p:cNvPr id="7" name="Rectangle 6"/>
          <p:cNvSpPr/>
          <p:nvPr/>
        </p:nvSpPr>
        <p:spPr>
          <a:xfrm>
            <a:off x="195664" y="3695536"/>
            <a:ext cx="4376336" cy="2308324"/>
          </a:xfrm>
          <a:prstGeom prst="rect">
            <a:avLst/>
          </a:prstGeom>
        </p:spPr>
        <p:txBody>
          <a:bodyPr wrap="square">
            <a:spAutoFit/>
          </a:bodyPr>
          <a:lstStyle/>
          <a:p>
            <a:r>
              <a:rPr lang="en-US" dirty="0"/>
              <a:t>Just like a human heart, the </a:t>
            </a:r>
            <a:r>
              <a:rPr lang="en-US" dirty="0" err="1"/>
              <a:t>SynCardia</a:t>
            </a:r>
            <a:r>
              <a:rPr lang="en-US" dirty="0"/>
              <a:t> TAH is pulsatile and consists of two ventricles and four valves that pump blood throughout the body. The TAH is made of a special biocompatible plastic, which offers a high degree of fatigue resistance and strength for long-term durability.</a:t>
            </a:r>
          </a:p>
        </p:txBody>
      </p:sp>
      <p:sp>
        <p:nvSpPr>
          <p:cNvPr id="8" name="Rectangle 7"/>
          <p:cNvSpPr/>
          <p:nvPr/>
        </p:nvSpPr>
        <p:spPr>
          <a:xfrm>
            <a:off x="3275856" y="154910"/>
            <a:ext cx="2471702" cy="369332"/>
          </a:xfrm>
          <a:prstGeom prst="rect">
            <a:avLst/>
          </a:prstGeom>
        </p:spPr>
        <p:txBody>
          <a:bodyPr wrap="none">
            <a:spAutoFit/>
          </a:bodyPr>
          <a:lstStyle/>
          <a:p>
            <a:r>
              <a:rPr lang="en-US" dirty="0" err="1"/>
              <a:t>SynCardia</a:t>
            </a:r>
            <a:r>
              <a:rPr lang="en-US" dirty="0"/>
              <a:t> </a:t>
            </a:r>
            <a:r>
              <a:rPr lang="en-US" dirty="0" smtClean="0"/>
              <a:t>TAH, 2019 </a:t>
            </a:r>
            <a:endParaRPr lang="en-US" dirty="0"/>
          </a:p>
        </p:txBody>
      </p:sp>
      <p:sp>
        <p:nvSpPr>
          <p:cNvPr id="9" name="Rectangle 8"/>
          <p:cNvSpPr/>
          <p:nvPr/>
        </p:nvSpPr>
        <p:spPr>
          <a:xfrm>
            <a:off x="5004048" y="6305887"/>
            <a:ext cx="3942105" cy="369332"/>
          </a:xfrm>
          <a:prstGeom prst="rect">
            <a:avLst/>
          </a:prstGeom>
        </p:spPr>
        <p:txBody>
          <a:bodyPr wrap="none">
            <a:spAutoFit/>
          </a:bodyPr>
          <a:lstStyle/>
          <a:p>
            <a:r>
              <a:rPr lang="en-US" dirty="0"/>
              <a:t>https://syncardia.com/patients/home/</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6411" y="957045"/>
            <a:ext cx="2327637" cy="2551448"/>
          </a:xfrm>
          <a:prstGeom prst="rect">
            <a:avLst/>
          </a:prstGeom>
        </p:spPr>
      </p:pic>
    </p:spTree>
    <p:extLst>
      <p:ext uri="{BB962C8B-B14F-4D97-AF65-F5344CB8AC3E}">
        <p14:creationId xmlns:p14="http://schemas.microsoft.com/office/powerpoint/2010/main" val="7953543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ChangeArrowheads="1"/>
          </p:cNvSpPr>
          <p:nvPr/>
        </p:nvSpPr>
        <p:spPr bwMode="auto">
          <a:xfrm>
            <a:off x="2898504" y="332656"/>
            <a:ext cx="3359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37931725" indent="-37474525"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marL="457200" eaLnBrk="0" fontAlgn="base" hangingPunct="0">
              <a:spcBef>
                <a:spcPct val="0"/>
              </a:spcBef>
              <a:spcAft>
                <a:spcPct val="0"/>
              </a:spcAft>
              <a:defRPr sz="2400">
                <a:solidFill>
                  <a:schemeClr val="tx1"/>
                </a:solidFill>
                <a:latin typeface="Arial" charset="0"/>
                <a:ea typeface="ＭＳ Ｐゴシック" pitchFamily="34" charset="-128"/>
              </a:defRPr>
            </a:lvl6pPr>
            <a:lvl7pPr marL="914400" eaLnBrk="0" fontAlgn="base" hangingPunct="0">
              <a:spcBef>
                <a:spcPct val="0"/>
              </a:spcBef>
              <a:spcAft>
                <a:spcPct val="0"/>
              </a:spcAft>
              <a:defRPr sz="2400">
                <a:solidFill>
                  <a:schemeClr val="tx1"/>
                </a:solidFill>
                <a:latin typeface="Arial" charset="0"/>
                <a:ea typeface="ＭＳ Ｐゴシック" pitchFamily="34" charset="-128"/>
              </a:defRPr>
            </a:lvl7pPr>
            <a:lvl8pPr marL="1371600" eaLnBrk="0" fontAlgn="base" hangingPunct="0">
              <a:spcBef>
                <a:spcPct val="0"/>
              </a:spcBef>
              <a:spcAft>
                <a:spcPct val="0"/>
              </a:spcAft>
              <a:defRPr sz="2400">
                <a:solidFill>
                  <a:schemeClr val="tx1"/>
                </a:solidFill>
                <a:latin typeface="Arial" charset="0"/>
                <a:ea typeface="ＭＳ Ｐゴシック" pitchFamily="34" charset="-128"/>
              </a:defRPr>
            </a:lvl8pPr>
            <a:lvl9pPr marL="18288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uk-UA" altLang="uk-UA" sz="1800" dirty="0" err="1">
                <a:solidFill>
                  <a:srgbClr val="000000"/>
                </a:solidFill>
              </a:rPr>
              <a:t>Thoratec</a:t>
            </a:r>
            <a:r>
              <a:rPr lang="uk-UA" altLang="uk-UA" sz="1800" dirty="0">
                <a:solidFill>
                  <a:srgbClr val="000000"/>
                </a:solidFill>
              </a:rPr>
              <a:t> </a:t>
            </a:r>
            <a:r>
              <a:rPr lang="uk-UA" altLang="uk-UA" sz="1800" dirty="0" err="1">
                <a:solidFill>
                  <a:srgbClr val="000000"/>
                </a:solidFill>
              </a:rPr>
              <a:t>heart</a:t>
            </a:r>
            <a:r>
              <a:rPr lang="uk-UA" altLang="uk-UA" sz="1800" dirty="0">
                <a:solidFill>
                  <a:srgbClr val="000000"/>
                </a:solidFill>
              </a:rPr>
              <a:t> </a:t>
            </a:r>
            <a:r>
              <a:rPr lang="uk-UA" altLang="uk-UA" sz="1800" dirty="0" err="1">
                <a:solidFill>
                  <a:srgbClr val="000000"/>
                </a:solidFill>
              </a:rPr>
              <a:t>pump</a:t>
            </a:r>
            <a:r>
              <a:rPr lang="uk-UA" altLang="uk-UA" sz="1800" dirty="0">
                <a:solidFill>
                  <a:srgbClr val="000000"/>
                </a:solidFill>
              </a:rPr>
              <a:t> </a:t>
            </a:r>
            <a:r>
              <a:rPr lang="uk-UA" altLang="uk-UA" sz="1800" dirty="0" err="1">
                <a:solidFill>
                  <a:srgbClr val="000000"/>
                </a:solidFill>
              </a:rPr>
              <a:t>animation</a:t>
            </a:r>
            <a:endParaRPr lang="uk-UA" altLang="uk-UA" sz="1800" dirty="0">
              <a:solidFill>
                <a:srgbClr val="000000"/>
              </a:solidFill>
            </a:endParaRPr>
          </a:p>
        </p:txBody>
      </p:sp>
      <p:pic>
        <p:nvPicPr>
          <p:cNvPr id="2" name="Thoratec heart pump anima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19605" y="944724"/>
            <a:ext cx="6864763" cy="5148572"/>
          </a:xfrm>
          <a:prstGeom prst="rect">
            <a:avLst/>
          </a:prstGeom>
        </p:spPr>
      </p:pic>
      <p:sp>
        <p:nvSpPr>
          <p:cNvPr id="3" name="Rectangle 2"/>
          <p:cNvSpPr/>
          <p:nvPr/>
        </p:nvSpPr>
        <p:spPr>
          <a:xfrm>
            <a:off x="3563888" y="6309161"/>
            <a:ext cx="4572000" cy="307777"/>
          </a:xfrm>
          <a:prstGeom prst="rect">
            <a:avLst/>
          </a:prstGeom>
        </p:spPr>
        <p:txBody>
          <a:bodyPr>
            <a:spAutoFit/>
          </a:bodyPr>
          <a:lstStyle/>
          <a:p>
            <a:r>
              <a:rPr lang="en-US" sz="1400" dirty="0"/>
              <a:t>http://www.mylvad.com/lvad-devices/heartmate-II-lvad</a:t>
            </a:r>
            <a:endParaRPr lang="uk-UA" sz="1400" dirty="0"/>
          </a:p>
        </p:txBody>
      </p:sp>
    </p:spTree>
    <p:extLst>
      <p:ext uri="{BB962C8B-B14F-4D97-AF65-F5344CB8AC3E}">
        <p14:creationId xmlns:p14="http://schemas.microsoft.com/office/powerpoint/2010/main" val="5501795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4508</TotalTime>
  <Words>1725</Words>
  <Application>Microsoft Office PowerPoint</Application>
  <PresentationFormat>On-screen Show (4:3)</PresentationFormat>
  <Paragraphs>83</Paragraphs>
  <Slides>15</Slides>
  <Notes>10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ＭＳ Ｐゴシック</vt:lpstr>
      <vt:lpstr>Arial</vt:lpstr>
      <vt:lpstr>Calibri</vt:lpstr>
      <vt:lpstr>Oswald Regular</vt:lpstr>
      <vt:lpstr>Default Design</vt:lpstr>
      <vt:lpstr>Bogomoletz Institute of Physiology Kiev Ukraine   Dr. Pavel Belan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Просторова структура групи гема</vt:lpstr>
      <vt:lpstr>Спектр поглинання фізиологічних форм гемоглобіна</vt:lpstr>
      <vt:lpstr>PowerPoint Presentation</vt:lpstr>
      <vt:lpstr>PowerPoint Presentation</vt:lpstr>
    </vt:vector>
  </TitlesOfParts>
  <Company>Bellab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Pasha</dc:creator>
  <cp:lastModifiedBy>Kiev One</cp:lastModifiedBy>
  <cp:revision>78</cp:revision>
  <dcterms:created xsi:type="dcterms:W3CDTF">2011-09-14T21:28:13Z</dcterms:created>
  <dcterms:modified xsi:type="dcterms:W3CDTF">2022-10-26T12:35:47Z</dcterms:modified>
</cp:coreProperties>
</file>