
<file path=[Content_Types].xml><?xml version="1.0" encoding="utf-8"?>
<Types xmlns="http://schemas.openxmlformats.org/package/2006/content-types">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 id="328" r:id="rId78"/>
    <p:sldId id="329" r:id="rId79"/>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80" roundtripDataSignature="AMtx7mh6n4BJSvWUTDSVNgmL70N8ecOUy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34393A91-AB32-48AE-8AC4-C8FF74067B64}">
  <a:tblStyle styleId="{34393A91-AB32-48AE-8AC4-C8FF74067B64}"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BFCEA46F-61A3-433E-AD9E-948DAB87E63B}" styleName="Table_1">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BF5"/>
          </a:solidFill>
        </a:fill>
      </a:tcStyle>
    </a:wholeTbl>
    <a:band1H>
      <a:tcTxStyle/>
      <a:tcStyle>
        <a:fill>
          <a:solidFill>
            <a:srgbClr val="CDD4EA"/>
          </a:solidFill>
        </a:fill>
      </a:tcStyle>
    </a:band1H>
    <a:band2H>
      <a:tcTxStyle/>
    </a:band2H>
    <a:band1V>
      <a:tcTxStyle/>
      <a:tcStyle>
        <a:fill>
          <a:solidFill>
            <a:srgbClr val="CDD4EA"/>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 styleId="{A93B100F-ED4F-400C-9071-7DDCF7E4E5E2}" styleName="Table_2">
    <a:wholeTbl>
      <a:tcTxStyle b="off" i="off">
        <a:font>
          <a:latin typeface="Calibri"/>
          <a:ea typeface="Calibri"/>
          <a:cs typeface="Calibri"/>
        </a:font>
        <a:schemeClr val="dk1"/>
      </a:tcTxStyle>
      <a:tcStyle>
        <a:tcBdr>
          <a:left>
            <a:ln cap="flat" cmpd="sng" w="12700">
              <a:solidFill>
                <a:schemeClr val="dk1"/>
              </a:solidFill>
              <a:prstDash val="solid"/>
              <a:round/>
              <a:headEnd len="sm" w="sm" type="none"/>
              <a:tailEnd len="sm" w="sm" type="none"/>
            </a:ln>
          </a:left>
          <a:right>
            <a:ln cap="flat" cmpd="sng" w="12700">
              <a:solidFill>
                <a:schemeClr val="dk1"/>
              </a:solidFill>
              <a:prstDash val="solid"/>
              <a:round/>
              <a:headEnd len="sm" w="sm" type="none"/>
              <a:tailEnd len="sm" w="sm" type="none"/>
            </a:ln>
          </a:right>
          <a:top>
            <a:ln cap="flat" cmpd="sng" w="12700">
              <a:solidFill>
                <a:schemeClr val="dk1"/>
              </a:solidFill>
              <a:prstDash val="solid"/>
              <a:round/>
              <a:headEnd len="sm" w="sm" type="none"/>
              <a:tailEnd len="sm" w="sm" type="none"/>
            </a:ln>
          </a:top>
          <a:bottom>
            <a:ln cap="flat" cmpd="sng" w="12700">
              <a:solidFill>
                <a:schemeClr val="dk1"/>
              </a:solidFill>
              <a:prstDash val="solid"/>
              <a:round/>
              <a:headEnd len="sm" w="sm" type="none"/>
              <a:tailEnd len="sm" w="sm" type="none"/>
            </a:ln>
          </a:bottom>
          <a:insideH>
            <a:ln cap="flat" cmpd="sng" w="12700">
              <a:solidFill>
                <a:schemeClr val="dk1"/>
              </a:solidFill>
              <a:prstDash val="solid"/>
              <a:round/>
              <a:headEnd len="sm" w="sm" type="none"/>
              <a:tailEnd len="sm" w="sm" type="none"/>
            </a:ln>
          </a:insideH>
          <a:insideV>
            <a:ln cap="flat" cmpd="sng" w="12700">
              <a:solidFill>
                <a:schemeClr val="dk1"/>
              </a:solidFill>
              <a:prstDash val="solid"/>
              <a:round/>
              <a:headEnd len="sm" w="sm" type="none"/>
              <a:tailEnd len="sm" w="sm" type="none"/>
            </a:ln>
          </a:insideV>
        </a:tcBdr>
        <a:fill>
          <a:solidFill>
            <a:srgbClr val="FFFFFF">
              <a:alpha val="0"/>
            </a:srgbClr>
          </a:solidFill>
        </a:fill>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80" Type="http://customschemas.google.com/relationships/presentationmetadata" Target="meta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3" Type="http://schemas.openxmlformats.org/officeDocument/2006/relationships/slide" Target="slides/slide68.xml"/><Relationship Id="rId72" Type="http://schemas.openxmlformats.org/officeDocument/2006/relationships/slide" Target="slides/slide67.xml"/><Relationship Id="rId31" Type="http://schemas.openxmlformats.org/officeDocument/2006/relationships/slide" Target="slides/slide26.xml"/><Relationship Id="rId75" Type="http://schemas.openxmlformats.org/officeDocument/2006/relationships/slide" Target="slides/slide70.xml"/><Relationship Id="rId30" Type="http://schemas.openxmlformats.org/officeDocument/2006/relationships/slide" Target="slides/slide25.xml"/><Relationship Id="rId74" Type="http://schemas.openxmlformats.org/officeDocument/2006/relationships/slide" Target="slides/slide69.xml"/><Relationship Id="rId33" Type="http://schemas.openxmlformats.org/officeDocument/2006/relationships/slide" Target="slides/slide28.xml"/><Relationship Id="rId77" Type="http://schemas.openxmlformats.org/officeDocument/2006/relationships/slide" Target="slides/slide72.xml"/><Relationship Id="rId32" Type="http://schemas.openxmlformats.org/officeDocument/2006/relationships/slide" Target="slides/slide27.xml"/><Relationship Id="rId76" Type="http://schemas.openxmlformats.org/officeDocument/2006/relationships/slide" Target="slides/slide71.xml"/><Relationship Id="rId35" Type="http://schemas.openxmlformats.org/officeDocument/2006/relationships/slide" Target="slides/slide30.xml"/><Relationship Id="rId79" Type="http://schemas.openxmlformats.org/officeDocument/2006/relationships/slide" Target="slides/slide74.xml"/><Relationship Id="rId34" Type="http://schemas.openxmlformats.org/officeDocument/2006/relationships/slide" Target="slides/slide29.xml"/><Relationship Id="rId78" Type="http://schemas.openxmlformats.org/officeDocument/2006/relationships/slide" Target="slides/slide73.xml"/><Relationship Id="rId71" Type="http://schemas.openxmlformats.org/officeDocument/2006/relationships/slide" Target="slides/slide66.xml"/><Relationship Id="rId70" Type="http://schemas.openxmlformats.org/officeDocument/2006/relationships/slide" Target="slides/slide65.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slide" Target="slides/slide57.xml"/><Relationship Id="rId61" Type="http://schemas.openxmlformats.org/officeDocument/2006/relationships/slide" Target="slides/slide56.xml"/><Relationship Id="rId20" Type="http://schemas.openxmlformats.org/officeDocument/2006/relationships/slide" Target="slides/slide15.xml"/><Relationship Id="rId64" Type="http://schemas.openxmlformats.org/officeDocument/2006/relationships/slide" Target="slides/slide59.xml"/><Relationship Id="rId63" Type="http://schemas.openxmlformats.org/officeDocument/2006/relationships/slide" Target="slides/slide58.xml"/><Relationship Id="rId22" Type="http://schemas.openxmlformats.org/officeDocument/2006/relationships/slide" Target="slides/slide17.xml"/><Relationship Id="rId66" Type="http://schemas.openxmlformats.org/officeDocument/2006/relationships/slide" Target="slides/slide61.xml"/><Relationship Id="rId21" Type="http://schemas.openxmlformats.org/officeDocument/2006/relationships/slide" Target="slides/slide16.xml"/><Relationship Id="rId65" Type="http://schemas.openxmlformats.org/officeDocument/2006/relationships/slide" Target="slides/slide60.xml"/><Relationship Id="rId24" Type="http://schemas.openxmlformats.org/officeDocument/2006/relationships/slide" Target="slides/slide19.xml"/><Relationship Id="rId68" Type="http://schemas.openxmlformats.org/officeDocument/2006/relationships/slide" Target="slides/slide63.xml"/><Relationship Id="rId23" Type="http://schemas.openxmlformats.org/officeDocument/2006/relationships/slide" Target="slides/slide18.xml"/><Relationship Id="rId67" Type="http://schemas.openxmlformats.org/officeDocument/2006/relationships/slide" Target="slides/slide62.xml"/><Relationship Id="rId60" Type="http://schemas.openxmlformats.org/officeDocument/2006/relationships/slide" Target="slides/slide55.xml"/><Relationship Id="rId26" Type="http://schemas.openxmlformats.org/officeDocument/2006/relationships/slide" Target="slides/slide21.xml"/><Relationship Id="rId25" Type="http://schemas.openxmlformats.org/officeDocument/2006/relationships/slide" Target="slides/slide20.xml"/><Relationship Id="rId69" Type="http://schemas.openxmlformats.org/officeDocument/2006/relationships/slide" Target="slides/slide64.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slide" Target="slides/slide54.xml"/><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uk-UA"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 name="Google Shape;86;p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4" name="Google Shape;144;p1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0" name="Google Shape;150;p1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6" name="Google Shape;156;p1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2" name="Google Shape;162;p1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8" name="Google Shape;168;p1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4" name="Google Shape;174;p1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0" name="Google Shape;180;p1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6" name="Google Shape;186;p1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2" name="Google Shape;192;p1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8" name="Google Shape;198;p1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2" name="Google Shape;92;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3" name="Google Shape;93;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4" name="Google Shape;204;p2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0" name="Google Shape;210;p2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6" name="Google Shape;216;p2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2" name="Google Shape;222;p2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8" name="Google Shape;228;p2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4" name="Google Shape;234;p2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2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2" name="Google Shape;242;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3" name="Google Shape;243;p2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9" name="Google Shape;249;p2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5" name="Google Shape;255;p2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3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1" name="Google Shape;261;p3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2" name="Google Shape;262;p3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9" name="Google Shape;99;p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3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9" name="Google Shape;269;p3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3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5" name="Google Shape;275;p3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3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1" name="Google Shape;281;p3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3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9" name="Google Shape;289;p3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0" name="Google Shape;290;p3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p3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7" name="Google Shape;297;p3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8" name="Google Shape;298;p3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p3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7" name="Google Shape;307;p3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p3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3" name="Google Shape;313;p3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4" name="Google Shape;314;p3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p3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0" name="Google Shape;320;p3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1" name="Google Shape;321;p3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p4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7" name="Google Shape;327;p4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p4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4" name="Google Shape;334;p4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5" name="Google Shape;335;p4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6" name="Google Shape;106;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7" name="Google Shape;107;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p4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1" name="Google Shape;341;p4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p4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2" name="Google Shape;352;p4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p4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9" name="Google Shape;359;p4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p4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6" name="Google Shape;366;p4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p4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3" name="Google Shape;373;p4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p4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4" name="Google Shape;384;p4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p4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0" name="Google Shape;390;p4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1" name="Google Shape;391;p4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p5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2" name="Google Shape;402;p5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3" name="Google Shape;403;p5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p5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5" name="Google Shape;415;p5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p5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7" name="Google Shape;427;p5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4" name="Google Shape;114;p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p5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9" name="Google Shape;439;p5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1" name="Shape 451"/>
        <p:cNvGrpSpPr/>
        <p:nvPr/>
      </p:nvGrpSpPr>
      <p:grpSpPr>
        <a:xfrm>
          <a:off x="0" y="0"/>
          <a:ext cx="0" cy="0"/>
          <a:chOff x="0" y="0"/>
          <a:chExt cx="0" cy="0"/>
        </a:xfrm>
      </p:grpSpPr>
      <p:sp>
        <p:nvSpPr>
          <p:cNvPr id="452" name="Google Shape;452;p5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3" name="Google Shape;453;p5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5" name="Shape 465"/>
        <p:cNvGrpSpPr/>
        <p:nvPr/>
      </p:nvGrpSpPr>
      <p:grpSpPr>
        <a:xfrm>
          <a:off x="0" y="0"/>
          <a:ext cx="0" cy="0"/>
          <a:chOff x="0" y="0"/>
          <a:chExt cx="0" cy="0"/>
        </a:xfrm>
      </p:grpSpPr>
      <p:sp>
        <p:nvSpPr>
          <p:cNvPr id="466" name="Google Shape;466;p5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7" name="Google Shape;467;p5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8" name="Google Shape;468;p5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8" name="Shape 478"/>
        <p:cNvGrpSpPr/>
        <p:nvPr/>
      </p:nvGrpSpPr>
      <p:grpSpPr>
        <a:xfrm>
          <a:off x="0" y="0"/>
          <a:ext cx="0" cy="0"/>
          <a:chOff x="0" y="0"/>
          <a:chExt cx="0" cy="0"/>
        </a:xfrm>
      </p:grpSpPr>
      <p:sp>
        <p:nvSpPr>
          <p:cNvPr id="479" name="Google Shape;479;p5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0" name="Google Shape;480;p5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0" name="Shape 490"/>
        <p:cNvGrpSpPr/>
        <p:nvPr/>
      </p:nvGrpSpPr>
      <p:grpSpPr>
        <a:xfrm>
          <a:off x="0" y="0"/>
          <a:ext cx="0" cy="0"/>
          <a:chOff x="0" y="0"/>
          <a:chExt cx="0" cy="0"/>
        </a:xfrm>
      </p:grpSpPr>
      <p:sp>
        <p:nvSpPr>
          <p:cNvPr id="491" name="Google Shape;491;p5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2" name="Google Shape;492;p5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3" name="Google Shape;493;p5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2" name="Shape 502"/>
        <p:cNvGrpSpPr/>
        <p:nvPr/>
      </p:nvGrpSpPr>
      <p:grpSpPr>
        <a:xfrm>
          <a:off x="0" y="0"/>
          <a:ext cx="0" cy="0"/>
          <a:chOff x="0" y="0"/>
          <a:chExt cx="0" cy="0"/>
        </a:xfrm>
      </p:grpSpPr>
      <p:sp>
        <p:nvSpPr>
          <p:cNvPr id="503" name="Google Shape;503;p5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4" name="Google Shape;504;p5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5" name="Google Shape;505;p5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4" name="Shape 514"/>
        <p:cNvGrpSpPr/>
        <p:nvPr/>
      </p:nvGrpSpPr>
      <p:grpSpPr>
        <a:xfrm>
          <a:off x="0" y="0"/>
          <a:ext cx="0" cy="0"/>
          <a:chOff x="0" y="0"/>
          <a:chExt cx="0" cy="0"/>
        </a:xfrm>
      </p:grpSpPr>
      <p:sp>
        <p:nvSpPr>
          <p:cNvPr id="515" name="Google Shape;515;p5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6" name="Google Shape;516;p5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7" name="Google Shape;517;p5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6" name="Shape 526"/>
        <p:cNvGrpSpPr/>
        <p:nvPr/>
      </p:nvGrpSpPr>
      <p:grpSpPr>
        <a:xfrm>
          <a:off x="0" y="0"/>
          <a:ext cx="0" cy="0"/>
          <a:chOff x="0" y="0"/>
          <a:chExt cx="0" cy="0"/>
        </a:xfrm>
      </p:grpSpPr>
      <p:sp>
        <p:nvSpPr>
          <p:cNvPr id="527" name="Google Shape;527;p6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8" name="Google Shape;528;p6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9" name="Shape 539"/>
        <p:cNvGrpSpPr/>
        <p:nvPr/>
      </p:nvGrpSpPr>
      <p:grpSpPr>
        <a:xfrm>
          <a:off x="0" y="0"/>
          <a:ext cx="0" cy="0"/>
          <a:chOff x="0" y="0"/>
          <a:chExt cx="0" cy="0"/>
        </a:xfrm>
      </p:grpSpPr>
      <p:sp>
        <p:nvSpPr>
          <p:cNvPr id="540" name="Google Shape;540;p6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1" name="Google Shape;541;p6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2" name="Shape 552"/>
        <p:cNvGrpSpPr/>
        <p:nvPr/>
      </p:nvGrpSpPr>
      <p:grpSpPr>
        <a:xfrm>
          <a:off x="0" y="0"/>
          <a:ext cx="0" cy="0"/>
          <a:chOff x="0" y="0"/>
          <a:chExt cx="0" cy="0"/>
        </a:xfrm>
      </p:grpSpPr>
      <p:sp>
        <p:nvSpPr>
          <p:cNvPr id="553" name="Google Shape;553;p6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4" name="Google Shape;554;p6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5" name="Google Shape;555;p6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0" name="Google Shape;120;p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1" name="Shape 561"/>
        <p:cNvGrpSpPr/>
        <p:nvPr/>
      </p:nvGrpSpPr>
      <p:grpSpPr>
        <a:xfrm>
          <a:off x="0" y="0"/>
          <a:ext cx="0" cy="0"/>
          <a:chOff x="0" y="0"/>
          <a:chExt cx="0" cy="0"/>
        </a:xfrm>
      </p:grpSpPr>
      <p:sp>
        <p:nvSpPr>
          <p:cNvPr id="562" name="Google Shape;562;p6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3" name="Google Shape;563;p6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4" name="Google Shape;564;p6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1" name="Shape 571"/>
        <p:cNvGrpSpPr/>
        <p:nvPr/>
      </p:nvGrpSpPr>
      <p:grpSpPr>
        <a:xfrm>
          <a:off x="0" y="0"/>
          <a:ext cx="0" cy="0"/>
          <a:chOff x="0" y="0"/>
          <a:chExt cx="0" cy="0"/>
        </a:xfrm>
      </p:grpSpPr>
      <p:sp>
        <p:nvSpPr>
          <p:cNvPr id="572" name="Google Shape;572;p6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3" name="Google Shape;573;p6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7" name="Shape 577"/>
        <p:cNvGrpSpPr/>
        <p:nvPr/>
      </p:nvGrpSpPr>
      <p:grpSpPr>
        <a:xfrm>
          <a:off x="0" y="0"/>
          <a:ext cx="0" cy="0"/>
          <a:chOff x="0" y="0"/>
          <a:chExt cx="0" cy="0"/>
        </a:xfrm>
      </p:grpSpPr>
      <p:sp>
        <p:nvSpPr>
          <p:cNvPr id="578" name="Google Shape;578;p6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9" name="Google Shape;579;p6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7" name="Shape 587"/>
        <p:cNvGrpSpPr/>
        <p:nvPr/>
      </p:nvGrpSpPr>
      <p:grpSpPr>
        <a:xfrm>
          <a:off x="0" y="0"/>
          <a:ext cx="0" cy="0"/>
          <a:chOff x="0" y="0"/>
          <a:chExt cx="0" cy="0"/>
        </a:xfrm>
      </p:grpSpPr>
      <p:sp>
        <p:nvSpPr>
          <p:cNvPr id="588" name="Google Shape;588;p6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9" name="Google Shape;589;p6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0" name="Google Shape;590;p6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6" name="Shape 596"/>
        <p:cNvGrpSpPr/>
        <p:nvPr/>
      </p:nvGrpSpPr>
      <p:grpSpPr>
        <a:xfrm>
          <a:off x="0" y="0"/>
          <a:ext cx="0" cy="0"/>
          <a:chOff x="0" y="0"/>
          <a:chExt cx="0" cy="0"/>
        </a:xfrm>
      </p:grpSpPr>
      <p:sp>
        <p:nvSpPr>
          <p:cNvPr id="597" name="Google Shape;597;p6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8" name="Google Shape;598;p6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9" name="Google Shape;599;p6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8" name="Shape 608"/>
        <p:cNvGrpSpPr/>
        <p:nvPr/>
      </p:nvGrpSpPr>
      <p:grpSpPr>
        <a:xfrm>
          <a:off x="0" y="0"/>
          <a:ext cx="0" cy="0"/>
          <a:chOff x="0" y="0"/>
          <a:chExt cx="0" cy="0"/>
        </a:xfrm>
      </p:grpSpPr>
      <p:sp>
        <p:nvSpPr>
          <p:cNvPr id="609" name="Google Shape;609;p6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0" name="Google Shape;610;p6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1" name="Google Shape;611;p6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6" name="Shape 616"/>
        <p:cNvGrpSpPr/>
        <p:nvPr/>
      </p:nvGrpSpPr>
      <p:grpSpPr>
        <a:xfrm>
          <a:off x="0" y="0"/>
          <a:ext cx="0" cy="0"/>
          <a:chOff x="0" y="0"/>
          <a:chExt cx="0" cy="0"/>
        </a:xfrm>
      </p:grpSpPr>
      <p:sp>
        <p:nvSpPr>
          <p:cNvPr id="617" name="Google Shape;617;p6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8" name="Google Shape;618;p6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9" name="Google Shape;619;p6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3" name="Shape 623"/>
        <p:cNvGrpSpPr/>
        <p:nvPr/>
      </p:nvGrpSpPr>
      <p:grpSpPr>
        <a:xfrm>
          <a:off x="0" y="0"/>
          <a:ext cx="0" cy="0"/>
          <a:chOff x="0" y="0"/>
          <a:chExt cx="0" cy="0"/>
        </a:xfrm>
      </p:grpSpPr>
      <p:sp>
        <p:nvSpPr>
          <p:cNvPr id="624" name="Google Shape;624;p7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5" name="Google Shape;625;p7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0" name="Shape 630"/>
        <p:cNvGrpSpPr/>
        <p:nvPr/>
      </p:nvGrpSpPr>
      <p:grpSpPr>
        <a:xfrm>
          <a:off x="0" y="0"/>
          <a:ext cx="0" cy="0"/>
          <a:chOff x="0" y="0"/>
          <a:chExt cx="0" cy="0"/>
        </a:xfrm>
      </p:grpSpPr>
      <p:sp>
        <p:nvSpPr>
          <p:cNvPr id="631" name="Google Shape;631;p7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2" name="Google Shape;632;p7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6" name="Shape 636"/>
        <p:cNvGrpSpPr/>
        <p:nvPr/>
      </p:nvGrpSpPr>
      <p:grpSpPr>
        <a:xfrm>
          <a:off x="0" y="0"/>
          <a:ext cx="0" cy="0"/>
          <a:chOff x="0" y="0"/>
          <a:chExt cx="0" cy="0"/>
        </a:xfrm>
      </p:grpSpPr>
      <p:sp>
        <p:nvSpPr>
          <p:cNvPr id="637" name="Google Shape;637;p7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8" name="Google Shape;638;p7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6" name="Google Shape;126;p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2" name="Shape 642"/>
        <p:cNvGrpSpPr/>
        <p:nvPr/>
      </p:nvGrpSpPr>
      <p:grpSpPr>
        <a:xfrm>
          <a:off x="0" y="0"/>
          <a:ext cx="0" cy="0"/>
          <a:chOff x="0" y="0"/>
          <a:chExt cx="0" cy="0"/>
        </a:xfrm>
      </p:grpSpPr>
      <p:sp>
        <p:nvSpPr>
          <p:cNvPr id="643" name="Google Shape;643;p7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4" name="Google Shape;644;p7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8" name="Shape 648"/>
        <p:cNvGrpSpPr/>
        <p:nvPr/>
      </p:nvGrpSpPr>
      <p:grpSpPr>
        <a:xfrm>
          <a:off x="0" y="0"/>
          <a:ext cx="0" cy="0"/>
          <a:chOff x="0" y="0"/>
          <a:chExt cx="0" cy="0"/>
        </a:xfrm>
      </p:grpSpPr>
      <p:sp>
        <p:nvSpPr>
          <p:cNvPr id="649" name="Google Shape;649;p7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0" name="Google Shape;650;p7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5" name="Shape 655"/>
        <p:cNvGrpSpPr/>
        <p:nvPr/>
      </p:nvGrpSpPr>
      <p:grpSpPr>
        <a:xfrm>
          <a:off x="0" y="0"/>
          <a:ext cx="0" cy="0"/>
          <a:chOff x="0" y="0"/>
          <a:chExt cx="0" cy="0"/>
        </a:xfrm>
      </p:grpSpPr>
      <p:sp>
        <p:nvSpPr>
          <p:cNvPr id="656" name="Google Shape;656;p7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7" name="Google Shape;657;p7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1" name="Shape 661"/>
        <p:cNvGrpSpPr/>
        <p:nvPr/>
      </p:nvGrpSpPr>
      <p:grpSpPr>
        <a:xfrm>
          <a:off x="0" y="0"/>
          <a:ext cx="0" cy="0"/>
          <a:chOff x="0" y="0"/>
          <a:chExt cx="0" cy="0"/>
        </a:xfrm>
      </p:grpSpPr>
      <p:sp>
        <p:nvSpPr>
          <p:cNvPr id="662" name="Google Shape;662;p7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3" name="Google Shape;663;p7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8" name="Shape 668"/>
        <p:cNvGrpSpPr/>
        <p:nvPr/>
      </p:nvGrpSpPr>
      <p:grpSpPr>
        <a:xfrm>
          <a:off x="0" y="0"/>
          <a:ext cx="0" cy="0"/>
          <a:chOff x="0" y="0"/>
          <a:chExt cx="0" cy="0"/>
        </a:xfrm>
      </p:grpSpPr>
      <p:sp>
        <p:nvSpPr>
          <p:cNvPr id="669" name="Google Shape;669;p7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0" name="Google Shape;670;p7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2" name="Google Shape;132;p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8" name="Google Shape;138;p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Титульный слайд" type="title">
  <p:cSld name="TITLE">
    <p:spTree>
      <p:nvGrpSpPr>
        <p:cNvPr id="15" name="Shape 15"/>
        <p:cNvGrpSpPr/>
        <p:nvPr/>
      </p:nvGrpSpPr>
      <p:grpSpPr>
        <a:xfrm>
          <a:off x="0" y="0"/>
          <a:ext cx="0" cy="0"/>
          <a:chOff x="0" y="0"/>
          <a:chExt cx="0" cy="0"/>
        </a:xfrm>
      </p:grpSpPr>
      <p:sp>
        <p:nvSpPr>
          <p:cNvPr id="16" name="Google Shape;16;p79"/>
          <p:cNvSpPr txBox="1"/>
          <p:nvPr>
            <p:ph type="ctrTitle"/>
          </p:nvPr>
        </p:nvSpPr>
        <p:spPr>
          <a:xfrm>
            <a:off x="685800" y="1122363"/>
            <a:ext cx="77724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79"/>
          <p:cNvSpPr txBox="1"/>
          <p:nvPr>
            <p:ph idx="1" type="subTitle"/>
          </p:nvPr>
        </p:nvSpPr>
        <p:spPr>
          <a:xfrm>
            <a:off x="1143000" y="3602038"/>
            <a:ext cx="6858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79"/>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79"/>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79"/>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Заголовок и вертикальный текст" type="vertTx">
  <p:cSld name="VERTICAL_TEXT">
    <p:spTree>
      <p:nvGrpSpPr>
        <p:cNvPr id="72" name="Shape 72"/>
        <p:cNvGrpSpPr/>
        <p:nvPr/>
      </p:nvGrpSpPr>
      <p:grpSpPr>
        <a:xfrm>
          <a:off x="0" y="0"/>
          <a:ext cx="0" cy="0"/>
          <a:chOff x="0" y="0"/>
          <a:chExt cx="0" cy="0"/>
        </a:xfrm>
      </p:grpSpPr>
      <p:sp>
        <p:nvSpPr>
          <p:cNvPr id="73" name="Google Shape;73;p88"/>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88"/>
          <p:cNvSpPr txBox="1"/>
          <p:nvPr>
            <p:ph idx="1" type="body"/>
          </p:nvPr>
        </p:nvSpPr>
        <p:spPr>
          <a:xfrm rot="5400000">
            <a:off x="2396331" y="57944"/>
            <a:ext cx="4351338" cy="78867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88"/>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88"/>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88"/>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Вертикальный заголовок и текст" type="vertTitleAndTx">
  <p:cSld name="VERTICAL_TITLE_AND_VERTICAL_TEXT">
    <p:spTree>
      <p:nvGrpSpPr>
        <p:cNvPr id="78" name="Shape 78"/>
        <p:cNvGrpSpPr/>
        <p:nvPr/>
      </p:nvGrpSpPr>
      <p:grpSpPr>
        <a:xfrm>
          <a:off x="0" y="0"/>
          <a:ext cx="0" cy="0"/>
          <a:chOff x="0" y="0"/>
          <a:chExt cx="0" cy="0"/>
        </a:xfrm>
      </p:grpSpPr>
      <p:sp>
        <p:nvSpPr>
          <p:cNvPr id="79" name="Google Shape;79;p89"/>
          <p:cNvSpPr txBox="1"/>
          <p:nvPr>
            <p:ph type="title"/>
          </p:nvPr>
        </p:nvSpPr>
        <p:spPr>
          <a:xfrm rot="5400000">
            <a:off x="4623594" y="2285207"/>
            <a:ext cx="5811838" cy="197167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89"/>
          <p:cNvSpPr txBox="1"/>
          <p:nvPr>
            <p:ph idx="1" type="body"/>
          </p:nvPr>
        </p:nvSpPr>
        <p:spPr>
          <a:xfrm rot="5400000">
            <a:off x="623094" y="370681"/>
            <a:ext cx="5811838" cy="580072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89"/>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89"/>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89"/>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Заголовок и объект" type="obj">
  <p:cSld name="OBJECT">
    <p:spTree>
      <p:nvGrpSpPr>
        <p:cNvPr id="21" name="Shape 21"/>
        <p:cNvGrpSpPr/>
        <p:nvPr/>
      </p:nvGrpSpPr>
      <p:grpSpPr>
        <a:xfrm>
          <a:off x="0" y="0"/>
          <a:ext cx="0" cy="0"/>
          <a:chOff x="0" y="0"/>
          <a:chExt cx="0" cy="0"/>
        </a:xfrm>
      </p:grpSpPr>
      <p:sp>
        <p:nvSpPr>
          <p:cNvPr id="22" name="Google Shape;22;p80"/>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80"/>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80"/>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80"/>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80"/>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Заголовок раздела" type="secHead">
  <p:cSld name="SECTION_HEADER">
    <p:spTree>
      <p:nvGrpSpPr>
        <p:cNvPr id="27" name="Shape 27"/>
        <p:cNvGrpSpPr/>
        <p:nvPr/>
      </p:nvGrpSpPr>
      <p:grpSpPr>
        <a:xfrm>
          <a:off x="0" y="0"/>
          <a:ext cx="0" cy="0"/>
          <a:chOff x="0" y="0"/>
          <a:chExt cx="0" cy="0"/>
        </a:xfrm>
      </p:grpSpPr>
      <p:sp>
        <p:nvSpPr>
          <p:cNvPr id="28" name="Google Shape;28;p81"/>
          <p:cNvSpPr txBox="1"/>
          <p:nvPr>
            <p:ph type="title"/>
          </p:nvPr>
        </p:nvSpPr>
        <p:spPr>
          <a:xfrm>
            <a:off x="623888" y="1709739"/>
            <a:ext cx="78867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81"/>
          <p:cNvSpPr txBox="1"/>
          <p:nvPr>
            <p:ph idx="1" type="body"/>
          </p:nvPr>
        </p:nvSpPr>
        <p:spPr>
          <a:xfrm>
            <a:off x="623888" y="4589464"/>
            <a:ext cx="78867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sz="2400">
                <a:solidFill>
                  <a:schemeClr val="dk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81"/>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81"/>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8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Два объекта" type="twoObj">
  <p:cSld name="TWO_OBJECTS">
    <p:spTree>
      <p:nvGrpSpPr>
        <p:cNvPr id="33" name="Shape 33"/>
        <p:cNvGrpSpPr/>
        <p:nvPr/>
      </p:nvGrpSpPr>
      <p:grpSpPr>
        <a:xfrm>
          <a:off x="0" y="0"/>
          <a:ext cx="0" cy="0"/>
          <a:chOff x="0" y="0"/>
          <a:chExt cx="0" cy="0"/>
        </a:xfrm>
      </p:grpSpPr>
      <p:sp>
        <p:nvSpPr>
          <p:cNvPr id="34" name="Google Shape;34;p82"/>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82"/>
          <p:cNvSpPr txBox="1"/>
          <p:nvPr>
            <p:ph idx="1" type="body"/>
          </p:nvPr>
        </p:nvSpPr>
        <p:spPr>
          <a:xfrm>
            <a:off x="628650" y="1825625"/>
            <a:ext cx="38862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82"/>
          <p:cNvSpPr txBox="1"/>
          <p:nvPr>
            <p:ph idx="2" type="body"/>
          </p:nvPr>
        </p:nvSpPr>
        <p:spPr>
          <a:xfrm>
            <a:off x="4629150" y="1825625"/>
            <a:ext cx="38862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82"/>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82"/>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8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Сравнение" type="twoTxTwoObj">
  <p:cSld name="TWO_OBJECTS_WITH_TEXT">
    <p:spTree>
      <p:nvGrpSpPr>
        <p:cNvPr id="40" name="Shape 40"/>
        <p:cNvGrpSpPr/>
        <p:nvPr/>
      </p:nvGrpSpPr>
      <p:grpSpPr>
        <a:xfrm>
          <a:off x="0" y="0"/>
          <a:ext cx="0" cy="0"/>
          <a:chOff x="0" y="0"/>
          <a:chExt cx="0" cy="0"/>
        </a:xfrm>
      </p:grpSpPr>
      <p:sp>
        <p:nvSpPr>
          <p:cNvPr id="41" name="Google Shape;41;p83"/>
          <p:cNvSpPr txBox="1"/>
          <p:nvPr>
            <p:ph type="title"/>
          </p:nvPr>
        </p:nvSpPr>
        <p:spPr>
          <a:xfrm>
            <a:off x="629841"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83"/>
          <p:cNvSpPr txBox="1"/>
          <p:nvPr>
            <p:ph idx="1" type="body"/>
          </p:nvPr>
        </p:nvSpPr>
        <p:spPr>
          <a:xfrm>
            <a:off x="629842" y="1681163"/>
            <a:ext cx="3868340"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83"/>
          <p:cNvSpPr txBox="1"/>
          <p:nvPr>
            <p:ph idx="2" type="body"/>
          </p:nvPr>
        </p:nvSpPr>
        <p:spPr>
          <a:xfrm>
            <a:off x="629842" y="2505075"/>
            <a:ext cx="3868340"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83"/>
          <p:cNvSpPr txBox="1"/>
          <p:nvPr>
            <p:ph idx="3" type="body"/>
          </p:nvPr>
        </p:nvSpPr>
        <p:spPr>
          <a:xfrm>
            <a:off x="4629150" y="1681163"/>
            <a:ext cx="3887391"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83"/>
          <p:cNvSpPr txBox="1"/>
          <p:nvPr>
            <p:ph idx="4" type="body"/>
          </p:nvPr>
        </p:nvSpPr>
        <p:spPr>
          <a:xfrm>
            <a:off x="4629150" y="2505075"/>
            <a:ext cx="3887391"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83"/>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83"/>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83"/>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Только заголовок" type="titleOnly">
  <p:cSld name="TITLE_ONLY">
    <p:spTree>
      <p:nvGrpSpPr>
        <p:cNvPr id="49" name="Shape 49"/>
        <p:cNvGrpSpPr/>
        <p:nvPr/>
      </p:nvGrpSpPr>
      <p:grpSpPr>
        <a:xfrm>
          <a:off x="0" y="0"/>
          <a:ext cx="0" cy="0"/>
          <a:chOff x="0" y="0"/>
          <a:chExt cx="0" cy="0"/>
        </a:xfrm>
      </p:grpSpPr>
      <p:sp>
        <p:nvSpPr>
          <p:cNvPr id="50" name="Google Shape;50;p84"/>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84"/>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4"/>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4"/>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Пустой слайд" type="blank">
  <p:cSld name="BLANK">
    <p:spTree>
      <p:nvGrpSpPr>
        <p:cNvPr id="54" name="Shape 54"/>
        <p:cNvGrpSpPr/>
        <p:nvPr/>
      </p:nvGrpSpPr>
      <p:grpSpPr>
        <a:xfrm>
          <a:off x="0" y="0"/>
          <a:ext cx="0" cy="0"/>
          <a:chOff x="0" y="0"/>
          <a:chExt cx="0" cy="0"/>
        </a:xfrm>
      </p:grpSpPr>
      <p:sp>
        <p:nvSpPr>
          <p:cNvPr id="55" name="Google Shape;55;p85"/>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85"/>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85"/>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Объект с подписью" type="objTx">
  <p:cSld name="OBJECT_WITH_CAPTION_TEXT">
    <p:spTree>
      <p:nvGrpSpPr>
        <p:cNvPr id="58" name="Shape 58"/>
        <p:cNvGrpSpPr/>
        <p:nvPr/>
      </p:nvGrpSpPr>
      <p:grpSpPr>
        <a:xfrm>
          <a:off x="0" y="0"/>
          <a:ext cx="0" cy="0"/>
          <a:chOff x="0" y="0"/>
          <a:chExt cx="0" cy="0"/>
        </a:xfrm>
      </p:grpSpPr>
      <p:sp>
        <p:nvSpPr>
          <p:cNvPr id="59" name="Google Shape;59;p86"/>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86"/>
          <p:cNvSpPr txBox="1"/>
          <p:nvPr>
            <p:ph idx="1" type="body"/>
          </p:nvPr>
        </p:nvSpPr>
        <p:spPr>
          <a:xfrm>
            <a:off x="3887391" y="987426"/>
            <a:ext cx="462915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86"/>
          <p:cNvSpPr txBox="1"/>
          <p:nvPr>
            <p:ph idx="2" type="body"/>
          </p:nvPr>
        </p:nvSpPr>
        <p:spPr>
          <a:xfrm>
            <a:off x="629841" y="2057400"/>
            <a:ext cx="2949178"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86"/>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86"/>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86"/>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Рисунок с подписью" type="picTx">
  <p:cSld name="PICTURE_WITH_CAPTION_TEXT">
    <p:spTree>
      <p:nvGrpSpPr>
        <p:cNvPr id="65" name="Shape 65"/>
        <p:cNvGrpSpPr/>
        <p:nvPr/>
      </p:nvGrpSpPr>
      <p:grpSpPr>
        <a:xfrm>
          <a:off x="0" y="0"/>
          <a:ext cx="0" cy="0"/>
          <a:chOff x="0" y="0"/>
          <a:chExt cx="0" cy="0"/>
        </a:xfrm>
      </p:grpSpPr>
      <p:sp>
        <p:nvSpPr>
          <p:cNvPr id="66" name="Google Shape;66;p87"/>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87"/>
          <p:cNvSpPr/>
          <p:nvPr>
            <p:ph idx="2" type="pic"/>
          </p:nvPr>
        </p:nvSpPr>
        <p:spPr>
          <a:xfrm>
            <a:off x="3887391" y="987426"/>
            <a:ext cx="4629150" cy="4873625"/>
          </a:xfrm>
          <a:prstGeom prst="rect">
            <a:avLst/>
          </a:prstGeom>
          <a:noFill/>
          <a:ln>
            <a:noFill/>
          </a:ln>
        </p:spPr>
      </p:sp>
      <p:sp>
        <p:nvSpPr>
          <p:cNvPr id="68" name="Google Shape;68;p87"/>
          <p:cNvSpPr txBox="1"/>
          <p:nvPr>
            <p:ph idx="1" type="body"/>
          </p:nvPr>
        </p:nvSpPr>
        <p:spPr>
          <a:xfrm>
            <a:off x="629841" y="2057400"/>
            <a:ext cx="2949178"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87"/>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87"/>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87"/>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78"/>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78"/>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78"/>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78"/>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78"/>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uk-UA"/>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11.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9.gif"/></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10.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image" Target="../media/image24.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image" Target="../media/image7.gif"/></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image" Target="../media/image19.gif"/></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 Id="rId3" Type="http://schemas.openxmlformats.org/officeDocument/2006/relationships/image" Target="../media/image16.gif"/></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 Id="rId3" Type="http://schemas.openxmlformats.org/officeDocument/2006/relationships/image" Target="../media/image23.png"/><Relationship Id="rId4" Type="http://schemas.openxmlformats.org/officeDocument/2006/relationships/image" Target="../media/image20.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 Id="rId3" Type="http://schemas.openxmlformats.org/officeDocument/2006/relationships/image" Target="../media/image15.png"/><Relationship Id="rId4" Type="http://schemas.openxmlformats.org/officeDocument/2006/relationships/image" Target="../media/image22.png"/><Relationship Id="rId5" Type="http://schemas.openxmlformats.org/officeDocument/2006/relationships/image" Target="../media/image17.png"/><Relationship Id="rId6" Type="http://schemas.openxmlformats.org/officeDocument/2006/relationships/image" Target="../media/image12.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 Id="rId3" Type="http://schemas.openxmlformats.org/officeDocument/2006/relationships/image" Target="../media/image1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hyperlink" Target="http://www.psyworld.info/online-testy/test-belbina" TargetMode="External"/><Relationship Id="rId6" Type="http://schemas.openxmlformats.org/officeDocument/2006/relationships/hyperlink" Target="http://www.psyworld.info/online-testy/test-belbina" TargetMode="Externa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2.xml"/><Relationship Id="rId3" Type="http://schemas.openxmlformats.org/officeDocument/2006/relationships/image" Target="../media/image21.png"/><Relationship Id="rId4" Type="http://schemas.openxmlformats.org/officeDocument/2006/relationships/image" Target="../media/image27.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 Id="rId3" Type="http://schemas.openxmlformats.org/officeDocument/2006/relationships/image" Target="../media/image29.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3.xml"/><Relationship Id="rId3" Type="http://schemas.openxmlformats.org/officeDocument/2006/relationships/image" Target="../media/image26.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4.xml"/><Relationship Id="rId3" Type="http://schemas.openxmlformats.org/officeDocument/2006/relationships/image" Target="../media/image2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
          <p:cNvSpPr txBox="1"/>
          <p:nvPr>
            <p:ph type="ctrTitle"/>
          </p:nvPr>
        </p:nvSpPr>
        <p:spPr>
          <a:xfrm>
            <a:off x="1355475" y="1673174"/>
            <a:ext cx="6763500" cy="17451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rgbClr val="C00000"/>
              </a:buClr>
              <a:buSzPct val="100000"/>
              <a:buFont typeface="Calibri"/>
              <a:buNone/>
            </a:pPr>
            <a:br>
              <a:rPr lang="uk-UA">
                <a:solidFill>
                  <a:srgbClr val="C00000"/>
                </a:solidFill>
              </a:rPr>
            </a:br>
            <a:br>
              <a:rPr lang="uk-UA">
                <a:solidFill>
                  <a:srgbClr val="C00000"/>
                </a:solidFill>
              </a:rPr>
            </a:br>
            <a:br>
              <a:rPr lang="uk-UA">
                <a:solidFill>
                  <a:srgbClr val="C00000"/>
                </a:solidFill>
              </a:rPr>
            </a:br>
            <a:r>
              <a:rPr lang="uk-UA" sz="4900">
                <a:solidFill>
                  <a:srgbClr val="3D85C6"/>
                </a:solidFill>
              </a:rPr>
              <a:t>Управління інноваційними проєктами</a:t>
            </a:r>
            <a:br>
              <a:rPr lang="uk-UA" sz="4900">
                <a:solidFill>
                  <a:srgbClr val="C00000"/>
                </a:solidFill>
              </a:rPr>
            </a:br>
            <a:r>
              <a:rPr lang="uk-UA" sz="3600">
                <a:solidFill>
                  <a:srgbClr val="3D85C6"/>
                </a:solidFill>
              </a:rPr>
              <a:t>Тема 2</a:t>
            </a:r>
            <a:br>
              <a:rPr lang="uk-UA" sz="3600">
                <a:solidFill>
                  <a:srgbClr val="3D85C6"/>
                </a:solidFill>
              </a:rPr>
            </a:br>
            <a:r>
              <a:rPr lang="uk-UA" sz="3600">
                <a:solidFill>
                  <a:srgbClr val="3D85C6"/>
                </a:solidFill>
              </a:rPr>
              <a:t>Планування комунікацій у проєкті. Формування проєктної команди. Управління стейкхолдерами проєкту</a:t>
            </a:r>
            <a:endParaRPr>
              <a:solidFill>
                <a:srgbClr val="3D85C6"/>
              </a:solidFill>
            </a:endParaRPr>
          </a:p>
        </p:txBody>
      </p:sp>
      <p:sp>
        <p:nvSpPr>
          <p:cNvPr id="89" name="Google Shape;89;p1"/>
          <p:cNvSpPr txBox="1"/>
          <p:nvPr>
            <p:ph idx="1" type="subTitle"/>
          </p:nvPr>
        </p:nvSpPr>
        <p:spPr>
          <a:xfrm>
            <a:off x="2957052" y="3840480"/>
            <a:ext cx="5685503" cy="1588770"/>
          </a:xfrm>
          <a:prstGeom prst="rect">
            <a:avLst/>
          </a:prstGeom>
          <a:noFill/>
          <a:ln>
            <a:noFill/>
          </a:ln>
        </p:spPr>
        <p:txBody>
          <a:bodyPr anchorCtr="0" anchor="t" bIns="45700" lIns="91425" spcFirstLastPara="1" rIns="91425" wrap="square" tIns="45700">
            <a:normAutofit fontScale="92500" lnSpcReduction="20000"/>
          </a:bodyPr>
          <a:lstStyle/>
          <a:p>
            <a:pPr indent="0" lvl="0" marL="0" rtl="0" algn="r">
              <a:lnSpc>
                <a:spcPct val="90000"/>
              </a:lnSpc>
              <a:spcBef>
                <a:spcPts val="0"/>
              </a:spcBef>
              <a:spcAft>
                <a:spcPts val="0"/>
              </a:spcAft>
              <a:buClr>
                <a:schemeClr val="dk1"/>
              </a:buClr>
              <a:buSzPct val="100000"/>
              <a:buNone/>
            </a:pPr>
            <a:r>
              <a:rPr b="1" lang="uk-UA"/>
              <a:t>Iryna Kubareva</a:t>
            </a:r>
            <a:br>
              <a:rPr lang="uk-UA"/>
            </a:br>
            <a:r>
              <a:rPr lang="uk-UA"/>
              <a:t>Ph.D., Assoc. prof.</a:t>
            </a:r>
            <a:br>
              <a:rPr lang="uk-UA"/>
            </a:br>
            <a:r>
              <a:rPr lang="uk-UA"/>
              <a:t>e mail: irinav.kubareva@gmail.com</a:t>
            </a:r>
            <a:br>
              <a:rPr lang="uk-UA"/>
            </a:br>
            <a:r>
              <a:rPr lang="uk-UA"/>
              <a:t>phone: +38 (099) 645-91-25</a:t>
            </a:r>
            <a:endParaRPr/>
          </a:p>
          <a:p>
            <a:pPr indent="0" lvl="0" marL="0" rtl="0" algn="r">
              <a:lnSpc>
                <a:spcPct val="90000"/>
              </a:lnSpc>
              <a:spcBef>
                <a:spcPts val="1000"/>
              </a:spcBef>
              <a:spcAft>
                <a:spcPts val="0"/>
              </a:spcAft>
              <a:buClr>
                <a:srgbClr val="0563C1"/>
              </a:buClr>
              <a:buSzPct val="100000"/>
              <a:buNone/>
            </a:pPr>
            <a:r>
              <a:rPr lang="uk-UA" sz="1350" u="sng">
                <a:solidFill>
                  <a:srgbClr val="0563C1"/>
                </a:solidFill>
                <a:latin typeface="Calibri"/>
                <a:ea typeface="Calibri"/>
                <a:cs typeface="Calibri"/>
                <a:sym typeface="Calibri"/>
              </a:rPr>
              <a:t>https://kneu.edu.ua/en/depts4/k_ekonomiky_pidpryjemstv/Vikladach/Kubareva.I.V/</a:t>
            </a:r>
            <a:br>
              <a:rPr lang="uk-UA">
                <a:highlight>
                  <a:srgbClr val="FFFF00"/>
                </a:highlight>
              </a:rPr>
            </a:br>
            <a:endParaRPr>
              <a:highlight>
                <a:srgbClr val="FFFF00"/>
              </a:highligh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10"/>
          <p:cNvSpPr txBox="1"/>
          <p:nvPr>
            <p:ph type="title"/>
          </p:nvPr>
        </p:nvSpPr>
        <p:spPr>
          <a:xfrm>
            <a:off x="1040892" y="499872"/>
            <a:ext cx="6774180" cy="561191"/>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C00000"/>
              </a:buClr>
              <a:buSzPts val="2250"/>
              <a:buFont typeface="Calibri"/>
              <a:buNone/>
            </a:pPr>
            <a:r>
              <a:rPr lang="uk-UA" sz="2250">
                <a:solidFill>
                  <a:srgbClr val="C00000"/>
                </a:solidFill>
                <a:latin typeface="Calibri"/>
                <a:ea typeface="Calibri"/>
                <a:cs typeface="Calibri"/>
                <a:sym typeface="Calibri"/>
              </a:rPr>
              <a:t>Власник проекту Project Owner (PO)</a:t>
            </a:r>
            <a:endParaRPr sz="2250">
              <a:solidFill>
                <a:srgbClr val="C00000"/>
              </a:solidFill>
              <a:latin typeface="Calibri"/>
              <a:ea typeface="Calibri"/>
              <a:cs typeface="Calibri"/>
              <a:sym typeface="Calibri"/>
            </a:endParaRPr>
          </a:p>
        </p:txBody>
      </p:sp>
      <p:sp>
        <p:nvSpPr>
          <p:cNvPr id="147" name="Google Shape;147;p10"/>
          <p:cNvSpPr txBox="1"/>
          <p:nvPr>
            <p:ph idx="1" type="body"/>
          </p:nvPr>
        </p:nvSpPr>
        <p:spPr>
          <a:xfrm>
            <a:off x="889816" y="1405555"/>
            <a:ext cx="7364368" cy="3699008"/>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0"/>
              </a:spcBef>
              <a:spcAft>
                <a:spcPts val="0"/>
              </a:spcAft>
              <a:buClr>
                <a:schemeClr val="dk1"/>
              </a:buClr>
              <a:buSzPts val="2200"/>
              <a:buNone/>
            </a:pPr>
            <a:r>
              <a:rPr b="1" lang="uk-UA" sz="2200"/>
              <a:t>Власник проекту - Project Owner (PO) </a:t>
            </a:r>
            <a:r>
              <a:rPr lang="uk-UA" sz="2200"/>
              <a:t>є клієнтом проекту, встановлює бізнес-цілі та гарантує, що результати проекту відповідають бізнес-цілям і пріоритетам.</a:t>
            </a:r>
            <a:endParaRPr sz="2200"/>
          </a:p>
          <a:p>
            <a:pPr indent="0" lvl="0" marL="0" rtl="0" algn="just">
              <a:lnSpc>
                <a:spcPct val="100000"/>
              </a:lnSpc>
              <a:spcBef>
                <a:spcPts val="1200"/>
              </a:spcBef>
              <a:spcAft>
                <a:spcPts val="0"/>
              </a:spcAft>
              <a:buClr>
                <a:schemeClr val="dk1"/>
              </a:buClr>
              <a:buSzPts val="2200"/>
              <a:buNone/>
            </a:pPr>
            <a:r>
              <a:rPr lang="uk-UA" sz="2200"/>
              <a:t>Як ключова роль Directing Layer сторони запитувача </a:t>
            </a:r>
            <a:r>
              <a:rPr b="1" lang="uk-UA" sz="2200"/>
              <a:t>Власник проекту (PO) відповідає за загальний успіх проекту</a:t>
            </a:r>
            <a:r>
              <a:rPr lang="uk-UA" sz="2200"/>
              <a:t>, а пізніше </a:t>
            </a:r>
            <a:r>
              <a:rPr b="1" lang="uk-UA" sz="2200"/>
              <a:t>стає власником результатів проекту </a:t>
            </a:r>
            <a:r>
              <a:rPr lang="uk-UA" sz="2200"/>
              <a:t>(продукту чи послуги).</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11"/>
          <p:cNvSpPr txBox="1"/>
          <p:nvPr>
            <p:ph type="title"/>
          </p:nvPr>
        </p:nvSpPr>
        <p:spPr>
          <a:xfrm>
            <a:off x="1040892" y="499872"/>
            <a:ext cx="6774180" cy="561191"/>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rgbClr val="C00000"/>
              </a:buClr>
              <a:buSzPct val="100000"/>
              <a:buFont typeface="Calibri"/>
              <a:buNone/>
            </a:pPr>
            <a:r>
              <a:rPr lang="uk-UA" sz="2250">
                <a:solidFill>
                  <a:srgbClr val="C00000"/>
                </a:solidFill>
                <a:latin typeface="Calibri"/>
                <a:ea typeface="Calibri"/>
                <a:cs typeface="Calibri"/>
                <a:sym typeface="Calibri"/>
              </a:rPr>
              <a:t>Постачальник/провайдер рішень Solution Provider (SP)</a:t>
            </a:r>
            <a:endParaRPr sz="2250">
              <a:solidFill>
                <a:srgbClr val="C00000"/>
              </a:solidFill>
              <a:latin typeface="Calibri"/>
              <a:ea typeface="Calibri"/>
              <a:cs typeface="Calibri"/>
              <a:sym typeface="Calibri"/>
            </a:endParaRPr>
          </a:p>
        </p:txBody>
      </p:sp>
      <p:sp>
        <p:nvSpPr>
          <p:cNvPr id="153" name="Google Shape;153;p11"/>
          <p:cNvSpPr txBox="1"/>
          <p:nvPr>
            <p:ph idx="1" type="body"/>
          </p:nvPr>
        </p:nvSpPr>
        <p:spPr>
          <a:xfrm>
            <a:off x="889816" y="1375410"/>
            <a:ext cx="7364368" cy="4123182"/>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0"/>
              </a:spcBef>
              <a:spcAft>
                <a:spcPts val="0"/>
              </a:spcAft>
              <a:buClr>
                <a:schemeClr val="dk1"/>
              </a:buClr>
              <a:buSzPts val="2300"/>
              <a:buNone/>
            </a:pPr>
            <a:r>
              <a:rPr b="1" lang="uk-UA" sz="2300"/>
              <a:t>Постачальник рішень (Solution Provider - SP) </a:t>
            </a:r>
            <a:r>
              <a:rPr lang="uk-UA" sz="2300"/>
              <a:t>бере на себе загальну відповідальність за результати проекту та представляє інтереси тих, хто розробляє, керує та реалізує (або передає на аутсорсинг) результати проекту.</a:t>
            </a:r>
            <a:endParaRPr/>
          </a:p>
          <a:p>
            <a:pPr indent="0" lvl="0" marL="0" rtl="0" algn="just">
              <a:lnSpc>
                <a:spcPct val="100000"/>
              </a:lnSpc>
              <a:spcBef>
                <a:spcPts val="1200"/>
              </a:spcBef>
              <a:spcAft>
                <a:spcPts val="0"/>
              </a:spcAft>
              <a:buClr>
                <a:schemeClr val="dk1"/>
              </a:buClr>
              <a:buSzPts val="2300"/>
              <a:buNone/>
            </a:pPr>
            <a:r>
              <a:rPr lang="uk-UA" sz="2300"/>
              <a:t>Як ключова роль рівня керівництва Directing Layer з боку постачальника, </a:t>
            </a:r>
            <a:r>
              <a:rPr b="1" lang="uk-UA" sz="2300"/>
              <a:t>постачальник рішень (SP)</a:t>
            </a:r>
            <a:r>
              <a:rPr lang="uk-UA" sz="2300"/>
              <a:t> зазвичай займає керівну позицію у функціональній ієрархії організації, яка виконує проект, і тому </a:t>
            </a:r>
            <a:r>
              <a:rPr b="1" lang="uk-UA" sz="2300"/>
              <a:t>часто працює з власником проекту (PO) у визначенні бізнес-цілей проекту.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12"/>
          <p:cNvSpPr txBox="1"/>
          <p:nvPr>
            <p:ph type="title"/>
          </p:nvPr>
        </p:nvSpPr>
        <p:spPr>
          <a:xfrm>
            <a:off x="1040892" y="499872"/>
            <a:ext cx="6774180" cy="561191"/>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C00000"/>
              </a:buClr>
              <a:buSzPts val="2250"/>
              <a:buFont typeface="Calibri"/>
              <a:buNone/>
            </a:pPr>
            <a:r>
              <a:rPr lang="uk-UA" sz="2250">
                <a:solidFill>
                  <a:srgbClr val="C00000"/>
                </a:solidFill>
                <a:latin typeface="Calibri"/>
                <a:ea typeface="Calibri"/>
                <a:cs typeface="Calibri"/>
                <a:sym typeface="Calibri"/>
              </a:rPr>
              <a:t>Бізнес-менеджер  Business Manager (BM)</a:t>
            </a:r>
            <a:endParaRPr sz="2250">
              <a:solidFill>
                <a:srgbClr val="C00000"/>
              </a:solidFill>
              <a:latin typeface="Calibri"/>
              <a:ea typeface="Calibri"/>
              <a:cs typeface="Calibri"/>
              <a:sym typeface="Calibri"/>
            </a:endParaRPr>
          </a:p>
        </p:txBody>
      </p:sp>
      <p:sp>
        <p:nvSpPr>
          <p:cNvPr id="159" name="Google Shape;159;p12"/>
          <p:cNvSpPr txBox="1"/>
          <p:nvPr>
            <p:ph idx="1" type="body"/>
          </p:nvPr>
        </p:nvSpPr>
        <p:spPr>
          <a:xfrm>
            <a:off x="889816" y="1375410"/>
            <a:ext cx="7364368" cy="4123182"/>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0"/>
              </a:spcBef>
              <a:spcAft>
                <a:spcPts val="0"/>
              </a:spcAft>
              <a:buClr>
                <a:schemeClr val="dk1"/>
              </a:buClr>
              <a:buSzPts val="2300"/>
              <a:buNone/>
            </a:pPr>
            <a:r>
              <a:rPr b="1" lang="uk-UA" sz="2300"/>
              <a:t>Бізнес-менеджер (Business Manager - BM) </a:t>
            </a:r>
            <a:r>
              <a:rPr lang="uk-UA" sz="2300"/>
              <a:t>представляє власника проекту (PO) на щоденній основі в рамках проекту та допомагає у визначенні бізнес-цілей проекту за допомогою запиту на ініціювання проекту, бізнес-кейсу та плану впровадження бізнесу.</a:t>
            </a:r>
            <a:endParaRPr/>
          </a:p>
          <a:p>
            <a:pPr indent="0" lvl="0" marL="0" rtl="0" algn="just">
              <a:lnSpc>
                <a:spcPct val="100000"/>
              </a:lnSpc>
              <a:spcBef>
                <a:spcPts val="1200"/>
              </a:spcBef>
              <a:spcAft>
                <a:spcPts val="0"/>
              </a:spcAft>
              <a:buClr>
                <a:schemeClr val="dk1"/>
              </a:buClr>
              <a:buSzPts val="2300"/>
              <a:buNone/>
            </a:pPr>
            <a:r>
              <a:rPr b="1" lang="uk-UA" sz="2300"/>
              <a:t>Бізнес-менеджер (BM) тісно співпрацює з менеджером проекту (PM) і координує дії та ролі на стороні клієнта </a:t>
            </a:r>
            <a:r>
              <a:rPr lang="uk-UA" sz="2300"/>
              <a:t>(наприклад, користувачів і представників бізнесу), гарантуючи, що результати проекту відповідають потребам бізнесу та користувачів.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13"/>
          <p:cNvSpPr txBox="1"/>
          <p:nvPr>
            <p:ph type="title"/>
          </p:nvPr>
        </p:nvSpPr>
        <p:spPr>
          <a:xfrm>
            <a:off x="1040892" y="499872"/>
            <a:ext cx="6774180" cy="561191"/>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C00000"/>
              </a:buClr>
              <a:buSzPts val="2250"/>
              <a:buFont typeface="Calibri"/>
              <a:buNone/>
            </a:pPr>
            <a:r>
              <a:rPr lang="uk-UA" sz="2250">
                <a:solidFill>
                  <a:srgbClr val="C00000"/>
                </a:solidFill>
                <a:latin typeface="Calibri"/>
                <a:ea typeface="Calibri"/>
                <a:cs typeface="Calibri"/>
                <a:sym typeface="Calibri"/>
              </a:rPr>
              <a:t>Менеджер проекту  Project Manager (PM)</a:t>
            </a:r>
            <a:endParaRPr sz="2250">
              <a:solidFill>
                <a:srgbClr val="C00000"/>
              </a:solidFill>
              <a:latin typeface="Calibri"/>
              <a:ea typeface="Calibri"/>
              <a:cs typeface="Calibri"/>
              <a:sym typeface="Calibri"/>
            </a:endParaRPr>
          </a:p>
        </p:txBody>
      </p:sp>
      <p:sp>
        <p:nvSpPr>
          <p:cNvPr id="165" name="Google Shape;165;p13"/>
          <p:cNvSpPr txBox="1"/>
          <p:nvPr>
            <p:ph idx="1" type="body"/>
          </p:nvPr>
        </p:nvSpPr>
        <p:spPr>
          <a:xfrm>
            <a:off x="889816" y="1375410"/>
            <a:ext cx="7364368" cy="4220718"/>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0"/>
              </a:spcBef>
              <a:spcAft>
                <a:spcPts val="0"/>
              </a:spcAft>
              <a:buClr>
                <a:schemeClr val="dk1"/>
              </a:buClr>
              <a:buSzPts val="2300"/>
              <a:buNone/>
            </a:pPr>
            <a:r>
              <a:rPr b="1" lang="uk-UA" sz="2300"/>
              <a:t>Менеджер проекту (Project Manager - PM)</a:t>
            </a:r>
            <a:r>
              <a:rPr lang="uk-UA" sz="2300"/>
              <a:t> щодня наглядає за проектом і </a:t>
            </a:r>
            <a:r>
              <a:rPr b="1" lang="uk-UA" sz="2300"/>
              <a:t>відповідає за досягнення високоякісних результатів у межах визначених цілей і обмежень</a:t>
            </a:r>
            <a:r>
              <a:rPr lang="uk-UA" sz="2300"/>
              <a:t>, </a:t>
            </a:r>
            <a:r>
              <a:rPr b="1" lang="uk-UA" sz="2300"/>
              <a:t>забезпечуючи ефективне використання виділених ресурсів</a:t>
            </a:r>
            <a:endParaRPr/>
          </a:p>
          <a:p>
            <a:pPr indent="0" lvl="0" marL="0" rtl="0" algn="just">
              <a:lnSpc>
                <a:spcPct val="100000"/>
              </a:lnSpc>
              <a:spcBef>
                <a:spcPts val="1200"/>
              </a:spcBef>
              <a:spcAft>
                <a:spcPts val="0"/>
              </a:spcAft>
              <a:buClr>
                <a:schemeClr val="dk1"/>
              </a:buClr>
              <a:buSzPts val="2300"/>
              <a:buNone/>
            </a:pPr>
            <a:r>
              <a:rPr lang="uk-UA" sz="2300"/>
              <a:t> У більш широкому плані відповідальність керівника проекту (PM) </a:t>
            </a:r>
            <a:r>
              <a:rPr b="1" lang="uk-UA" sz="2300"/>
              <a:t>також включає управління ризиками та проблемами, комунікацію проекту та управління зацікавленими сторонами – стейкхолдерами </a:t>
            </a:r>
            <a:r>
              <a:rPr lang="uk-UA" sz="2300"/>
              <a:t>проєкту.</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14"/>
          <p:cNvSpPr txBox="1"/>
          <p:nvPr>
            <p:ph type="title"/>
          </p:nvPr>
        </p:nvSpPr>
        <p:spPr>
          <a:xfrm>
            <a:off x="1040892" y="499872"/>
            <a:ext cx="6774180" cy="561191"/>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C00000"/>
              </a:buClr>
              <a:buSzPts val="2250"/>
              <a:buFont typeface="Calibri"/>
              <a:buNone/>
            </a:pPr>
            <a:r>
              <a:rPr lang="uk-UA" sz="2250">
                <a:solidFill>
                  <a:srgbClr val="C00000"/>
                </a:solidFill>
                <a:latin typeface="Calibri"/>
                <a:ea typeface="Calibri"/>
                <a:cs typeface="Calibri"/>
                <a:sym typeface="Calibri"/>
              </a:rPr>
              <a:t>Business Implementation Group (BIG) </a:t>
            </a:r>
            <a:endParaRPr sz="2250">
              <a:solidFill>
                <a:srgbClr val="C00000"/>
              </a:solidFill>
              <a:latin typeface="Calibri"/>
              <a:ea typeface="Calibri"/>
              <a:cs typeface="Calibri"/>
              <a:sym typeface="Calibri"/>
            </a:endParaRPr>
          </a:p>
        </p:txBody>
      </p:sp>
      <p:sp>
        <p:nvSpPr>
          <p:cNvPr id="171" name="Google Shape;171;p14"/>
          <p:cNvSpPr txBox="1"/>
          <p:nvPr>
            <p:ph idx="1" type="body"/>
          </p:nvPr>
        </p:nvSpPr>
        <p:spPr>
          <a:xfrm>
            <a:off x="889816" y="1375410"/>
            <a:ext cx="7364368" cy="3253741"/>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0"/>
              </a:spcBef>
              <a:spcAft>
                <a:spcPts val="0"/>
              </a:spcAft>
              <a:buClr>
                <a:schemeClr val="dk1"/>
              </a:buClr>
              <a:buSzPts val="2300"/>
              <a:buNone/>
            </a:pPr>
            <a:r>
              <a:rPr b="1" lang="uk-UA" sz="2300"/>
              <a:t>Business Implementation Group (BIG) </a:t>
            </a:r>
            <a:r>
              <a:rPr lang="uk-UA" sz="2300"/>
              <a:t>знаходиться на стороні запитувача і </a:t>
            </a:r>
            <a:r>
              <a:rPr b="1" lang="uk-UA" sz="2300"/>
              <a:t>складається з представників бізнесу та груп користувачів</a:t>
            </a:r>
            <a:r>
              <a:rPr lang="uk-UA" sz="2300"/>
              <a:t>.</a:t>
            </a:r>
            <a:endParaRPr/>
          </a:p>
          <a:p>
            <a:pPr indent="0" lvl="0" marL="0" rtl="0" algn="just">
              <a:lnSpc>
                <a:spcPct val="100000"/>
              </a:lnSpc>
              <a:spcBef>
                <a:spcPts val="1200"/>
              </a:spcBef>
              <a:spcAft>
                <a:spcPts val="0"/>
              </a:spcAft>
              <a:buClr>
                <a:schemeClr val="dk1"/>
              </a:buClr>
              <a:buSzPts val="2300"/>
              <a:buNone/>
            </a:pPr>
            <a:r>
              <a:rPr lang="uk-UA" sz="2300"/>
              <a:t>Координована бізнес-менеджером (BM), Business Implementation Group (BIG) відповідає за планування та впровадження бізнес-змін, які необхідно внести, щоб організація ефективно інтегрувала результати проекту в свою повсякденну роботу.</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15"/>
          <p:cNvSpPr txBox="1"/>
          <p:nvPr>
            <p:ph type="title"/>
          </p:nvPr>
        </p:nvSpPr>
        <p:spPr>
          <a:xfrm>
            <a:off x="1040892" y="499872"/>
            <a:ext cx="7213292" cy="561191"/>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C00000"/>
              </a:buClr>
              <a:buSzPts val="2250"/>
              <a:buFont typeface="Calibri"/>
              <a:buNone/>
            </a:pPr>
            <a:r>
              <a:rPr lang="uk-UA" sz="2250">
                <a:solidFill>
                  <a:srgbClr val="C00000"/>
                </a:solidFill>
                <a:latin typeface="Calibri"/>
                <a:ea typeface="Calibri"/>
                <a:cs typeface="Calibri"/>
                <a:sym typeface="Calibri"/>
              </a:rPr>
              <a:t>Представники користувачів   User Representatives (URs)</a:t>
            </a:r>
            <a:endParaRPr sz="2250">
              <a:solidFill>
                <a:srgbClr val="C00000"/>
              </a:solidFill>
              <a:latin typeface="Calibri"/>
              <a:ea typeface="Calibri"/>
              <a:cs typeface="Calibri"/>
              <a:sym typeface="Calibri"/>
            </a:endParaRPr>
          </a:p>
        </p:txBody>
      </p:sp>
      <p:sp>
        <p:nvSpPr>
          <p:cNvPr id="177" name="Google Shape;177;p15"/>
          <p:cNvSpPr txBox="1"/>
          <p:nvPr>
            <p:ph idx="1" type="body"/>
          </p:nvPr>
        </p:nvSpPr>
        <p:spPr>
          <a:xfrm>
            <a:off x="889816" y="1375410"/>
            <a:ext cx="7364368" cy="4427982"/>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0"/>
              </a:spcBef>
              <a:spcAft>
                <a:spcPts val="0"/>
              </a:spcAft>
              <a:buClr>
                <a:schemeClr val="dk1"/>
              </a:buClr>
              <a:buSzPts val="2300"/>
              <a:buNone/>
            </a:pPr>
            <a:r>
              <a:rPr b="1" lang="uk-UA" sz="2300"/>
              <a:t>Представники користувачів (User Representatives - UR) </a:t>
            </a:r>
            <a:r>
              <a:rPr lang="uk-UA" sz="2300"/>
              <a:t>представляють інтереси кінцевих користувачів проекту та входять до Business Implementation Group (BIG). </a:t>
            </a:r>
            <a:endParaRPr/>
          </a:p>
          <a:p>
            <a:pPr indent="0" lvl="0" marL="0" rtl="0" algn="just">
              <a:lnSpc>
                <a:spcPct val="100000"/>
              </a:lnSpc>
              <a:spcBef>
                <a:spcPts val="1200"/>
              </a:spcBef>
              <a:spcAft>
                <a:spcPts val="0"/>
              </a:spcAft>
              <a:buClr>
                <a:schemeClr val="dk1"/>
              </a:buClr>
              <a:buSzPts val="2300"/>
              <a:buNone/>
            </a:pPr>
            <a:r>
              <a:rPr lang="uk-UA" sz="2300"/>
              <a:t>Важливо призначити Представників користувачів (UR) і залучати їх до проекту, тримати їх в курсі подій і надавати їм відчуття причетності.</a:t>
            </a:r>
            <a:endParaRPr/>
          </a:p>
          <a:p>
            <a:pPr indent="0" lvl="0" marL="0" rtl="0" algn="just">
              <a:lnSpc>
                <a:spcPct val="100000"/>
              </a:lnSpc>
              <a:spcBef>
                <a:spcPts val="1200"/>
              </a:spcBef>
              <a:spcAft>
                <a:spcPts val="0"/>
              </a:spcAft>
              <a:buClr>
                <a:schemeClr val="dk1"/>
              </a:buClr>
              <a:buSzPts val="2300"/>
              <a:buNone/>
            </a:pPr>
            <a:r>
              <a:rPr b="1" lang="uk-UA" sz="2300"/>
              <a:t>Представники користувачів (UR) допомагають визначити вимоги до проекту та перевіряти їх через регулярні проміжки часу</a:t>
            </a:r>
            <a:r>
              <a:rPr lang="uk-UA" sz="2300"/>
              <a:t>, гарантуючи, що кінцеві результати відповідають цілям бізнесу.</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16"/>
          <p:cNvSpPr txBox="1"/>
          <p:nvPr>
            <p:ph type="title"/>
          </p:nvPr>
        </p:nvSpPr>
        <p:spPr>
          <a:xfrm>
            <a:off x="1040892" y="499872"/>
            <a:ext cx="6774180" cy="561191"/>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C00000"/>
              </a:buClr>
              <a:buSzPts val="2250"/>
              <a:buFont typeface="Calibri"/>
              <a:buNone/>
            </a:pPr>
            <a:r>
              <a:rPr lang="uk-UA" sz="2250">
                <a:solidFill>
                  <a:srgbClr val="C00000"/>
                </a:solidFill>
                <a:latin typeface="Calibri"/>
                <a:ea typeface="Calibri"/>
                <a:cs typeface="Calibri"/>
                <a:sym typeface="Calibri"/>
              </a:rPr>
              <a:t>Project Core Team (PCT) </a:t>
            </a:r>
            <a:endParaRPr sz="2250">
              <a:solidFill>
                <a:srgbClr val="C00000"/>
              </a:solidFill>
              <a:latin typeface="Calibri"/>
              <a:ea typeface="Calibri"/>
              <a:cs typeface="Calibri"/>
              <a:sym typeface="Calibri"/>
            </a:endParaRPr>
          </a:p>
        </p:txBody>
      </p:sp>
      <p:sp>
        <p:nvSpPr>
          <p:cNvPr id="183" name="Google Shape;183;p16"/>
          <p:cNvSpPr txBox="1"/>
          <p:nvPr>
            <p:ph idx="1" type="body"/>
          </p:nvPr>
        </p:nvSpPr>
        <p:spPr>
          <a:xfrm>
            <a:off x="889816" y="1375410"/>
            <a:ext cx="7364368" cy="3598926"/>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0"/>
              </a:spcBef>
              <a:spcAft>
                <a:spcPts val="0"/>
              </a:spcAft>
              <a:buClr>
                <a:schemeClr val="dk1"/>
              </a:buClr>
              <a:buSzPts val="2300"/>
              <a:buNone/>
            </a:pPr>
            <a:r>
              <a:rPr b="1" lang="uk-UA" sz="2300"/>
              <a:t>Основна команда проекту (Project Core Team - PCT) </a:t>
            </a:r>
            <a:r>
              <a:rPr lang="uk-UA" sz="2300"/>
              <a:t>включає ролі спеціалістів, відповідальних за створення результатів проекту</a:t>
            </a:r>
            <a:endParaRPr/>
          </a:p>
          <a:p>
            <a:pPr indent="0" lvl="0" marL="0" rtl="0" algn="just">
              <a:lnSpc>
                <a:spcPct val="100000"/>
              </a:lnSpc>
              <a:spcBef>
                <a:spcPts val="1200"/>
              </a:spcBef>
              <a:spcAft>
                <a:spcPts val="0"/>
              </a:spcAft>
              <a:buClr>
                <a:schemeClr val="dk1"/>
              </a:buClr>
              <a:buSzPts val="2300"/>
              <a:buNone/>
            </a:pPr>
            <a:r>
              <a:rPr b="1" lang="uk-UA" sz="2300"/>
              <a:t>Склад і структура залежать від розміру та типу проекту </a:t>
            </a:r>
            <a:r>
              <a:rPr lang="uk-UA" sz="2300"/>
              <a:t>(наприклад, ІТ-проект, проект розробки політики тощо) і визначається менеджером проекту (PM) на основі потреб проекту.</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17"/>
          <p:cNvSpPr txBox="1"/>
          <p:nvPr>
            <p:ph type="title"/>
          </p:nvPr>
        </p:nvSpPr>
        <p:spPr>
          <a:xfrm>
            <a:off x="1040892" y="499872"/>
            <a:ext cx="6774180" cy="561191"/>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C00000"/>
              </a:buClr>
              <a:buSzPts val="2250"/>
              <a:buFont typeface="Calibri"/>
              <a:buNone/>
            </a:pPr>
            <a:r>
              <a:rPr lang="uk-UA" sz="2250">
                <a:solidFill>
                  <a:srgbClr val="C00000"/>
                </a:solidFill>
                <a:latin typeface="Calibri"/>
                <a:ea typeface="Calibri"/>
                <a:cs typeface="Calibri"/>
                <a:sym typeface="Calibri"/>
              </a:rPr>
              <a:t>Contractor’s Project Manager (CPM)</a:t>
            </a:r>
            <a:endParaRPr sz="2250">
              <a:solidFill>
                <a:srgbClr val="C00000"/>
              </a:solidFill>
              <a:latin typeface="Calibri"/>
              <a:ea typeface="Calibri"/>
              <a:cs typeface="Calibri"/>
              <a:sym typeface="Calibri"/>
            </a:endParaRPr>
          </a:p>
        </p:txBody>
      </p:sp>
      <p:sp>
        <p:nvSpPr>
          <p:cNvPr id="189" name="Google Shape;189;p17"/>
          <p:cNvSpPr txBox="1"/>
          <p:nvPr>
            <p:ph idx="1" type="body"/>
          </p:nvPr>
        </p:nvSpPr>
        <p:spPr>
          <a:xfrm>
            <a:off x="889816" y="1375410"/>
            <a:ext cx="7364368" cy="4379214"/>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0"/>
              </a:spcBef>
              <a:spcAft>
                <a:spcPts val="0"/>
              </a:spcAft>
              <a:buClr>
                <a:schemeClr val="dk1"/>
              </a:buClr>
              <a:buSzPts val="2300"/>
              <a:buNone/>
            </a:pPr>
            <a:r>
              <a:rPr b="1" lang="uk-UA" sz="2300"/>
              <a:t>Менеджер проекту підрядника (CPM)</a:t>
            </a:r>
            <a:r>
              <a:rPr lang="uk-UA" sz="2300"/>
              <a:t> керує персоналом підрядника, який працює над проектом, планує контроль і звітує про виробництво переданих на аутсорсинг продуктів.</a:t>
            </a:r>
            <a:endParaRPr/>
          </a:p>
          <a:p>
            <a:pPr indent="0" lvl="0" marL="0" rtl="0" algn="just">
              <a:lnSpc>
                <a:spcPct val="100000"/>
              </a:lnSpc>
              <a:spcBef>
                <a:spcPts val="1200"/>
              </a:spcBef>
              <a:spcAft>
                <a:spcPts val="0"/>
              </a:spcAft>
              <a:buClr>
                <a:schemeClr val="dk1"/>
              </a:buClr>
              <a:buSzPts val="2300"/>
              <a:buNone/>
            </a:pPr>
            <a:r>
              <a:rPr lang="uk-UA" sz="2300"/>
              <a:t>Тісно співпрацюючи з менеджером проекту (PM), менеджер проекту підрядника (CPM) гарантує, що всі роботи виконуються вчасно та відповідно до узгоджених стандартів, гарантуючи успішне завершення та виконання субпідрядних робіт.</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18"/>
          <p:cNvSpPr txBox="1"/>
          <p:nvPr>
            <p:ph type="title"/>
          </p:nvPr>
        </p:nvSpPr>
        <p:spPr>
          <a:xfrm>
            <a:off x="1040892" y="225013"/>
            <a:ext cx="6774180" cy="561191"/>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C00000"/>
              </a:buClr>
              <a:buSzPts val="2250"/>
              <a:buFont typeface="Calibri"/>
              <a:buNone/>
            </a:pPr>
            <a:r>
              <a:rPr lang="uk-UA" sz="2250">
                <a:solidFill>
                  <a:srgbClr val="C00000"/>
                </a:solidFill>
                <a:latin typeface="Calibri"/>
                <a:ea typeface="Calibri"/>
                <a:cs typeface="Calibri"/>
                <a:sym typeface="Calibri"/>
              </a:rPr>
              <a:t>Project Management Assistant (PMA) </a:t>
            </a:r>
            <a:endParaRPr sz="2250">
              <a:solidFill>
                <a:srgbClr val="C00000"/>
              </a:solidFill>
              <a:latin typeface="Calibri"/>
              <a:ea typeface="Calibri"/>
              <a:cs typeface="Calibri"/>
              <a:sym typeface="Calibri"/>
            </a:endParaRPr>
          </a:p>
        </p:txBody>
      </p:sp>
      <p:sp>
        <p:nvSpPr>
          <p:cNvPr id="195" name="Google Shape;195;p18"/>
          <p:cNvSpPr txBox="1"/>
          <p:nvPr>
            <p:ph idx="1" type="body"/>
          </p:nvPr>
        </p:nvSpPr>
        <p:spPr>
          <a:xfrm>
            <a:off x="914200" y="786204"/>
            <a:ext cx="7583624" cy="5480484"/>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0"/>
              </a:spcBef>
              <a:spcAft>
                <a:spcPts val="0"/>
              </a:spcAft>
              <a:buClr>
                <a:schemeClr val="dk1"/>
              </a:buClr>
              <a:buSzPts val="2300"/>
              <a:buNone/>
            </a:pPr>
            <a:r>
              <a:rPr lang="uk-UA" sz="2300"/>
              <a:t>Для великих проектів керівнику проекту (PM) може виявитися корисним делегувати деякі завдання управління помічнику.</a:t>
            </a:r>
            <a:endParaRPr/>
          </a:p>
          <a:p>
            <a:pPr indent="0" lvl="0" marL="0" rtl="0" algn="just">
              <a:lnSpc>
                <a:spcPct val="100000"/>
              </a:lnSpc>
              <a:spcBef>
                <a:spcPts val="1200"/>
              </a:spcBef>
              <a:spcAft>
                <a:spcPts val="0"/>
              </a:spcAft>
              <a:buClr>
                <a:schemeClr val="dk1"/>
              </a:buClr>
              <a:buSzPts val="2300"/>
              <a:buNone/>
            </a:pPr>
            <a:r>
              <a:rPr b="1" lang="uk-UA" sz="2300"/>
              <a:t>Помічник з управління проектами Management Assistant (PMA) </a:t>
            </a:r>
            <a:r>
              <a:rPr lang="uk-UA" sz="2300"/>
              <a:t>може працювати над низкою координаційних та допоміжних завдань, призначених керівником проекту (PM), і виступає в якості резервної копії керівника проекту (PM) на нарадах тощо.</a:t>
            </a:r>
            <a:endParaRPr/>
          </a:p>
          <a:p>
            <a:pPr indent="0" lvl="0" marL="0" rtl="0" algn="just">
              <a:lnSpc>
                <a:spcPct val="100000"/>
              </a:lnSpc>
              <a:spcBef>
                <a:spcPts val="1200"/>
              </a:spcBef>
              <a:spcAft>
                <a:spcPts val="0"/>
              </a:spcAft>
              <a:buClr>
                <a:schemeClr val="dk1"/>
              </a:buClr>
              <a:buSzPts val="2300"/>
              <a:buNone/>
            </a:pPr>
            <a:r>
              <a:rPr lang="uk-UA" sz="2300"/>
              <a:t>Однак керівник проекту (PM) залишається особою, відповідальною за всі завдання та результати управління проектом.</a:t>
            </a:r>
            <a:endParaRPr/>
          </a:p>
          <a:p>
            <a:pPr indent="0" lvl="0" marL="0" rtl="0" algn="just">
              <a:lnSpc>
                <a:spcPct val="100000"/>
              </a:lnSpc>
              <a:spcBef>
                <a:spcPts val="1200"/>
              </a:spcBef>
              <a:spcAft>
                <a:spcPts val="0"/>
              </a:spcAft>
              <a:buClr>
                <a:schemeClr val="dk1"/>
              </a:buClr>
              <a:buSzPts val="2300"/>
              <a:buNone/>
            </a:pPr>
            <a:r>
              <a:rPr lang="uk-UA" sz="2300"/>
              <a:t>Помічник з управління проектом (PMA) також може бути частиною групи підтримки проекту (PST) і призначений для проекту</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19"/>
          <p:cNvSpPr txBox="1"/>
          <p:nvPr>
            <p:ph type="title"/>
          </p:nvPr>
        </p:nvSpPr>
        <p:spPr>
          <a:xfrm>
            <a:off x="1040892" y="225013"/>
            <a:ext cx="6774180" cy="561191"/>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C00000"/>
              </a:buClr>
              <a:buSzPts val="2250"/>
              <a:buFont typeface="Calibri"/>
              <a:buNone/>
            </a:pPr>
            <a:r>
              <a:rPr lang="uk-UA" sz="2250">
                <a:solidFill>
                  <a:srgbClr val="C00000"/>
                </a:solidFill>
                <a:latin typeface="Calibri"/>
                <a:ea typeface="Calibri"/>
                <a:cs typeface="Calibri"/>
                <a:sym typeface="Calibri"/>
              </a:rPr>
              <a:t>Project Support Team (PST)</a:t>
            </a:r>
            <a:endParaRPr sz="2250">
              <a:solidFill>
                <a:srgbClr val="C00000"/>
              </a:solidFill>
              <a:latin typeface="Calibri"/>
              <a:ea typeface="Calibri"/>
              <a:cs typeface="Calibri"/>
              <a:sym typeface="Calibri"/>
            </a:endParaRPr>
          </a:p>
        </p:txBody>
      </p:sp>
      <p:sp>
        <p:nvSpPr>
          <p:cNvPr id="201" name="Google Shape;201;p19"/>
          <p:cNvSpPr txBox="1"/>
          <p:nvPr>
            <p:ph idx="1" type="body"/>
          </p:nvPr>
        </p:nvSpPr>
        <p:spPr>
          <a:xfrm>
            <a:off x="914200" y="1377696"/>
            <a:ext cx="7583624" cy="3267456"/>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0"/>
              </a:spcBef>
              <a:spcAft>
                <a:spcPts val="0"/>
              </a:spcAft>
              <a:buClr>
                <a:schemeClr val="dk1"/>
              </a:buClr>
              <a:buSzPts val="2300"/>
              <a:buNone/>
            </a:pPr>
            <a:r>
              <a:rPr b="1" lang="uk-UA" sz="2300"/>
              <a:t>Команда підтримки проекту (Project Support Team - PST) </a:t>
            </a:r>
            <a:r>
              <a:rPr lang="uk-UA" sz="2300"/>
              <a:t>— це додаткова роль, яка складається з людей, відповідальних за підтримку проекту.</a:t>
            </a:r>
            <a:endParaRPr/>
          </a:p>
          <a:p>
            <a:pPr indent="0" lvl="0" marL="0" rtl="0" algn="just">
              <a:lnSpc>
                <a:spcPct val="100000"/>
              </a:lnSpc>
              <a:spcBef>
                <a:spcPts val="1200"/>
              </a:spcBef>
              <a:spcAft>
                <a:spcPts val="0"/>
              </a:spcAft>
              <a:buClr>
                <a:schemeClr val="dk1"/>
              </a:buClr>
              <a:buSzPts val="2300"/>
              <a:buNone/>
            </a:pPr>
            <a:r>
              <a:rPr lang="uk-UA" sz="2300"/>
              <a:t>Склад і структура залежать від потреб проекту.</a:t>
            </a:r>
            <a:endParaRPr/>
          </a:p>
          <a:p>
            <a:pPr indent="0" lvl="0" marL="0" rtl="0" algn="just">
              <a:lnSpc>
                <a:spcPct val="100000"/>
              </a:lnSpc>
              <a:spcBef>
                <a:spcPts val="1200"/>
              </a:spcBef>
              <a:spcAft>
                <a:spcPts val="0"/>
              </a:spcAft>
              <a:buClr>
                <a:schemeClr val="dk1"/>
              </a:buClr>
              <a:buSzPts val="2300"/>
              <a:buNone/>
            </a:pPr>
            <a:r>
              <a:rPr lang="uk-UA" sz="2300"/>
              <a:t>Команда підтримки проекту (PST) часто складається з представників різних горизонтальних служб або підрозділів.</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2"/>
          <p:cNvSpPr txBox="1"/>
          <p:nvPr>
            <p:ph type="title"/>
          </p:nvPr>
        </p:nvSpPr>
        <p:spPr>
          <a:xfrm>
            <a:off x="829350" y="513250"/>
            <a:ext cx="7902600" cy="10149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C00000"/>
              </a:buClr>
              <a:buSzPts val="2400"/>
              <a:buFont typeface="Calibri"/>
              <a:buNone/>
            </a:pPr>
            <a:r>
              <a:rPr b="1" lang="uk-UA" sz="2400">
                <a:solidFill>
                  <a:srgbClr val="3D85C6"/>
                </a:solidFill>
              </a:rPr>
              <a:t>Тема 2. Зміст</a:t>
            </a:r>
            <a:endParaRPr>
              <a:solidFill>
                <a:srgbClr val="3D85C6"/>
              </a:solidFill>
            </a:endParaRPr>
          </a:p>
        </p:txBody>
      </p:sp>
      <p:sp>
        <p:nvSpPr>
          <p:cNvPr id="96" name="Google Shape;96;p2"/>
          <p:cNvSpPr txBox="1"/>
          <p:nvPr>
            <p:ph idx="1" type="body"/>
          </p:nvPr>
        </p:nvSpPr>
        <p:spPr>
          <a:xfrm>
            <a:off x="1101658" y="1632656"/>
            <a:ext cx="7237145" cy="4181856"/>
          </a:xfrm>
          <a:prstGeom prst="rect">
            <a:avLst/>
          </a:prstGeom>
          <a:noFill/>
          <a:ln>
            <a:noFill/>
          </a:ln>
        </p:spPr>
        <p:txBody>
          <a:bodyPr anchorCtr="0" anchor="t" bIns="45700" lIns="91425" spcFirstLastPara="1" rIns="91425" wrap="square" tIns="45700">
            <a:normAutofit/>
          </a:bodyPr>
          <a:lstStyle/>
          <a:p>
            <a:pPr indent="-257175" lvl="0" marL="257175" rtl="0" algn="l">
              <a:lnSpc>
                <a:spcPct val="107000"/>
              </a:lnSpc>
              <a:spcBef>
                <a:spcPts val="0"/>
              </a:spcBef>
              <a:spcAft>
                <a:spcPts val="0"/>
              </a:spcAft>
              <a:buClr>
                <a:schemeClr val="dk1"/>
              </a:buClr>
              <a:buSzPts val="1800"/>
              <a:buFont typeface="Noto Sans Symbols"/>
              <a:buChar char="✔"/>
            </a:pPr>
            <a:r>
              <a:rPr lang="uk-UA" sz="1800">
                <a:latin typeface="Calibri"/>
                <a:ea typeface="Calibri"/>
                <a:cs typeface="Calibri"/>
                <a:sym typeface="Calibri"/>
              </a:rPr>
              <a:t>Стейкхолдери проєкту</a:t>
            </a:r>
            <a:endParaRPr/>
          </a:p>
          <a:p>
            <a:pPr indent="-257175" lvl="0" marL="257175" rtl="0" algn="l">
              <a:lnSpc>
                <a:spcPct val="107000"/>
              </a:lnSpc>
              <a:spcBef>
                <a:spcPts val="1600"/>
              </a:spcBef>
              <a:spcAft>
                <a:spcPts val="0"/>
              </a:spcAft>
              <a:buClr>
                <a:schemeClr val="dk1"/>
              </a:buClr>
              <a:buSzPts val="1800"/>
              <a:buFont typeface="Noto Sans Symbols"/>
              <a:buChar char="✔"/>
            </a:pPr>
            <a:r>
              <a:rPr lang="uk-UA" sz="1800">
                <a:latin typeface="Calibri"/>
                <a:ea typeface="Calibri"/>
                <a:cs typeface="Calibri"/>
                <a:sym typeface="Calibri"/>
              </a:rPr>
              <a:t>Організація проєкту та учасники проєктної команди</a:t>
            </a:r>
            <a:endParaRPr/>
          </a:p>
          <a:p>
            <a:pPr indent="-257175" lvl="0" marL="257175" rtl="0" algn="l">
              <a:lnSpc>
                <a:spcPct val="107000"/>
              </a:lnSpc>
              <a:spcBef>
                <a:spcPts val="1600"/>
              </a:spcBef>
              <a:spcAft>
                <a:spcPts val="0"/>
              </a:spcAft>
              <a:buClr>
                <a:schemeClr val="dk1"/>
              </a:buClr>
              <a:buSzPts val="1800"/>
              <a:buFont typeface="Noto Sans Symbols"/>
              <a:buChar char="✔"/>
            </a:pPr>
            <a:r>
              <a:rPr lang="uk-UA" sz="1800">
                <a:latin typeface="Calibri"/>
                <a:ea typeface="Calibri"/>
                <a:cs typeface="Calibri"/>
                <a:sym typeface="Calibri"/>
              </a:rPr>
              <a:t>Документування відповідальності учасників проєкту - RAM (RASCI) проєкту</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20"/>
          <p:cNvSpPr txBox="1"/>
          <p:nvPr>
            <p:ph type="title"/>
          </p:nvPr>
        </p:nvSpPr>
        <p:spPr>
          <a:xfrm>
            <a:off x="1040892" y="499872"/>
            <a:ext cx="6774180" cy="561191"/>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C00000"/>
              </a:buClr>
              <a:buSzPts val="2250"/>
              <a:buFont typeface="Calibri"/>
              <a:buNone/>
            </a:pPr>
            <a:r>
              <a:rPr lang="uk-UA" sz="2250">
                <a:solidFill>
                  <a:srgbClr val="C00000"/>
                </a:solidFill>
                <a:latin typeface="Calibri"/>
                <a:ea typeface="Calibri"/>
                <a:cs typeface="Calibri"/>
                <a:sym typeface="Calibri"/>
              </a:rPr>
              <a:t>Project Support Office (PSO) </a:t>
            </a:r>
            <a:endParaRPr sz="2250">
              <a:solidFill>
                <a:srgbClr val="C00000"/>
              </a:solidFill>
              <a:latin typeface="Calibri"/>
              <a:ea typeface="Calibri"/>
              <a:cs typeface="Calibri"/>
              <a:sym typeface="Calibri"/>
            </a:endParaRPr>
          </a:p>
        </p:txBody>
      </p:sp>
      <p:sp>
        <p:nvSpPr>
          <p:cNvPr id="207" name="Google Shape;207;p20"/>
          <p:cNvSpPr txBox="1"/>
          <p:nvPr>
            <p:ph idx="1" type="body"/>
          </p:nvPr>
        </p:nvSpPr>
        <p:spPr>
          <a:xfrm>
            <a:off x="889816" y="1375410"/>
            <a:ext cx="7364368" cy="3379470"/>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0"/>
              </a:spcBef>
              <a:spcAft>
                <a:spcPts val="0"/>
              </a:spcAft>
              <a:buClr>
                <a:schemeClr val="dk1"/>
              </a:buClr>
              <a:buSzPts val="2300"/>
              <a:buNone/>
            </a:pPr>
            <a:r>
              <a:rPr b="1" lang="uk-UA" sz="2300"/>
              <a:t>Офіс підтримки проектів (Project Support Office - PSO), </a:t>
            </a:r>
            <a:r>
              <a:rPr lang="uk-UA" sz="2300"/>
              <a:t>також званий Офісом управління проектами або Проектним офісом, є додатковою структурою, яка може надавати послуги проектним командам, такі як застосування методології та використання артефактів, інформаційних систем, управління, матеріально-технічного забезпечення та різноманітної підтримки.</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21"/>
          <p:cNvSpPr txBox="1"/>
          <p:nvPr>
            <p:ph type="title"/>
          </p:nvPr>
        </p:nvSpPr>
        <p:spPr>
          <a:xfrm>
            <a:off x="1040892" y="499872"/>
            <a:ext cx="6774180" cy="561191"/>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C00000"/>
              </a:buClr>
              <a:buSzPts val="2250"/>
              <a:buFont typeface="Calibri"/>
              <a:buNone/>
            </a:pPr>
            <a:r>
              <a:rPr lang="uk-UA" sz="2250">
                <a:solidFill>
                  <a:srgbClr val="C00000"/>
                </a:solidFill>
                <a:latin typeface="Calibri"/>
                <a:ea typeface="Calibri"/>
                <a:cs typeface="Calibri"/>
                <a:sym typeface="Calibri"/>
              </a:rPr>
              <a:t>Project Quality Assurance (PQA)</a:t>
            </a:r>
            <a:endParaRPr sz="2250">
              <a:solidFill>
                <a:srgbClr val="C00000"/>
              </a:solidFill>
              <a:latin typeface="Calibri"/>
              <a:ea typeface="Calibri"/>
              <a:cs typeface="Calibri"/>
              <a:sym typeface="Calibri"/>
            </a:endParaRPr>
          </a:p>
        </p:txBody>
      </p:sp>
      <p:sp>
        <p:nvSpPr>
          <p:cNvPr id="213" name="Google Shape;213;p21"/>
          <p:cNvSpPr txBox="1"/>
          <p:nvPr>
            <p:ph idx="1" type="body"/>
          </p:nvPr>
        </p:nvSpPr>
        <p:spPr>
          <a:xfrm>
            <a:off x="889816" y="1375410"/>
            <a:ext cx="7364368" cy="4281678"/>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0"/>
              </a:spcBef>
              <a:spcAft>
                <a:spcPts val="0"/>
              </a:spcAft>
              <a:buClr>
                <a:schemeClr val="dk1"/>
              </a:buClr>
              <a:buSzPts val="2300"/>
              <a:buNone/>
            </a:pPr>
            <a:r>
              <a:rPr b="1" lang="uk-UA" sz="2300"/>
              <a:t>Забезпечення якості проекту (Project Quality Assurance - PQA) </a:t>
            </a:r>
            <a:r>
              <a:rPr lang="uk-UA" sz="2300"/>
              <a:t>- призначений Керівним комітетом проекту (PSC) і працює незалежно від Менеджера проекту (PM),</a:t>
            </a:r>
            <a:endParaRPr sz="2300"/>
          </a:p>
          <a:p>
            <a:pPr indent="0" lvl="0" marL="0" rtl="0" algn="just">
              <a:lnSpc>
                <a:spcPct val="100000"/>
              </a:lnSpc>
              <a:spcBef>
                <a:spcPts val="1200"/>
              </a:spcBef>
              <a:spcAft>
                <a:spcPts val="0"/>
              </a:spcAft>
              <a:buClr>
                <a:schemeClr val="dk1"/>
              </a:buClr>
              <a:buSzPts val="2300"/>
              <a:buNone/>
            </a:pPr>
            <a:r>
              <a:rPr lang="uk-UA" sz="2300"/>
              <a:t>Project Quality Assurance PQA забезпечує високу якість проекту та його результатів, переглядаючи процеси та артефакти, виявляючи невідповідності з встановити стандарти якості та рекомендувати коригувальні дії.</a:t>
            </a:r>
            <a:endParaRPr/>
          </a:p>
          <a:p>
            <a:pPr indent="0" lvl="0" marL="0" rtl="0" algn="just">
              <a:lnSpc>
                <a:spcPct val="100000"/>
              </a:lnSpc>
              <a:spcBef>
                <a:spcPts val="1200"/>
              </a:spcBef>
              <a:spcAft>
                <a:spcPts val="0"/>
              </a:spcAft>
              <a:buClr>
                <a:schemeClr val="dk1"/>
              </a:buClr>
              <a:buSzPts val="2300"/>
              <a:buNone/>
            </a:pPr>
            <a:r>
              <a:rPr lang="uk-UA" sz="2300"/>
              <a:t>Це необов’язкова роль в організації, яка підпорядковується безпосередньо Керівному комітету проекту (PSC) і може мати форму групи або окремого співробітника.</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22"/>
          <p:cNvSpPr txBox="1"/>
          <p:nvPr>
            <p:ph type="title"/>
          </p:nvPr>
        </p:nvSpPr>
        <p:spPr>
          <a:xfrm>
            <a:off x="628650" y="573024"/>
            <a:ext cx="7886700" cy="106572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C00000"/>
              </a:buClr>
              <a:buSzPts val="3600"/>
              <a:buFont typeface="Calibri"/>
              <a:buNone/>
            </a:pPr>
            <a:r>
              <a:rPr lang="uk-UA" sz="3600">
                <a:solidFill>
                  <a:srgbClr val="C00000"/>
                </a:solidFill>
              </a:rPr>
              <a:t>Аналіз зацікавлених сторін проєкту </a:t>
            </a:r>
            <a:r>
              <a:rPr lang="uk-UA" sz="1650"/>
              <a:t>[PMBOK, PMI, p.394]</a:t>
            </a:r>
            <a:endParaRPr/>
          </a:p>
        </p:txBody>
      </p:sp>
      <p:sp>
        <p:nvSpPr>
          <p:cNvPr id="219" name="Google Shape;219;p22"/>
          <p:cNvSpPr txBox="1"/>
          <p:nvPr>
            <p:ph idx="1" type="body"/>
          </p:nvPr>
        </p:nvSpPr>
        <p:spPr>
          <a:xfrm>
            <a:off x="628650" y="1798232"/>
            <a:ext cx="7886700" cy="382772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C00000"/>
              </a:buClr>
              <a:buSzPts val="2250"/>
              <a:buNone/>
            </a:pPr>
            <a:r>
              <a:rPr b="1" lang="uk-UA" sz="2250">
                <a:solidFill>
                  <a:srgbClr val="C00000"/>
                </a:solidFill>
              </a:rPr>
              <a:t>Аналіз зацікавлених сторін </a:t>
            </a:r>
            <a:r>
              <a:rPr lang="uk-UA" sz="2250"/>
              <a:t>- це методика систематичного збору та аналізу кількісної та якісної інформації, щоб визначити, чиї інтереси слід враховувати протягом усього проекту.</a:t>
            </a:r>
            <a:endParaRPr/>
          </a:p>
          <a:p>
            <a:pPr indent="0" lvl="0" marL="0" rtl="0" algn="l">
              <a:lnSpc>
                <a:spcPct val="90000"/>
              </a:lnSpc>
              <a:spcBef>
                <a:spcPts val="1450"/>
              </a:spcBef>
              <a:spcAft>
                <a:spcPts val="0"/>
              </a:spcAft>
              <a:buClr>
                <a:schemeClr val="dk1"/>
              </a:buClr>
              <a:buSzPts val="2250"/>
              <a:buNone/>
            </a:pPr>
            <a:r>
              <a:rPr lang="uk-UA" sz="2250"/>
              <a:t>Це також допомагає визначити відносини зацікавлених сторін (з проектом та з іншими зацікавленими сторонами), які можуть бути використані для створення коаліцій та потенційних партнерств для підвищення шансів на успіх проекту,</a:t>
            </a:r>
            <a:endParaRPr/>
          </a:p>
          <a:p>
            <a:pPr indent="0" lvl="0" marL="0" rtl="0" algn="l">
              <a:lnSpc>
                <a:spcPct val="90000"/>
              </a:lnSpc>
              <a:spcBef>
                <a:spcPts val="1450"/>
              </a:spcBef>
              <a:spcAft>
                <a:spcPts val="0"/>
              </a:spcAft>
              <a:buClr>
                <a:schemeClr val="dk1"/>
              </a:buClr>
              <a:buSzPts val="2250"/>
              <a:buNone/>
            </a:pPr>
            <a:r>
              <a:rPr lang="uk-UA" sz="2250"/>
              <a:t>разом із стосунками зацікавлених сторін, на які потрібно впливати по-різному на різних стадіях проекту чи фази.</a:t>
            </a:r>
            <a:endParaRPr sz="225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23"/>
          <p:cNvSpPr txBox="1"/>
          <p:nvPr>
            <p:ph type="title"/>
          </p:nvPr>
        </p:nvSpPr>
        <p:spPr>
          <a:xfrm>
            <a:off x="1125696" y="487418"/>
            <a:ext cx="6872256" cy="69520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C00000"/>
              </a:buClr>
              <a:buSzPts val="2400"/>
              <a:buFont typeface="Calibri"/>
              <a:buNone/>
            </a:pPr>
            <a:r>
              <a:rPr lang="uk-UA" sz="2400">
                <a:solidFill>
                  <a:srgbClr val="C00000"/>
                </a:solidFill>
              </a:rPr>
              <a:t>Зацікавлені сторони проекту </a:t>
            </a:r>
            <a:r>
              <a:rPr lang="uk-UA" sz="1400"/>
              <a:t>[PMBOK, PMI]</a:t>
            </a:r>
            <a:endParaRPr/>
          </a:p>
        </p:txBody>
      </p:sp>
      <p:sp>
        <p:nvSpPr>
          <p:cNvPr id="225" name="Google Shape;225;p23"/>
          <p:cNvSpPr txBox="1"/>
          <p:nvPr>
            <p:ph idx="1" type="body"/>
          </p:nvPr>
        </p:nvSpPr>
        <p:spPr>
          <a:xfrm>
            <a:off x="631305" y="1182624"/>
            <a:ext cx="7895678" cy="508406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C00000"/>
              </a:buClr>
              <a:buSzPts val="2000"/>
              <a:buNone/>
            </a:pPr>
            <a:r>
              <a:rPr lang="uk-UA" sz="2000">
                <a:solidFill>
                  <a:srgbClr val="C00000"/>
                </a:solidFill>
              </a:rPr>
              <a:t>Аналіз зацікавлених сторін </a:t>
            </a:r>
            <a:r>
              <a:rPr lang="uk-UA" sz="2000"/>
              <a:t>- це методика систематичного збору та аналізу кількісної та якісної інформації аби визначити, чиї інтереси слід враховувати протягом усього проєкту.</a:t>
            </a:r>
            <a:endParaRPr/>
          </a:p>
          <a:p>
            <a:pPr indent="0" lvl="0" marL="0" rtl="0" algn="ctr">
              <a:lnSpc>
                <a:spcPct val="90000"/>
              </a:lnSpc>
              <a:spcBef>
                <a:spcPts val="450"/>
              </a:spcBef>
              <a:spcAft>
                <a:spcPts val="0"/>
              </a:spcAft>
              <a:buClr>
                <a:schemeClr val="dk1"/>
              </a:buClr>
              <a:buSzPts val="2000"/>
              <a:buNone/>
            </a:pPr>
            <a:r>
              <a:rPr lang="uk-UA" sz="2000"/>
              <a:t>Кроки:</a:t>
            </a:r>
            <a:endParaRPr/>
          </a:p>
          <a:p>
            <a:pPr indent="0" lvl="0" marL="0" rtl="0" algn="l">
              <a:lnSpc>
                <a:spcPct val="90000"/>
              </a:lnSpc>
              <a:spcBef>
                <a:spcPts val="450"/>
              </a:spcBef>
              <a:spcAft>
                <a:spcPts val="0"/>
              </a:spcAft>
              <a:buClr>
                <a:schemeClr val="dk1"/>
              </a:buClr>
              <a:buSzPts val="2000"/>
              <a:buNone/>
            </a:pPr>
            <a:r>
              <a:rPr lang="uk-UA" sz="2000"/>
              <a:t>• </a:t>
            </a:r>
            <a:r>
              <a:rPr lang="uk-UA" sz="2000">
                <a:solidFill>
                  <a:srgbClr val="C00000"/>
                </a:solidFill>
              </a:rPr>
              <a:t>Визначте всіх потенційних зацікавлених сторін проєкту </a:t>
            </a:r>
            <a:r>
              <a:rPr lang="uk-UA" sz="2000"/>
              <a:t>та відповідну інформацію, таку як їх роль, відділи, інтереси, знання, очікування та рівень впливу.</a:t>
            </a:r>
            <a:endParaRPr/>
          </a:p>
          <a:p>
            <a:pPr indent="0" lvl="0" marL="0" rtl="0" algn="l">
              <a:lnSpc>
                <a:spcPct val="90000"/>
              </a:lnSpc>
              <a:spcBef>
                <a:spcPts val="450"/>
              </a:spcBef>
              <a:spcAft>
                <a:spcPts val="0"/>
              </a:spcAft>
              <a:buClr>
                <a:schemeClr val="dk1"/>
              </a:buClr>
              <a:buSzPts val="2000"/>
              <a:buNone/>
            </a:pPr>
            <a:r>
              <a:rPr lang="uk-UA" sz="2000"/>
              <a:t>• </a:t>
            </a:r>
            <a:r>
              <a:rPr lang="uk-UA" sz="2000">
                <a:solidFill>
                  <a:srgbClr val="C00000"/>
                </a:solidFill>
              </a:rPr>
              <a:t>Проаналізуйте потенційний вплив або підтримку</a:t>
            </a:r>
            <a:r>
              <a:rPr lang="uk-UA" sz="2000"/>
              <a:t>, яку може створити кожен із зацікавлених сторін, та </a:t>
            </a:r>
            <a:r>
              <a:rPr lang="uk-UA" sz="2000">
                <a:solidFill>
                  <a:srgbClr val="C00000"/>
                </a:solidFill>
              </a:rPr>
              <a:t>класифікуйте їх так, щоб визначити стратегію взаємодії</a:t>
            </a:r>
            <a:r>
              <a:rPr lang="uk-UA" sz="2000"/>
              <a:t>.</a:t>
            </a:r>
            <a:endParaRPr/>
          </a:p>
          <a:p>
            <a:pPr indent="0" lvl="0" marL="0" rtl="0" algn="l">
              <a:lnSpc>
                <a:spcPct val="90000"/>
              </a:lnSpc>
              <a:spcBef>
                <a:spcPts val="450"/>
              </a:spcBef>
              <a:spcAft>
                <a:spcPts val="0"/>
              </a:spcAft>
              <a:buClr>
                <a:schemeClr val="dk1"/>
              </a:buClr>
              <a:buSzPts val="2000"/>
              <a:buNone/>
            </a:pPr>
            <a:r>
              <a:rPr lang="uk-UA" sz="2000"/>
              <a:t>	У великих громадах зацікавлених сторін </a:t>
            </a:r>
            <a:r>
              <a:rPr lang="uk-UA" sz="2000">
                <a:solidFill>
                  <a:srgbClr val="C00000"/>
                </a:solidFill>
              </a:rPr>
              <a:t>важливо визначити пріоритетність 	зацікавлених сторін</a:t>
            </a:r>
            <a:r>
              <a:rPr lang="uk-UA" sz="2000"/>
              <a:t>, щоб забезпечити ефективне використання зусиль для 	спілкування та управління їхніми очікуваннями.</a:t>
            </a:r>
            <a:endParaRPr/>
          </a:p>
          <a:p>
            <a:pPr indent="0" lvl="0" marL="0" rtl="0" algn="l">
              <a:lnSpc>
                <a:spcPct val="90000"/>
              </a:lnSpc>
              <a:spcBef>
                <a:spcPts val="450"/>
              </a:spcBef>
              <a:spcAft>
                <a:spcPts val="0"/>
              </a:spcAft>
              <a:buClr>
                <a:schemeClr val="dk1"/>
              </a:buClr>
              <a:buSzPts val="2000"/>
              <a:buNone/>
            </a:pPr>
            <a:r>
              <a:rPr lang="uk-UA" sz="2000"/>
              <a:t>• </a:t>
            </a:r>
            <a:r>
              <a:rPr lang="uk-UA" sz="2000">
                <a:solidFill>
                  <a:srgbClr val="C00000"/>
                </a:solidFill>
              </a:rPr>
              <a:t>Оцініть, як ключові зацікавлені сторони можуть реагувати в різних ситуаціях</a:t>
            </a:r>
            <a:r>
              <a:rPr lang="uk-UA" sz="2000"/>
              <a:t>, щоб планувати, як впливати на них для посилення їхньої підтримки та пом’якшення потенційних негативних наслідків.</a:t>
            </a:r>
            <a:endParaRPr sz="20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24"/>
          <p:cNvSpPr txBox="1"/>
          <p:nvPr>
            <p:ph type="title"/>
          </p:nvPr>
        </p:nvSpPr>
        <p:spPr>
          <a:xfrm>
            <a:off x="950119" y="292607"/>
            <a:ext cx="7569720" cy="2088851"/>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C00000"/>
              </a:buClr>
              <a:buSzPts val="2400"/>
              <a:buFont typeface="Calibri"/>
              <a:buNone/>
            </a:pPr>
            <a:r>
              <a:rPr lang="uk-UA" sz="2400">
                <a:solidFill>
                  <a:srgbClr val="C00000"/>
                </a:solidFill>
                <a:latin typeface="Calibri"/>
                <a:ea typeface="Calibri"/>
                <a:cs typeface="Calibri"/>
                <a:sym typeface="Calibri"/>
              </a:rPr>
              <a:t>Управління комунікаціями із стейкхолдерами проєкту</a:t>
            </a:r>
            <a:br>
              <a:rPr lang="uk-UA" sz="2100">
                <a:solidFill>
                  <a:srgbClr val="C00000"/>
                </a:solidFill>
                <a:latin typeface="Calibri"/>
                <a:ea typeface="Calibri"/>
                <a:cs typeface="Calibri"/>
                <a:sym typeface="Calibri"/>
              </a:rPr>
            </a:br>
            <a:r>
              <a:rPr i="1" lang="uk-UA" sz="1800"/>
              <a:t>На початку проєкту подумайте про перемовини з ключовими стейкхолдерами (інтерв'ю, бесіда тощо).</a:t>
            </a:r>
            <a:br>
              <a:rPr i="1" lang="uk-UA" sz="1800"/>
            </a:br>
            <a:r>
              <a:rPr i="1" lang="uk-UA" sz="1800"/>
              <a:t>Дізнайтеся, що для них важливо – бюджет чи графік чи якість, а також ставлення до ризиків та очікування щодо результатів проєкту</a:t>
            </a:r>
            <a:br>
              <a:rPr i="1" lang="uk-UA" sz="1800"/>
            </a:br>
            <a:r>
              <a:rPr i="1" lang="uk-UA" sz="1800"/>
              <a:t>Коли ви знаєте їхні інтереси, ви можете зрозуміти найкращі способи спілкування з ними.</a:t>
            </a:r>
            <a:endParaRPr i="1" sz="1425">
              <a:solidFill>
                <a:srgbClr val="C00000"/>
              </a:solidFill>
              <a:latin typeface="Calibri"/>
              <a:ea typeface="Calibri"/>
              <a:cs typeface="Calibri"/>
              <a:sym typeface="Calibri"/>
            </a:endParaRPr>
          </a:p>
        </p:txBody>
      </p:sp>
      <p:sp>
        <p:nvSpPr>
          <p:cNvPr id="231" name="Google Shape;231;p24"/>
          <p:cNvSpPr txBox="1"/>
          <p:nvPr>
            <p:ph idx="1" type="body"/>
          </p:nvPr>
        </p:nvSpPr>
        <p:spPr>
          <a:xfrm>
            <a:off x="624161" y="2503170"/>
            <a:ext cx="7895678" cy="3739134"/>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C00000"/>
              </a:buClr>
              <a:buSzPts val="2000"/>
              <a:buNone/>
            </a:pPr>
            <a:r>
              <a:rPr b="1" lang="uk-UA" sz="2000">
                <a:solidFill>
                  <a:srgbClr val="C00000"/>
                </a:solidFill>
              </a:rPr>
              <a:t>Управління комунікаціями із стейкхолдерами включає:</a:t>
            </a:r>
            <a:endParaRPr/>
          </a:p>
          <a:p>
            <a:pPr indent="-228600" lvl="0" marL="228600" rtl="0" algn="l">
              <a:lnSpc>
                <a:spcPct val="90000"/>
              </a:lnSpc>
              <a:spcBef>
                <a:spcPts val="450"/>
              </a:spcBef>
              <a:spcAft>
                <a:spcPts val="0"/>
              </a:spcAft>
              <a:buClr>
                <a:schemeClr val="dk1"/>
              </a:buClr>
              <a:buSzPts val="2000"/>
              <a:buFont typeface="Noto Sans Symbols"/>
              <a:buChar char="✔"/>
            </a:pPr>
            <a:r>
              <a:rPr lang="uk-UA" sz="2000"/>
              <a:t>Ідентифікацію стейкхолдерів (реєстр стейкхолдерів)</a:t>
            </a:r>
            <a:endParaRPr/>
          </a:p>
          <a:p>
            <a:pPr indent="-228600" lvl="0" marL="228600" rtl="0" algn="l">
              <a:lnSpc>
                <a:spcPct val="90000"/>
              </a:lnSpc>
              <a:spcBef>
                <a:spcPts val="900"/>
              </a:spcBef>
              <a:spcAft>
                <a:spcPts val="0"/>
              </a:spcAft>
              <a:buClr>
                <a:schemeClr val="dk1"/>
              </a:buClr>
              <a:buSzPts val="2000"/>
              <a:buFont typeface="Noto Sans Symbols"/>
              <a:buChar char="✔"/>
            </a:pPr>
            <a:r>
              <a:rPr lang="uk-UA" sz="2000"/>
              <a:t>Позиціювання стейкхолдерів у матриці «влада/вплив-інтерес», визначення стратегій взаємодії</a:t>
            </a:r>
            <a:endParaRPr/>
          </a:p>
          <a:p>
            <a:pPr indent="-228600" lvl="0" marL="228600" rtl="0" algn="l">
              <a:lnSpc>
                <a:spcPct val="90000"/>
              </a:lnSpc>
              <a:spcBef>
                <a:spcPts val="900"/>
              </a:spcBef>
              <a:spcAft>
                <a:spcPts val="0"/>
              </a:spcAft>
              <a:buClr>
                <a:schemeClr val="dk1"/>
              </a:buClr>
              <a:buSzPts val="2000"/>
              <a:buFont typeface="Noto Sans Symbols"/>
              <a:buChar char="✔"/>
            </a:pPr>
            <a:r>
              <a:rPr lang="uk-UA" sz="2000"/>
              <a:t>Визначення критеріїв успіху для стейкхолдерів</a:t>
            </a:r>
            <a:endParaRPr/>
          </a:p>
          <a:p>
            <a:pPr indent="-228600" lvl="0" marL="228600" rtl="0" algn="l">
              <a:lnSpc>
                <a:spcPct val="90000"/>
              </a:lnSpc>
              <a:spcBef>
                <a:spcPts val="900"/>
              </a:spcBef>
              <a:spcAft>
                <a:spcPts val="0"/>
              </a:spcAft>
              <a:buClr>
                <a:schemeClr val="dk1"/>
              </a:buClr>
              <a:buSzPts val="2000"/>
              <a:buFont typeface="Noto Sans Symbols"/>
              <a:buChar char="✔"/>
            </a:pPr>
            <a:r>
              <a:rPr lang="uk-UA" sz="2000"/>
              <a:t>Аналіз компліментарності стейкхолдерів як партнерів у проєкті</a:t>
            </a:r>
            <a:endParaRPr/>
          </a:p>
          <a:p>
            <a:pPr indent="-228600" lvl="0" marL="228600" rtl="0" algn="l">
              <a:lnSpc>
                <a:spcPct val="90000"/>
              </a:lnSpc>
              <a:spcBef>
                <a:spcPts val="900"/>
              </a:spcBef>
              <a:spcAft>
                <a:spcPts val="0"/>
              </a:spcAft>
              <a:buClr>
                <a:schemeClr val="dk1"/>
              </a:buClr>
              <a:buSzPts val="2000"/>
              <a:buFont typeface="Noto Sans Symbols"/>
              <a:buChar char="✔"/>
            </a:pPr>
            <a:r>
              <a:rPr lang="uk-UA" sz="2000"/>
              <a:t>Управління залученістю стейкхолдерів</a:t>
            </a:r>
            <a:endParaRPr/>
          </a:p>
          <a:p>
            <a:pPr indent="-228600" lvl="0" marL="228600" rtl="0" algn="l">
              <a:lnSpc>
                <a:spcPct val="90000"/>
              </a:lnSpc>
              <a:spcBef>
                <a:spcPts val="900"/>
              </a:spcBef>
              <a:spcAft>
                <a:spcPts val="0"/>
              </a:spcAft>
              <a:buClr>
                <a:schemeClr val="dk1"/>
              </a:buClr>
              <a:buSzPts val="2000"/>
              <a:buFont typeface="Noto Sans Symbols"/>
              <a:buChar char="✔"/>
            </a:pPr>
            <a:r>
              <a:rPr lang="uk-UA" sz="2000"/>
              <a:t>План комунікацій із стейкхолдерами проєкту</a:t>
            </a:r>
            <a:endParaRPr sz="165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25"/>
          <p:cNvSpPr txBox="1"/>
          <p:nvPr>
            <p:ph type="title"/>
          </p:nvPr>
        </p:nvSpPr>
        <p:spPr>
          <a:xfrm>
            <a:off x="860579" y="558649"/>
            <a:ext cx="3587773" cy="1595825"/>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C00000"/>
              </a:buClr>
              <a:buSzPts val="1875"/>
              <a:buFont typeface="Calibri"/>
              <a:buNone/>
            </a:pPr>
            <a:r>
              <a:rPr b="1" lang="uk-UA" sz="1875">
                <a:solidFill>
                  <a:srgbClr val="C00000"/>
                </a:solidFill>
              </a:rPr>
              <a:t>Зацікавлені сторони (стейкхолдери) проєкту </a:t>
            </a:r>
            <a:br>
              <a:rPr lang="uk-UA" sz="1875">
                <a:solidFill>
                  <a:srgbClr val="C00000"/>
                </a:solidFill>
              </a:rPr>
            </a:br>
            <a:r>
              <a:rPr lang="uk-UA" sz="1425"/>
              <a:t>Визначення стейкхолдерів зазвичай здійснюється шляхом опитування визначених зацікавлених сторін та розширення списку, поки не будуть включені всі потенційні зацікавлені сторони</a:t>
            </a:r>
            <a:endParaRPr sz="1425"/>
          </a:p>
        </p:txBody>
      </p:sp>
      <p:sp>
        <p:nvSpPr>
          <p:cNvPr id="237" name="Google Shape;237;p25"/>
          <p:cNvSpPr txBox="1"/>
          <p:nvPr>
            <p:ph idx="1" type="body"/>
          </p:nvPr>
        </p:nvSpPr>
        <p:spPr>
          <a:xfrm>
            <a:off x="628649" y="2401824"/>
            <a:ext cx="4051635" cy="364540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C00000"/>
              </a:buClr>
              <a:buSzPts val="1575"/>
              <a:buNone/>
            </a:pPr>
            <a:r>
              <a:rPr lang="uk-UA" sz="1575">
                <a:solidFill>
                  <a:srgbClr val="C00000"/>
                </a:solidFill>
              </a:rPr>
              <a:t>Питання для визначення й аналізу стейкхолдерів:</a:t>
            </a:r>
            <a:endParaRPr/>
          </a:p>
          <a:p>
            <a:pPr indent="-228600" lvl="0" marL="228600" rtl="0" algn="l">
              <a:lnSpc>
                <a:spcPct val="90000"/>
              </a:lnSpc>
              <a:spcBef>
                <a:spcPts val="675"/>
              </a:spcBef>
              <a:spcAft>
                <a:spcPts val="0"/>
              </a:spcAft>
              <a:buClr>
                <a:schemeClr val="dk1"/>
              </a:buClr>
              <a:buSzPts val="1575"/>
              <a:buFont typeface="Noto Sans Symbols"/>
              <a:buChar char="✔"/>
            </a:pPr>
            <a:r>
              <a:rPr lang="uk-UA" sz="1575"/>
              <a:t>хто є бенефіціаром проєкту – одержувачем вигод від проєкту?</a:t>
            </a:r>
            <a:endParaRPr/>
          </a:p>
          <a:p>
            <a:pPr indent="-228600" lvl="0" marL="228600" rtl="0" algn="l">
              <a:lnSpc>
                <a:spcPct val="90000"/>
              </a:lnSpc>
              <a:spcBef>
                <a:spcPts val="0"/>
              </a:spcBef>
              <a:spcAft>
                <a:spcPts val="0"/>
              </a:spcAft>
              <a:buClr>
                <a:schemeClr val="dk1"/>
              </a:buClr>
              <a:buSzPts val="1575"/>
              <a:buFont typeface="Noto Sans Symbols"/>
              <a:buChar char="✔"/>
            </a:pPr>
            <a:r>
              <a:rPr lang="uk-UA" sz="1575"/>
              <a:t>хто може сприяти реалізації проекту – надати допомогу, консультацію, дозвіл, можливості?</a:t>
            </a:r>
            <a:endParaRPr/>
          </a:p>
          <a:p>
            <a:pPr indent="-228600" lvl="0" marL="228600" rtl="0" algn="l">
              <a:lnSpc>
                <a:spcPct val="90000"/>
              </a:lnSpc>
              <a:spcBef>
                <a:spcPts val="0"/>
              </a:spcBef>
              <a:spcAft>
                <a:spcPts val="0"/>
              </a:spcAft>
              <a:buClr>
                <a:schemeClr val="dk1"/>
              </a:buClr>
              <a:buSzPts val="1575"/>
              <a:buFont typeface="Noto Sans Symbols"/>
              <a:buChar char="✔"/>
            </a:pPr>
            <a:r>
              <a:rPr lang="uk-UA" sz="1575"/>
              <a:t>хто може впливати на проект – чия підтримка важлива для проекту?</a:t>
            </a:r>
            <a:endParaRPr/>
          </a:p>
          <a:p>
            <a:pPr indent="-228600" lvl="0" marL="228600" rtl="0" algn="l">
              <a:lnSpc>
                <a:spcPct val="90000"/>
              </a:lnSpc>
              <a:spcBef>
                <a:spcPts val="0"/>
              </a:spcBef>
              <a:spcAft>
                <a:spcPts val="0"/>
              </a:spcAft>
              <a:buClr>
                <a:schemeClr val="dk1"/>
              </a:buClr>
              <a:buSzPts val="1575"/>
              <a:buFont typeface="Noto Sans Symbols"/>
              <a:buChar char="✔"/>
            </a:pPr>
            <a:r>
              <a:rPr lang="uk-UA" sz="1575"/>
              <a:t>хто може отримати втрати від реалізації проєкту і тому може чинити опір проєкту?</a:t>
            </a:r>
            <a:endParaRPr/>
          </a:p>
          <a:p>
            <a:pPr indent="-228600" lvl="0" marL="228600" rtl="0" algn="l">
              <a:lnSpc>
                <a:spcPct val="90000"/>
              </a:lnSpc>
              <a:spcBef>
                <a:spcPts val="0"/>
              </a:spcBef>
              <a:spcAft>
                <a:spcPts val="0"/>
              </a:spcAft>
              <a:buClr>
                <a:schemeClr val="dk1"/>
              </a:buClr>
              <a:buSzPts val="1575"/>
              <a:buFont typeface="Noto Sans Symbols"/>
              <a:buChar char="✔"/>
            </a:pPr>
            <a:r>
              <a:rPr lang="uk-UA" sz="1575"/>
              <a:t>хто є потенційним партнером для проєкту?</a:t>
            </a:r>
            <a:endParaRPr b="1" sz="1575"/>
          </a:p>
        </p:txBody>
      </p:sp>
      <p:graphicFrame>
        <p:nvGraphicFramePr>
          <p:cNvPr id="238" name="Google Shape;238;p25"/>
          <p:cNvGraphicFramePr/>
          <p:nvPr/>
        </p:nvGraphicFramePr>
        <p:xfrm>
          <a:off x="5281863" y="1767838"/>
          <a:ext cx="3000000" cy="3000000"/>
        </p:xfrm>
        <a:graphic>
          <a:graphicData uri="http://schemas.openxmlformats.org/drawingml/2006/table">
            <a:tbl>
              <a:tblPr>
                <a:noFill/>
                <a:tableStyleId>{34393A91-AB32-48AE-8AC4-C8FF74067B64}</a:tableStyleId>
              </a:tblPr>
              <a:tblGrid>
                <a:gridCol w="1406025"/>
                <a:gridCol w="2022975"/>
              </a:tblGrid>
              <a:tr h="261550">
                <a:tc>
                  <a:txBody>
                    <a:bodyPr/>
                    <a:lstStyle/>
                    <a:p>
                      <a:pPr indent="0" lvl="0" marL="0" marR="0" rtl="0" algn="l">
                        <a:lnSpc>
                          <a:spcPct val="107000"/>
                        </a:lnSpc>
                        <a:spcBef>
                          <a:spcPts val="0"/>
                        </a:spcBef>
                        <a:spcAft>
                          <a:spcPts val="0"/>
                        </a:spcAft>
                        <a:buNone/>
                      </a:pPr>
                      <a:r>
                        <a:rPr b="0" i="1" lang="uk-UA" sz="1400" u="none" cap="none" strike="noStrike">
                          <a:solidFill>
                            <a:srgbClr val="C00000"/>
                          </a:solidFill>
                          <a:latin typeface="Calibri"/>
                          <a:ea typeface="Calibri"/>
                          <a:cs typeface="Calibri"/>
                          <a:sym typeface="Calibri"/>
                        </a:rPr>
                        <a:t>Cтейкхолдер</a:t>
                      </a:r>
                      <a:endParaRPr b="0" i="0" sz="2000" u="none" cap="none" strike="noStrike">
                        <a:solidFill>
                          <a:srgbClr val="C00000"/>
                        </a:solidFill>
                        <a:latin typeface="Arial"/>
                        <a:ea typeface="Arial"/>
                        <a:cs typeface="Arial"/>
                        <a:sym typeface="Arial"/>
                      </a:endParaRPr>
                    </a:p>
                  </a:txBody>
                  <a:tcPr marT="10850" marB="0" marR="78200" marL="782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7000"/>
                        </a:lnSpc>
                        <a:spcBef>
                          <a:spcPts val="0"/>
                        </a:spcBef>
                        <a:spcAft>
                          <a:spcPts val="0"/>
                        </a:spcAft>
                        <a:buNone/>
                      </a:pPr>
                      <a:r>
                        <a:rPr b="0" i="1" lang="uk-UA" sz="1400" u="none" cap="none" strike="noStrike">
                          <a:solidFill>
                            <a:srgbClr val="C00000"/>
                          </a:solidFill>
                          <a:latin typeface="Calibri"/>
                          <a:ea typeface="Calibri"/>
                          <a:cs typeface="Calibri"/>
                          <a:sym typeface="Calibri"/>
                        </a:rPr>
                        <a:t>Інтерес у проєкті</a:t>
                      </a:r>
                      <a:endParaRPr b="0" i="0" sz="2000" u="none" cap="none" strike="noStrike">
                        <a:solidFill>
                          <a:srgbClr val="C00000"/>
                        </a:solidFill>
                        <a:latin typeface="Arial"/>
                        <a:ea typeface="Arial"/>
                        <a:cs typeface="Arial"/>
                        <a:sym typeface="Arial"/>
                      </a:endParaRPr>
                    </a:p>
                  </a:txBody>
                  <a:tcPr marT="10850" marB="0" marR="78200" marL="782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263875">
                <a:tc>
                  <a:txBody>
                    <a:bodyPr/>
                    <a:lstStyle/>
                    <a:p>
                      <a:pPr indent="0" lvl="0" marL="0" marR="0" rtl="0" algn="l">
                        <a:lnSpc>
                          <a:spcPct val="107000"/>
                        </a:lnSpc>
                        <a:spcBef>
                          <a:spcPts val="0"/>
                        </a:spcBef>
                        <a:spcAft>
                          <a:spcPts val="0"/>
                        </a:spcAft>
                        <a:buNone/>
                      </a:pPr>
                      <a:r>
                        <a:rPr b="0" i="0" lang="uk-UA" sz="1400" u="none" cap="none" strike="noStrike">
                          <a:latin typeface="Calibri"/>
                          <a:ea typeface="Calibri"/>
                          <a:cs typeface="Calibri"/>
                          <a:sym typeface="Calibri"/>
                        </a:rPr>
                        <a:t>Правління</a:t>
                      </a:r>
                      <a:endParaRPr b="0" i="0" sz="2000" u="none" cap="none" strike="noStrike">
                        <a:latin typeface="Arial"/>
                        <a:ea typeface="Arial"/>
                        <a:cs typeface="Arial"/>
                        <a:sym typeface="Arial"/>
                      </a:endParaRPr>
                    </a:p>
                  </a:txBody>
                  <a:tcPr marT="10850" marB="0" marR="78200" marL="782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7000"/>
                        </a:lnSpc>
                        <a:spcBef>
                          <a:spcPts val="0"/>
                        </a:spcBef>
                        <a:spcAft>
                          <a:spcPts val="0"/>
                        </a:spcAft>
                        <a:buNone/>
                      </a:pPr>
                      <a:r>
                        <a:rPr b="0" i="0" lang="uk-UA" sz="1400" u="none" cap="none" strike="noStrike">
                          <a:latin typeface="Calibri"/>
                          <a:ea typeface="Calibri"/>
                          <a:cs typeface="Calibri"/>
                          <a:sym typeface="Calibri"/>
                        </a:rPr>
                        <a:t>Загальна вартість та загальний успіх проекту</a:t>
                      </a:r>
                      <a:endParaRPr/>
                    </a:p>
                    <a:p>
                      <a:pPr indent="0" lvl="0" marL="0" marR="0" rtl="0" algn="l">
                        <a:lnSpc>
                          <a:spcPct val="107000"/>
                        </a:lnSpc>
                        <a:spcBef>
                          <a:spcPts val="800"/>
                        </a:spcBef>
                        <a:spcAft>
                          <a:spcPts val="0"/>
                        </a:spcAft>
                        <a:buNone/>
                      </a:pPr>
                      <a:r>
                        <a:rPr b="0" i="0" lang="uk-UA" sz="1400" u="none" cap="none" strike="noStrike">
                          <a:latin typeface="Calibri"/>
                          <a:ea typeface="Calibri"/>
                          <a:cs typeface="Calibri"/>
                          <a:sym typeface="Calibri"/>
                        </a:rPr>
                        <a:t>Досягнення стратегічних цілей розвитку</a:t>
                      </a:r>
                      <a:endParaRPr b="0" i="0" sz="2000" u="none" cap="none" strike="noStrike">
                        <a:latin typeface="Arial"/>
                        <a:ea typeface="Arial"/>
                        <a:cs typeface="Arial"/>
                        <a:sym typeface="Arial"/>
                      </a:endParaRPr>
                    </a:p>
                    <a:p>
                      <a:pPr indent="0" lvl="0" marL="0" marR="0" rtl="0" algn="l">
                        <a:lnSpc>
                          <a:spcPct val="107000"/>
                        </a:lnSpc>
                        <a:spcBef>
                          <a:spcPts val="800"/>
                        </a:spcBef>
                        <a:spcAft>
                          <a:spcPts val="0"/>
                        </a:spcAft>
                        <a:buNone/>
                      </a:pPr>
                      <a:r>
                        <a:rPr b="0" i="0" lang="uk-UA" sz="1400" u="none" cap="none" strike="noStrike">
                          <a:latin typeface="Calibri"/>
                          <a:ea typeface="Calibri"/>
                          <a:cs typeface="Calibri"/>
                          <a:sym typeface="Calibri"/>
                        </a:rPr>
                        <a:t> </a:t>
                      </a:r>
                      <a:endParaRPr b="0" i="0" sz="2000" u="none" cap="none" strike="noStrike">
                        <a:latin typeface="Arial"/>
                        <a:ea typeface="Arial"/>
                        <a:cs typeface="Arial"/>
                        <a:sym typeface="Arial"/>
                      </a:endParaRPr>
                    </a:p>
                  </a:txBody>
                  <a:tcPr marT="10850" marB="0" marR="78200" marL="782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704500">
                <a:tc>
                  <a:txBody>
                    <a:bodyPr/>
                    <a:lstStyle/>
                    <a:p>
                      <a:pPr indent="0" lvl="0" marL="0" marR="0" rtl="0" algn="l">
                        <a:lnSpc>
                          <a:spcPct val="107000"/>
                        </a:lnSpc>
                        <a:spcBef>
                          <a:spcPts val="0"/>
                        </a:spcBef>
                        <a:spcAft>
                          <a:spcPts val="0"/>
                        </a:spcAft>
                        <a:buNone/>
                      </a:pPr>
                      <a:r>
                        <a:rPr b="0" i="0" lang="uk-UA" sz="1400" u="none" cap="none" strike="noStrike">
                          <a:latin typeface="Calibri"/>
                          <a:ea typeface="Calibri"/>
                          <a:cs typeface="Calibri"/>
                          <a:sym typeface="Calibri"/>
                        </a:rPr>
                        <a:t>Спонсор</a:t>
                      </a:r>
                      <a:endParaRPr b="0" i="0" sz="2000" u="none" cap="none" strike="noStrike">
                        <a:latin typeface="Arial"/>
                        <a:ea typeface="Arial"/>
                        <a:cs typeface="Arial"/>
                        <a:sym typeface="Arial"/>
                      </a:endParaRPr>
                    </a:p>
                  </a:txBody>
                  <a:tcPr marT="10850" marB="0" marR="78200" marL="782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7000"/>
                        </a:lnSpc>
                        <a:spcBef>
                          <a:spcPts val="0"/>
                        </a:spcBef>
                        <a:spcAft>
                          <a:spcPts val="0"/>
                        </a:spcAft>
                        <a:buNone/>
                      </a:pPr>
                      <a:r>
                        <a:rPr b="0" i="0" lang="uk-UA" sz="1400" u="none" cap="none" strike="noStrike">
                          <a:latin typeface="Calibri"/>
                          <a:ea typeface="Calibri"/>
                          <a:cs typeface="Calibri"/>
                          <a:sym typeface="Calibri"/>
                        </a:rPr>
                        <a:t>Загальний успіх проекту, потреба в ресурсах</a:t>
                      </a:r>
                      <a:endParaRPr b="0" i="0" sz="2000" u="none" cap="none" strike="noStrike">
                        <a:latin typeface="Arial"/>
                        <a:ea typeface="Arial"/>
                        <a:cs typeface="Arial"/>
                        <a:sym typeface="Arial"/>
                      </a:endParaRPr>
                    </a:p>
                  </a:txBody>
                  <a:tcPr marT="10850" marB="0" marR="78200" marL="782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794850">
                <a:tc>
                  <a:txBody>
                    <a:bodyPr/>
                    <a:lstStyle/>
                    <a:p>
                      <a:pPr indent="0" lvl="0" marL="0" marR="0" rtl="0" algn="l">
                        <a:lnSpc>
                          <a:spcPct val="107000"/>
                        </a:lnSpc>
                        <a:spcBef>
                          <a:spcPts val="0"/>
                        </a:spcBef>
                        <a:spcAft>
                          <a:spcPts val="0"/>
                        </a:spcAft>
                        <a:buNone/>
                      </a:pPr>
                      <a:r>
                        <a:rPr b="0" i="0" lang="uk-UA" sz="1400" u="none" cap="none" strike="noStrike">
                          <a:latin typeface="Calibri"/>
                          <a:ea typeface="Calibri"/>
                          <a:cs typeface="Calibri"/>
                          <a:sym typeface="Calibri"/>
                        </a:rPr>
                        <a:t>Керівники відділів</a:t>
                      </a:r>
                      <a:endParaRPr b="0" i="0" sz="2000" u="none" cap="none" strike="noStrike">
                        <a:latin typeface="Arial"/>
                        <a:ea typeface="Arial"/>
                        <a:cs typeface="Arial"/>
                        <a:sym typeface="Arial"/>
                      </a:endParaRPr>
                    </a:p>
                  </a:txBody>
                  <a:tcPr marT="10850" marB="0" marR="78200" marL="782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7000"/>
                        </a:lnSpc>
                        <a:spcBef>
                          <a:spcPts val="0"/>
                        </a:spcBef>
                        <a:spcAft>
                          <a:spcPts val="0"/>
                        </a:spcAft>
                        <a:buNone/>
                      </a:pPr>
                      <a:r>
                        <a:rPr b="0" i="0" lang="uk-UA" sz="1400" u="none" cap="none" strike="noStrike">
                          <a:latin typeface="Calibri"/>
                          <a:ea typeface="Calibri"/>
                          <a:cs typeface="Calibri"/>
                          <a:sym typeface="Calibri"/>
                        </a:rPr>
                        <a:t>Вплив на їх відділи, потреби в ресурсах</a:t>
                      </a:r>
                      <a:endParaRPr b="0" i="0" sz="2000" u="none" cap="none" strike="noStrike">
                        <a:latin typeface="Arial"/>
                        <a:ea typeface="Arial"/>
                        <a:cs typeface="Arial"/>
                        <a:sym typeface="Arial"/>
                      </a:endParaRPr>
                    </a:p>
                    <a:p>
                      <a:pPr indent="0" lvl="0" marL="0" marR="0" rtl="0" algn="l">
                        <a:lnSpc>
                          <a:spcPct val="107000"/>
                        </a:lnSpc>
                        <a:spcBef>
                          <a:spcPts val="800"/>
                        </a:spcBef>
                        <a:spcAft>
                          <a:spcPts val="0"/>
                        </a:spcAft>
                        <a:buNone/>
                      </a:pPr>
                      <a:r>
                        <a:rPr b="0" i="0" lang="uk-UA" sz="1400" u="none" cap="none" strike="noStrike">
                          <a:latin typeface="Calibri"/>
                          <a:ea typeface="Calibri"/>
                          <a:cs typeface="Calibri"/>
                          <a:sym typeface="Calibri"/>
                        </a:rPr>
                        <a:t> </a:t>
                      </a:r>
                      <a:endParaRPr b="0" i="0" sz="2000" u="none" cap="none" strike="noStrike">
                        <a:latin typeface="Arial"/>
                        <a:ea typeface="Arial"/>
                        <a:cs typeface="Arial"/>
                        <a:sym typeface="Arial"/>
                      </a:endParaRPr>
                    </a:p>
                  </a:txBody>
                  <a:tcPr marT="10850" marB="0" marR="78200" marL="782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891350">
                <a:tc>
                  <a:txBody>
                    <a:bodyPr/>
                    <a:lstStyle/>
                    <a:p>
                      <a:pPr indent="0" lvl="0" marL="0" marR="0" rtl="0" algn="l">
                        <a:lnSpc>
                          <a:spcPct val="107000"/>
                        </a:lnSpc>
                        <a:spcBef>
                          <a:spcPts val="0"/>
                        </a:spcBef>
                        <a:spcAft>
                          <a:spcPts val="0"/>
                        </a:spcAft>
                        <a:buNone/>
                      </a:pPr>
                      <a:r>
                        <a:rPr b="0" i="0" lang="uk-UA" sz="1400" u="none" cap="none" strike="noStrike">
                          <a:latin typeface="Calibri"/>
                          <a:ea typeface="Calibri"/>
                          <a:cs typeface="Calibri"/>
                          <a:sym typeface="Calibri"/>
                        </a:rPr>
                        <a:t>Провідний користувач створеного продукту</a:t>
                      </a:r>
                      <a:endParaRPr b="0" i="0" sz="2000" u="none" cap="none" strike="noStrike">
                        <a:latin typeface="Arial"/>
                        <a:ea typeface="Arial"/>
                        <a:cs typeface="Arial"/>
                        <a:sym typeface="Arial"/>
                      </a:endParaRPr>
                    </a:p>
                  </a:txBody>
                  <a:tcPr marT="10850" marB="0" marR="78200" marL="782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7000"/>
                        </a:lnSpc>
                        <a:spcBef>
                          <a:spcPts val="0"/>
                        </a:spcBef>
                        <a:spcAft>
                          <a:spcPts val="0"/>
                        </a:spcAft>
                        <a:buNone/>
                      </a:pPr>
                      <a:r>
                        <a:rPr b="0" i="0" lang="uk-UA" sz="1400" u="none" cap="none" strike="noStrike">
                          <a:latin typeface="Calibri"/>
                          <a:ea typeface="Calibri"/>
                          <a:cs typeface="Calibri"/>
                          <a:sym typeface="Calibri"/>
                        </a:rPr>
                        <a:t>Нові методи роботи, підвищення продуктивності праці</a:t>
                      </a:r>
                      <a:endParaRPr b="0" i="0" sz="2000" u="none" cap="none" strike="noStrike">
                        <a:latin typeface="Arial"/>
                        <a:ea typeface="Arial"/>
                        <a:cs typeface="Arial"/>
                        <a:sym typeface="Arial"/>
                      </a:endParaRPr>
                    </a:p>
                  </a:txBody>
                  <a:tcPr marT="10850" marB="0" marR="78200" marL="782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
        <p:nvSpPr>
          <p:cNvPr id="239" name="Google Shape;239;p25"/>
          <p:cNvSpPr txBox="1"/>
          <p:nvPr/>
        </p:nvSpPr>
        <p:spPr>
          <a:xfrm>
            <a:off x="5417750" y="1356562"/>
            <a:ext cx="3587773" cy="252663"/>
          </a:xfrm>
          <a:prstGeom prst="rect">
            <a:avLst/>
          </a:prstGeom>
          <a:noFill/>
          <a:ln>
            <a:noFill/>
          </a:ln>
        </p:spPr>
        <p:txBody>
          <a:bodyPr anchorCtr="0" anchor="b" bIns="34275" lIns="68575" spcFirstLastPara="1" rIns="68575" wrap="square" tIns="34275">
            <a:normAutofit lnSpcReduction="10000"/>
          </a:bodyPr>
          <a:lstStyle/>
          <a:p>
            <a:pPr indent="0" lvl="0" marL="0" marR="0" rtl="0" algn="l">
              <a:lnSpc>
                <a:spcPct val="90000"/>
              </a:lnSpc>
              <a:spcBef>
                <a:spcPts val="0"/>
              </a:spcBef>
              <a:spcAft>
                <a:spcPts val="0"/>
              </a:spcAft>
              <a:buClr>
                <a:schemeClr val="dk1"/>
              </a:buClr>
              <a:buSzPts val="1350"/>
              <a:buFont typeface="Calibri"/>
              <a:buNone/>
            </a:pPr>
            <a:r>
              <a:rPr b="1" i="0" lang="uk-UA" sz="1350" u="none" cap="none" strike="noStrike">
                <a:solidFill>
                  <a:schemeClr val="dk1"/>
                </a:solidFill>
                <a:latin typeface="Calibri"/>
                <a:ea typeface="Calibri"/>
                <a:cs typeface="Calibri"/>
                <a:sym typeface="Calibri"/>
              </a:rPr>
              <a:t>Реєстр стейкхолдерів проєкту (приклад)</a:t>
            </a:r>
            <a:endParaRPr b="0" i="0" sz="1425" u="none" cap="none" strike="noStrike">
              <a:solidFill>
                <a:schemeClr val="dk1"/>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26"/>
          <p:cNvSpPr txBox="1"/>
          <p:nvPr>
            <p:ph type="title"/>
          </p:nvPr>
        </p:nvSpPr>
        <p:spPr>
          <a:xfrm>
            <a:off x="644599" y="1028700"/>
            <a:ext cx="7886700" cy="444473"/>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br>
              <a:rPr b="1" lang="uk-UA" sz="1500"/>
            </a:br>
            <a:br>
              <a:rPr b="1" lang="uk-UA" sz="1500"/>
            </a:br>
            <a:r>
              <a:rPr b="1" lang="uk-UA" sz="2025">
                <a:solidFill>
                  <a:srgbClr val="C00000"/>
                </a:solidFill>
              </a:rPr>
              <a:t>Приклад реєстру стейкхолдерів</a:t>
            </a:r>
            <a:br>
              <a:rPr b="1" lang="uk-UA" sz="1500"/>
            </a:br>
            <a:r>
              <a:rPr b="1" lang="uk-UA" sz="1200">
                <a:solidFill>
                  <a:srgbClr val="C00000"/>
                </a:solidFill>
              </a:rPr>
              <a:t>[Timothy J. Kloppenborg. Contemporary Project Management, p.97]</a:t>
            </a:r>
            <a:br>
              <a:rPr lang="uk-UA" sz="1200"/>
            </a:br>
            <a:br>
              <a:rPr lang="uk-UA" sz="1200"/>
            </a:br>
            <a:endParaRPr sz="1500"/>
          </a:p>
        </p:txBody>
      </p:sp>
      <p:pic>
        <p:nvPicPr>
          <p:cNvPr id="246" name="Google Shape;246;p26"/>
          <p:cNvPicPr preferRelativeResize="0"/>
          <p:nvPr/>
        </p:nvPicPr>
        <p:blipFill rotWithShape="1">
          <a:blip r:embed="rId3">
            <a:alphaModFix/>
          </a:blip>
          <a:srcRect b="34125" l="29896" r="6968" t="31187"/>
          <a:stretch/>
        </p:blipFill>
        <p:spPr>
          <a:xfrm>
            <a:off x="1051948" y="1820674"/>
            <a:ext cx="7061415" cy="2424893"/>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27"/>
          <p:cNvSpPr txBox="1"/>
          <p:nvPr>
            <p:ph type="title"/>
          </p:nvPr>
        </p:nvSpPr>
        <p:spPr>
          <a:xfrm>
            <a:off x="1125695" y="487418"/>
            <a:ext cx="7386999" cy="695206"/>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C00000"/>
              </a:buClr>
              <a:buSzPct val="100000"/>
              <a:buFont typeface="Calibri"/>
              <a:buNone/>
            </a:pPr>
            <a:r>
              <a:rPr lang="uk-UA" sz="2400">
                <a:solidFill>
                  <a:srgbClr val="C00000"/>
                </a:solidFill>
              </a:rPr>
              <a:t>Матриця стейкходлерів</a:t>
            </a:r>
            <a:br>
              <a:rPr lang="uk-UA" sz="2400">
                <a:solidFill>
                  <a:srgbClr val="C00000"/>
                </a:solidFill>
              </a:rPr>
            </a:br>
            <a:r>
              <a:rPr lang="uk-UA" sz="2400">
                <a:solidFill>
                  <a:srgbClr val="C00000"/>
                </a:solidFill>
              </a:rPr>
              <a:t>Stakeholder Interest/Influence Matrix (SIIM </a:t>
            </a:r>
            <a:endParaRPr sz="1400"/>
          </a:p>
        </p:txBody>
      </p:sp>
      <p:sp>
        <p:nvSpPr>
          <p:cNvPr id="252" name="Google Shape;252;p27"/>
          <p:cNvSpPr txBox="1"/>
          <p:nvPr>
            <p:ph idx="1" type="body"/>
          </p:nvPr>
        </p:nvSpPr>
        <p:spPr>
          <a:xfrm>
            <a:off x="631305" y="1182624"/>
            <a:ext cx="7895678" cy="508406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000"/>
              <a:buNone/>
            </a:pPr>
            <a:r>
              <a:rPr lang="uk-UA" sz="2000"/>
              <a:t>Ця техніка використовується для полегшення та документування аналізу зацікавленості та впливу кожної зацікавленої сторони в проекті.</a:t>
            </a:r>
            <a:endParaRPr/>
          </a:p>
          <a:p>
            <a:pPr indent="0" lvl="0" marL="0" rtl="0" algn="l">
              <a:lnSpc>
                <a:spcPct val="90000"/>
              </a:lnSpc>
              <a:spcBef>
                <a:spcPts val="450"/>
              </a:spcBef>
              <a:spcAft>
                <a:spcPts val="0"/>
              </a:spcAft>
              <a:buClr>
                <a:schemeClr val="dk1"/>
              </a:buClr>
              <a:buSzPts val="2000"/>
              <a:buNone/>
            </a:pPr>
            <a:r>
              <a:rPr lang="uk-UA" sz="2000"/>
              <a:t>Важливо знати зацікавлені сторони та їхнє значення для проекту, щоб визначити лідерів проекту та можливих противників.</a:t>
            </a:r>
            <a:endParaRPr/>
          </a:p>
          <a:p>
            <a:pPr indent="0" lvl="0" marL="0" rtl="0" algn="l">
              <a:lnSpc>
                <a:spcPct val="90000"/>
              </a:lnSpc>
              <a:spcBef>
                <a:spcPts val="450"/>
              </a:spcBef>
              <a:spcAft>
                <a:spcPts val="0"/>
              </a:spcAft>
              <a:buClr>
                <a:schemeClr val="dk1"/>
              </a:buClr>
              <a:buSzPts val="2000"/>
              <a:buNone/>
            </a:pPr>
            <a:r>
              <a:rPr lang="uk-UA" sz="2000"/>
              <a:t>Оскільки в документі згадуються люди у вашій організації, слід подбати про збереження конфіденційності інформації.</a:t>
            </a:r>
            <a:endParaRPr/>
          </a:p>
          <a:p>
            <a:pPr indent="0" lvl="0" marL="0" rtl="0" algn="l">
              <a:lnSpc>
                <a:spcPct val="90000"/>
              </a:lnSpc>
              <a:spcBef>
                <a:spcPts val="450"/>
              </a:spcBef>
              <a:spcAft>
                <a:spcPts val="0"/>
              </a:spcAft>
              <a:buClr>
                <a:schemeClr val="dk1"/>
              </a:buClr>
              <a:buSzPts val="2000"/>
              <a:buNone/>
            </a:pPr>
            <a:r>
              <a:rPr b="1" lang="uk-UA" sz="2000"/>
              <a:t>Інтерес вказує на </a:t>
            </a:r>
            <a:r>
              <a:rPr lang="uk-UA" sz="2000"/>
              <a:t>рівень зацікавленості стейкхолдера до проекту. Інтерес вимірюється як ступінь ентузіазму зацікавленої сторони щодо підтримки проекту. Зацікавлені сторони можуть бути позитивними, нейтральними або негативними щодо проекту.</a:t>
            </a:r>
            <a:endParaRPr/>
          </a:p>
          <a:p>
            <a:pPr indent="0" lvl="0" marL="0" rtl="0" algn="l">
              <a:lnSpc>
                <a:spcPct val="90000"/>
              </a:lnSpc>
              <a:spcBef>
                <a:spcPts val="450"/>
              </a:spcBef>
              <a:spcAft>
                <a:spcPts val="0"/>
              </a:spcAft>
              <a:buClr>
                <a:schemeClr val="dk1"/>
              </a:buClr>
              <a:buSzPts val="2000"/>
              <a:buNone/>
            </a:pPr>
            <a:r>
              <a:rPr b="1" lang="uk-UA" sz="2000"/>
              <a:t>Вплив вказує на </a:t>
            </a:r>
            <a:r>
              <a:rPr lang="uk-UA" sz="2000"/>
              <a:t>повноваження зацікавленої сторони щодо планування та здійснення діяльності. Чим вище влада зацікавленої сторони приймати рішення, тим більший її вплив. Найчастіше особи, які можуть приймати рішення щодо фінансування проекту та/або ресурсів має великий вплив.</a:t>
            </a:r>
            <a:endParaRPr sz="2000"/>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28"/>
          <p:cNvSpPr txBox="1"/>
          <p:nvPr>
            <p:ph type="title"/>
          </p:nvPr>
        </p:nvSpPr>
        <p:spPr>
          <a:xfrm>
            <a:off x="628650" y="1131094"/>
            <a:ext cx="7886700" cy="479468"/>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r>
              <a:rPr lang="uk-UA" sz="3000"/>
              <a:t>Matrix: Stakeholders of the Project</a:t>
            </a:r>
            <a:endParaRPr sz="3000"/>
          </a:p>
        </p:txBody>
      </p:sp>
      <p:pic>
        <p:nvPicPr>
          <p:cNvPr id="258" name="Google Shape;258;p28"/>
          <p:cNvPicPr preferRelativeResize="0"/>
          <p:nvPr>
            <p:ph idx="1" type="body"/>
          </p:nvPr>
        </p:nvPicPr>
        <p:blipFill rotWithShape="1">
          <a:blip r:embed="rId3">
            <a:alphaModFix/>
          </a:blip>
          <a:srcRect b="0" l="0" r="0" t="0"/>
          <a:stretch/>
        </p:blipFill>
        <p:spPr>
          <a:xfrm>
            <a:off x="1782876" y="1610562"/>
            <a:ext cx="5578248" cy="3858574"/>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30"/>
          <p:cNvSpPr txBox="1"/>
          <p:nvPr>
            <p:ph type="ctrTitle"/>
          </p:nvPr>
        </p:nvSpPr>
        <p:spPr>
          <a:xfrm>
            <a:off x="1057276" y="537501"/>
            <a:ext cx="7486650" cy="302693"/>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rgbClr val="C00000"/>
              </a:buClr>
              <a:buSzPct val="100000"/>
              <a:buFont typeface="Calibri"/>
              <a:buNone/>
            </a:pPr>
            <a:br>
              <a:rPr lang="uk-UA" sz="2100">
                <a:solidFill>
                  <a:srgbClr val="C00000"/>
                </a:solidFill>
                <a:latin typeface="Calibri"/>
                <a:ea typeface="Calibri"/>
                <a:cs typeface="Calibri"/>
                <a:sym typeface="Calibri"/>
              </a:rPr>
            </a:br>
            <a:r>
              <a:rPr lang="uk-UA" sz="2100">
                <a:solidFill>
                  <a:srgbClr val="C00000"/>
                </a:solidFill>
                <a:latin typeface="Calibri"/>
                <a:ea typeface="Calibri"/>
                <a:cs typeface="Calibri"/>
                <a:sym typeface="Calibri"/>
              </a:rPr>
              <a:t>Матриця позиціонування стейкхолдерів</a:t>
            </a:r>
            <a:endParaRPr/>
          </a:p>
        </p:txBody>
      </p:sp>
      <p:sp>
        <p:nvSpPr>
          <p:cNvPr id="265" name="Google Shape;265;p30"/>
          <p:cNvSpPr txBox="1"/>
          <p:nvPr>
            <p:ph idx="1" type="subTitle"/>
          </p:nvPr>
        </p:nvSpPr>
        <p:spPr>
          <a:xfrm>
            <a:off x="746378" y="1220035"/>
            <a:ext cx="4364832" cy="4417930"/>
          </a:xfrm>
          <a:prstGeom prst="rect">
            <a:avLst/>
          </a:prstGeom>
          <a:noFill/>
          <a:ln>
            <a:noFill/>
          </a:ln>
        </p:spPr>
        <p:txBody>
          <a:bodyPr anchorCtr="0" anchor="t" bIns="45700" lIns="91425" spcFirstLastPara="1" rIns="91425" wrap="square" tIns="45700">
            <a:normAutofit lnSpcReduction="10000"/>
          </a:bodyPr>
          <a:lstStyle/>
          <a:p>
            <a:pPr indent="-257175" lvl="0" marL="257175" rtl="0" algn="just">
              <a:lnSpc>
                <a:spcPct val="107000"/>
              </a:lnSpc>
              <a:spcBef>
                <a:spcPts val="0"/>
              </a:spcBef>
              <a:spcAft>
                <a:spcPts val="0"/>
              </a:spcAft>
              <a:buClr>
                <a:schemeClr val="dk1"/>
              </a:buClr>
              <a:buSzPts val="1350"/>
              <a:buFont typeface="Calibri"/>
              <a:buAutoNum type="arabicPeriod"/>
            </a:pPr>
            <a:r>
              <a:rPr b="1" lang="uk-UA" sz="1350">
                <a:latin typeface="Calibri"/>
                <a:ea typeface="Calibri"/>
                <a:cs typeface="Calibri"/>
                <a:sym typeface="Calibri"/>
              </a:rPr>
              <a:t>Стейкхолдер проєкту </a:t>
            </a:r>
            <a:r>
              <a:rPr lang="uk-UA" sz="1350">
                <a:latin typeface="Calibri"/>
                <a:ea typeface="Calibri"/>
                <a:cs typeface="Calibri"/>
                <a:sym typeface="Calibri"/>
              </a:rPr>
              <a:t>(категорія (інвестор, споживач, партнер тощо), назва (ТОВ..), контактна особа (CEO)</a:t>
            </a:r>
            <a:endParaRPr/>
          </a:p>
          <a:p>
            <a:pPr indent="-257175" lvl="0" marL="257175" rtl="0" algn="just">
              <a:lnSpc>
                <a:spcPct val="107000"/>
              </a:lnSpc>
              <a:spcBef>
                <a:spcPts val="1600"/>
              </a:spcBef>
              <a:spcAft>
                <a:spcPts val="0"/>
              </a:spcAft>
              <a:buClr>
                <a:schemeClr val="dk1"/>
              </a:buClr>
              <a:buSzPts val="1350"/>
              <a:buFont typeface="Calibri"/>
              <a:buAutoNum type="arabicPeriod"/>
            </a:pPr>
            <a:r>
              <a:rPr b="1" lang="uk-UA" sz="1350">
                <a:latin typeface="Calibri"/>
                <a:ea typeface="Calibri"/>
                <a:cs typeface="Calibri"/>
                <a:sym typeface="Calibri"/>
              </a:rPr>
              <a:t>Пріоритет стейкхолдеру </a:t>
            </a:r>
            <a:r>
              <a:rPr lang="uk-UA" sz="1350">
                <a:latin typeface="Calibri"/>
                <a:ea typeface="Calibri"/>
                <a:cs typeface="Calibri"/>
                <a:sym typeface="Calibri"/>
              </a:rPr>
              <a:t>для проєкту (ключовий стейкхолдер /інші стейкхолдери)</a:t>
            </a:r>
            <a:endParaRPr/>
          </a:p>
          <a:p>
            <a:pPr indent="-257175" lvl="0" marL="257175" rtl="0" algn="just">
              <a:lnSpc>
                <a:spcPct val="107000"/>
              </a:lnSpc>
              <a:spcBef>
                <a:spcPts val="1600"/>
              </a:spcBef>
              <a:spcAft>
                <a:spcPts val="0"/>
              </a:spcAft>
              <a:buClr>
                <a:schemeClr val="dk1"/>
              </a:buClr>
              <a:buSzPts val="1350"/>
              <a:buFont typeface="Calibri"/>
              <a:buAutoNum type="arabicPeriod"/>
            </a:pPr>
            <a:r>
              <a:rPr b="1" lang="uk-UA" sz="1350">
                <a:latin typeface="Calibri"/>
                <a:ea typeface="Calibri"/>
                <a:cs typeface="Calibri"/>
                <a:sym typeface="Calibri"/>
              </a:rPr>
              <a:t>Інтерес стейкхолдеру </a:t>
            </a:r>
            <a:r>
              <a:rPr lang="uk-UA" sz="1350">
                <a:latin typeface="Calibri"/>
                <a:ea typeface="Calibri"/>
                <a:cs typeface="Calibri"/>
                <a:sym typeface="Calibri"/>
              </a:rPr>
              <a:t>щодо проєкту (низький/високий, а також характеристика - який очікує результат)</a:t>
            </a:r>
            <a:endParaRPr/>
          </a:p>
          <a:p>
            <a:pPr indent="-257175" lvl="0" marL="257175" rtl="0" algn="just">
              <a:lnSpc>
                <a:spcPct val="107000"/>
              </a:lnSpc>
              <a:spcBef>
                <a:spcPts val="1600"/>
              </a:spcBef>
              <a:spcAft>
                <a:spcPts val="0"/>
              </a:spcAft>
              <a:buClr>
                <a:schemeClr val="dk1"/>
              </a:buClr>
              <a:buSzPts val="1350"/>
              <a:buFont typeface="Calibri"/>
              <a:buAutoNum type="arabicPeriod"/>
            </a:pPr>
            <a:r>
              <a:rPr b="1" lang="uk-UA" sz="1350">
                <a:latin typeface="Calibri"/>
                <a:ea typeface="Calibri"/>
                <a:cs typeface="Calibri"/>
                <a:sym typeface="Calibri"/>
              </a:rPr>
              <a:t>Влада/вплив стейкхолдеру </a:t>
            </a:r>
            <a:r>
              <a:rPr lang="uk-UA" sz="1350">
                <a:latin typeface="Calibri"/>
                <a:ea typeface="Calibri"/>
                <a:cs typeface="Calibri"/>
                <a:sym typeface="Calibri"/>
              </a:rPr>
              <a:t>на проєкт (низький/високий вплив на проєкт, а також пояснення - яким чином впливає на проєкт)</a:t>
            </a:r>
            <a:endParaRPr/>
          </a:p>
          <a:p>
            <a:pPr indent="-257175" lvl="0" marL="257175" rtl="0" algn="just">
              <a:lnSpc>
                <a:spcPct val="107000"/>
              </a:lnSpc>
              <a:spcBef>
                <a:spcPts val="1600"/>
              </a:spcBef>
              <a:spcAft>
                <a:spcPts val="0"/>
              </a:spcAft>
              <a:buClr>
                <a:schemeClr val="dk1"/>
              </a:buClr>
              <a:buSzPts val="1350"/>
              <a:buFont typeface="Calibri"/>
              <a:buAutoNum type="arabicPeriod"/>
            </a:pPr>
            <a:r>
              <a:rPr b="1" lang="uk-UA" sz="1350">
                <a:latin typeface="Calibri"/>
                <a:ea typeface="Calibri"/>
                <a:cs typeface="Calibri"/>
                <a:sym typeface="Calibri"/>
              </a:rPr>
              <a:t>Позиція у матриці «влада/вплив – інтерес»</a:t>
            </a:r>
            <a:endParaRPr/>
          </a:p>
          <a:p>
            <a:pPr indent="-257175" lvl="0" marL="257175" rtl="0" algn="just">
              <a:lnSpc>
                <a:spcPct val="107000"/>
              </a:lnSpc>
              <a:spcBef>
                <a:spcPts val="1600"/>
              </a:spcBef>
              <a:spcAft>
                <a:spcPts val="0"/>
              </a:spcAft>
              <a:buClr>
                <a:schemeClr val="dk1"/>
              </a:buClr>
              <a:buSzPts val="1350"/>
              <a:buFont typeface="Calibri"/>
              <a:buAutoNum type="arabicPeriod"/>
            </a:pPr>
            <a:r>
              <a:rPr b="1" lang="uk-UA" sz="1350">
                <a:latin typeface="Calibri"/>
                <a:ea typeface="Calibri"/>
                <a:cs typeface="Calibri"/>
                <a:sym typeface="Calibri"/>
              </a:rPr>
              <a:t>Стратегії співпраці відповідно до матриці позиціонування </a:t>
            </a:r>
            <a:r>
              <a:rPr lang="uk-UA" sz="1350">
                <a:latin typeface="Calibri"/>
                <a:ea typeface="Calibri"/>
                <a:cs typeface="Calibri"/>
                <a:sym typeface="Calibri"/>
              </a:rPr>
              <a:t>(задовольняти потреби, тісно співпрацювати, моніторити, інформувати) та перелік відповідних заходів для отримання підтримки чи зниження опору</a:t>
            </a:r>
            <a:endParaRPr/>
          </a:p>
          <a:p>
            <a:pPr indent="0" lvl="0" marL="0" rtl="0" algn="ctr">
              <a:lnSpc>
                <a:spcPct val="90000"/>
              </a:lnSpc>
              <a:spcBef>
                <a:spcPts val="1600"/>
              </a:spcBef>
              <a:spcAft>
                <a:spcPts val="0"/>
              </a:spcAft>
              <a:buClr>
                <a:schemeClr val="dk1"/>
              </a:buClr>
              <a:buSzPts val="2400"/>
              <a:buNone/>
            </a:pPr>
            <a:r>
              <a:t/>
            </a:r>
            <a:endParaRPr/>
          </a:p>
        </p:txBody>
      </p:sp>
      <p:pic>
        <p:nvPicPr>
          <p:cNvPr id="266" name="Google Shape;266;p30"/>
          <p:cNvPicPr preferRelativeResize="0"/>
          <p:nvPr>
            <p:ph idx="4294967295" type="body"/>
          </p:nvPr>
        </p:nvPicPr>
        <p:blipFill rotWithShape="1">
          <a:blip r:embed="rId3">
            <a:alphaModFix/>
          </a:blip>
          <a:srcRect b="0" l="0" r="0" t="0"/>
          <a:stretch/>
        </p:blipFill>
        <p:spPr>
          <a:xfrm>
            <a:off x="5507401" y="1452752"/>
            <a:ext cx="3636600" cy="33522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3"/>
          <p:cNvSpPr txBox="1"/>
          <p:nvPr>
            <p:ph type="title"/>
          </p:nvPr>
        </p:nvSpPr>
        <p:spPr>
          <a:xfrm>
            <a:off x="1040892" y="288858"/>
            <a:ext cx="6774180" cy="414528"/>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C00000"/>
              </a:buClr>
              <a:buSzPts val="2250"/>
              <a:buFont typeface="Calibri"/>
              <a:buNone/>
            </a:pPr>
            <a:r>
              <a:rPr lang="uk-UA" sz="2250">
                <a:solidFill>
                  <a:srgbClr val="3D85C6"/>
                </a:solidFill>
                <a:latin typeface="Calibri"/>
                <a:ea typeface="Calibri"/>
                <a:cs typeface="Calibri"/>
                <a:sym typeface="Calibri"/>
              </a:rPr>
              <a:t>Стейкхолдери проекту</a:t>
            </a:r>
            <a:endParaRPr sz="2250">
              <a:solidFill>
                <a:srgbClr val="3D85C6"/>
              </a:solidFill>
              <a:latin typeface="Calibri"/>
              <a:ea typeface="Calibri"/>
              <a:cs typeface="Calibri"/>
              <a:sym typeface="Calibri"/>
            </a:endParaRPr>
          </a:p>
        </p:txBody>
      </p:sp>
      <p:sp>
        <p:nvSpPr>
          <p:cNvPr id="102" name="Google Shape;102;p3"/>
          <p:cNvSpPr txBox="1"/>
          <p:nvPr>
            <p:ph idx="1" type="body"/>
          </p:nvPr>
        </p:nvSpPr>
        <p:spPr>
          <a:xfrm>
            <a:off x="548640" y="788988"/>
            <a:ext cx="7856620" cy="5026596"/>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0"/>
              </a:spcBef>
              <a:spcAft>
                <a:spcPts val="0"/>
              </a:spcAft>
              <a:buClr>
                <a:schemeClr val="dk1"/>
              </a:buClr>
              <a:buSzPts val="2000"/>
              <a:buNone/>
            </a:pPr>
            <a:r>
              <a:rPr b="1" lang="uk-UA" sz="2000"/>
              <a:t>Стейкхолдери проекту — це люди (або групи), які можуть вплинути на / або можуть бути під впливом діяльності</a:t>
            </a:r>
            <a:r>
              <a:rPr lang="uk-UA" sz="2000"/>
              <a:t>, яка здійснюється протягом </a:t>
            </a:r>
            <a:r>
              <a:rPr b="1" lang="uk-UA" sz="2000"/>
              <a:t>життєвого циклу проекту, та/або його результатів</a:t>
            </a:r>
            <a:r>
              <a:rPr lang="uk-UA" sz="2000"/>
              <a:t>.</a:t>
            </a:r>
            <a:endParaRPr/>
          </a:p>
          <a:p>
            <a:pPr indent="0" lvl="0" marL="0" rtl="0" algn="just">
              <a:lnSpc>
                <a:spcPct val="100000"/>
              </a:lnSpc>
              <a:spcBef>
                <a:spcPts val="1200"/>
              </a:spcBef>
              <a:spcAft>
                <a:spcPts val="0"/>
              </a:spcAft>
              <a:buClr>
                <a:schemeClr val="dk1"/>
              </a:buClr>
              <a:buSzPts val="2000"/>
              <a:buNone/>
            </a:pPr>
            <a:r>
              <a:rPr lang="uk-UA" sz="2000"/>
              <a:t>Стейкхолдери можуть бути безпосередньо залучені до роботи над проектом, члени інших внутрішніх організацій або зовнішні по відношенню до організації (наприклад, підрядники, постачальники, користувачі або широка громадськість).</a:t>
            </a:r>
            <a:endParaRPr/>
          </a:p>
          <a:p>
            <a:pPr indent="0" lvl="0" marL="0" rtl="0" algn="just">
              <a:lnSpc>
                <a:spcPct val="100000"/>
              </a:lnSpc>
              <a:spcBef>
                <a:spcPts val="1200"/>
              </a:spcBef>
              <a:spcAft>
                <a:spcPts val="0"/>
              </a:spcAft>
              <a:buClr>
                <a:schemeClr val="dk1"/>
              </a:buClr>
              <a:buSzPts val="2000"/>
              <a:buNone/>
            </a:pPr>
            <a:r>
              <a:rPr lang="uk-UA" sz="2000"/>
              <a:t>Кількість стейкхолдрів залежить від складності та обсягу проекту. Однак, чим більше проект впливає на людей, тим більша ймовірність, що він вплине на людей, які мають певну владу або вплив на проект.</a:t>
            </a:r>
            <a:endParaRPr/>
          </a:p>
          <a:p>
            <a:pPr indent="0" lvl="0" marL="0" rtl="0" algn="just">
              <a:lnSpc>
                <a:spcPct val="100000"/>
              </a:lnSpc>
              <a:spcBef>
                <a:spcPts val="1200"/>
              </a:spcBef>
              <a:spcAft>
                <a:spcPts val="0"/>
              </a:spcAft>
              <a:buClr>
                <a:schemeClr val="dk1"/>
              </a:buClr>
              <a:buSzPts val="2000"/>
              <a:buNone/>
            </a:pPr>
            <a:r>
              <a:rPr lang="uk-UA" sz="2000"/>
              <a:t>Враховуючи, що </a:t>
            </a:r>
            <a:r>
              <a:rPr b="1" lang="uk-UA" sz="2000"/>
              <a:t>Стейкхолдери можуть бути корисними прихильниками проекту або можуть вирішити його заблокувати</a:t>
            </a:r>
            <a:r>
              <a:rPr lang="uk-UA" sz="2000"/>
              <a:t>, ефективне управління та залучення їх є вирішальними для його успіху.</a:t>
            </a:r>
            <a:endParaRPr/>
          </a:p>
        </p:txBody>
      </p:sp>
      <p:sp>
        <p:nvSpPr>
          <p:cNvPr id="103" name="Google Shape;103;p3"/>
          <p:cNvSpPr txBox="1"/>
          <p:nvPr/>
        </p:nvSpPr>
        <p:spPr>
          <a:xfrm>
            <a:off x="4312920" y="6193219"/>
            <a:ext cx="4549140" cy="329818"/>
          </a:xfrm>
          <a:prstGeom prst="rect">
            <a:avLst/>
          </a:prstGeom>
          <a:noFill/>
          <a:ln>
            <a:noFill/>
          </a:ln>
        </p:spPr>
        <p:txBody>
          <a:bodyPr anchorCtr="0" anchor="ctr" bIns="34275" lIns="68575" spcFirstLastPara="1" rIns="68575" wrap="square" tIns="34275">
            <a:normAutofit/>
          </a:bodyPr>
          <a:lstStyle/>
          <a:p>
            <a:pPr indent="0" lvl="0" marL="0" marR="0" rtl="0" algn="r">
              <a:lnSpc>
                <a:spcPct val="90000"/>
              </a:lnSpc>
              <a:spcBef>
                <a:spcPts val="0"/>
              </a:spcBef>
              <a:spcAft>
                <a:spcPts val="0"/>
              </a:spcAft>
              <a:buClr>
                <a:schemeClr val="dk1"/>
              </a:buClr>
              <a:buSzPts val="1350"/>
              <a:buFont typeface="Calibri"/>
              <a:buNone/>
            </a:pPr>
            <a:r>
              <a:rPr b="0" i="1" lang="uk-UA" sz="1350" u="none" cap="none" strike="noStrike">
                <a:solidFill>
                  <a:schemeClr val="dk1"/>
                </a:solidFill>
                <a:latin typeface="Calibri"/>
                <a:ea typeface="Calibri"/>
                <a:cs typeface="Calibri"/>
                <a:sym typeface="Calibri"/>
              </a:rPr>
              <a:t>Джерело: PM² Project Management Methodology, Guide 3.0</a:t>
            </a:r>
            <a:endParaRPr b="1" i="1" sz="1350" u="none" cap="none" strike="noStrike">
              <a:solidFill>
                <a:schemeClr val="dk1"/>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31"/>
          <p:cNvSpPr txBox="1"/>
          <p:nvPr>
            <p:ph type="title"/>
          </p:nvPr>
        </p:nvSpPr>
        <p:spPr>
          <a:xfrm>
            <a:off x="644599" y="542611"/>
            <a:ext cx="7886700" cy="1610685"/>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1800"/>
              <a:buFont typeface="Calibri"/>
              <a:buNone/>
            </a:pPr>
            <a:r>
              <a:rPr b="1" lang="uk-UA" sz="1800"/>
              <a:t>Приклад використання матриці стейкхолдерів</a:t>
            </a:r>
            <a:br>
              <a:rPr b="1" lang="uk-UA" sz="1800"/>
            </a:br>
            <a:r>
              <a:rPr lang="uk-UA" sz="1600"/>
              <a:t>[на основі PMBOK, PMI та курсу “Project Management: basics for success”, Rob Stone, University of California, Irvine]</a:t>
            </a:r>
            <a:br>
              <a:rPr lang="uk-UA" sz="1600"/>
            </a:br>
            <a:br>
              <a:rPr lang="uk-UA" sz="1600"/>
            </a:br>
            <a:r>
              <a:rPr b="1" lang="uk-UA" sz="1800"/>
              <a:t>Ідея проєкту: розширити спортивний стадіон на території університету</a:t>
            </a:r>
            <a:r>
              <a:rPr lang="uk-UA" sz="1800"/>
              <a:t>.</a:t>
            </a:r>
            <a:endParaRPr/>
          </a:p>
        </p:txBody>
      </p:sp>
      <p:pic>
        <p:nvPicPr>
          <p:cNvPr id="272" name="Google Shape;272;p31"/>
          <p:cNvPicPr preferRelativeResize="0"/>
          <p:nvPr>
            <p:ph idx="1" type="body"/>
          </p:nvPr>
        </p:nvPicPr>
        <p:blipFill rotWithShape="1">
          <a:blip r:embed="rId3">
            <a:alphaModFix/>
          </a:blip>
          <a:srcRect b="0" l="0" r="0" t="17508"/>
          <a:stretch/>
        </p:blipFill>
        <p:spPr>
          <a:xfrm>
            <a:off x="1221205" y="2470708"/>
            <a:ext cx="6701590" cy="361495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32"/>
          <p:cNvSpPr txBox="1"/>
          <p:nvPr>
            <p:ph type="title"/>
          </p:nvPr>
        </p:nvSpPr>
        <p:spPr>
          <a:xfrm>
            <a:off x="644599" y="1028700"/>
            <a:ext cx="7886700" cy="444473"/>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br>
              <a:rPr b="1" lang="uk-UA" sz="1500"/>
            </a:br>
            <a:br>
              <a:rPr b="1" lang="uk-UA" sz="1500"/>
            </a:br>
            <a:r>
              <a:rPr b="1" lang="uk-UA" sz="2025">
                <a:solidFill>
                  <a:srgbClr val="C00000"/>
                </a:solidFill>
              </a:rPr>
              <a:t>Приклад побудови матриці стейкхолдерів</a:t>
            </a:r>
            <a:br>
              <a:rPr b="1" lang="uk-UA" sz="1500"/>
            </a:br>
            <a:r>
              <a:rPr b="1" lang="uk-UA" sz="1200">
                <a:solidFill>
                  <a:srgbClr val="C00000"/>
                </a:solidFill>
              </a:rPr>
              <a:t>[Timothy J. Kloppenborg. Contemporary Project Management, p.123]</a:t>
            </a:r>
            <a:br>
              <a:rPr lang="uk-UA" sz="1200"/>
            </a:br>
            <a:br>
              <a:rPr lang="uk-UA" sz="1200"/>
            </a:br>
            <a:endParaRPr sz="1500"/>
          </a:p>
        </p:txBody>
      </p:sp>
      <p:pic>
        <p:nvPicPr>
          <p:cNvPr id="278" name="Google Shape;278;p32"/>
          <p:cNvPicPr preferRelativeResize="0"/>
          <p:nvPr/>
        </p:nvPicPr>
        <p:blipFill rotWithShape="1">
          <a:blip r:embed="rId3">
            <a:alphaModFix/>
          </a:blip>
          <a:srcRect b="15418" l="24653" r="21068" t="29023"/>
          <a:stretch/>
        </p:blipFill>
        <p:spPr>
          <a:xfrm>
            <a:off x="1735931" y="1571624"/>
            <a:ext cx="6043613" cy="3866356"/>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33"/>
          <p:cNvSpPr txBox="1"/>
          <p:nvPr>
            <p:ph type="title"/>
          </p:nvPr>
        </p:nvSpPr>
        <p:spPr>
          <a:xfrm>
            <a:off x="1231188" y="1376594"/>
            <a:ext cx="6947654" cy="51498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C00000"/>
              </a:buClr>
              <a:buSzPts val="2100"/>
              <a:buFont typeface="Calibri"/>
              <a:buNone/>
            </a:pPr>
            <a:r>
              <a:rPr lang="uk-UA" sz="2100">
                <a:solidFill>
                  <a:srgbClr val="C00000"/>
                </a:solidFill>
                <a:latin typeface="Calibri"/>
                <a:ea typeface="Calibri"/>
                <a:cs typeface="Calibri"/>
                <a:sym typeface="Calibri"/>
              </a:rPr>
              <a:t>Критерії успіху для стейкхолдерів проєкту </a:t>
            </a:r>
            <a:endParaRPr sz="2100">
              <a:solidFill>
                <a:srgbClr val="C00000"/>
              </a:solidFill>
            </a:endParaRPr>
          </a:p>
        </p:txBody>
      </p:sp>
      <p:sp>
        <p:nvSpPr>
          <p:cNvPr id="284" name="Google Shape;284;p33"/>
          <p:cNvSpPr txBox="1"/>
          <p:nvPr>
            <p:ph idx="1" type="body"/>
          </p:nvPr>
        </p:nvSpPr>
        <p:spPr>
          <a:xfrm>
            <a:off x="681311" y="2624388"/>
            <a:ext cx="2583383" cy="160922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650"/>
              <a:buNone/>
            </a:pPr>
            <a:r>
              <a:rPr b="1" lang="uk-UA" sz="1650"/>
              <a:t>Критерії успіху проєкту</a:t>
            </a:r>
            <a:endParaRPr/>
          </a:p>
          <a:p>
            <a:pPr indent="0" lvl="0" marL="0" rtl="0" algn="l">
              <a:lnSpc>
                <a:spcPct val="90000"/>
              </a:lnSpc>
              <a:spcBef>
                <a:spcPts val="450"/>
              </a:spcBef>
              <a:spcAft>
                <a:spcPts val="0"/>
              </a:spcAft>
              <a:buClr>
                <a:schemeClr val="dk1"/>
              </a:buClr>
              <a:buSzPts val="1650"/>
              <a:buNone/>
            </a:pPr>
            <a:r>
              <a:rPr lang="uk-UA" sz="1650"/>
              <a:t>визначаються </a:t>
            </a:r>
            <a:r>
              <a:rPr b="1" lang="uk-UA" sz="1650"/>
              <a:t>із урахуванням вимог ключових стейкхолдерів </a:t>
            </a:r>
            <a:r>
              <a:rPr lang="uk-UA" sz="1650"/>
              <a:t>проєкту</a:t>
            </a:r>
            <a:endParaRPr/>
          </a:p>
        </p:txBody>
      </p:sp>
      <p:graphicFrame>
        <p:nvGraphicFramePr>
          <p:cNvPr id="285" name="Google Shape;285;p33"/>
          <p:cNvGraphicFramePr/>
          <p:nvPr/>
        </p:nvGraphicFramePr>
        <p:xfrm>
          <a:off x="3491345" y="2515639"/>
          <a:ext cx="3000000" cy="3000000"/>
        </p:xfrm>
        <a:graphic>
          <a:graphicData uri="http://schemas.openxmlformats.org/drawingml/2006/table">
            <a:tbl>
              <a:tblPr bandRow="1" firstCol="1" firstRow="1">
                <a:noFill/>
                <a:tableStyleId>{BFCEA46F-61A3-433E-AD9E-948DAB87E63B}</a:tableStyleId>
              </a:tblPr>
              <a:tblGrid>
                <a:gridCol w="1538175"/>
                <a:gridCol w="727825"/>
                <a:gridCol w="801400"/>
                <a:gridCol w="860375"/>
                <a:gridCol w="623450"/>
                <a:gridCol w="557750"/>
              </a:tblGrid>
              <a:tr h="382675">
                <a:tc>
                  <a:txBody>
                    <a:bodyPr/>
                    <a:lstStyle/>
                    <a:p>
                      <a:pPr indent="0" lvl="0" marL="0" marR="0" rtl="0" algn="l">
                        <a:lnSpc>
                          <a:spcPct val="107000"/>
                        </a:lnSpc>
                        <a:spcBef>
                          <a:spcPts val="0"/>
                        </a:spcBef>
                        <a:spcAft>
                          <a:spcPts val="0"/>
                        </a:spcAft>
                        <a:buNone/>
                      </a:pPr>
                      <a:r>
                        <a:rPr lang="uk-UA" sz="1200" u="none" cap="none" strike="noStrike">
                          <a:solidFill>
                            <a:schemeClr val="dk1"/>
                          </a:solidFill>
                        </a:rPr>
                        <a:t>Критерії успіху проєкту</a:t>
                      </a:r>
                      <a:endParaRPr sz="1200" u="none" cap="none" strike="noStrike">
                        <a:solidFill>
                          <a:schemeClr val="dk1"/>
                        </a:solidFill>
                        <a:latin typeface="Calibri"/>
                        <a:ea typeface="Calibri"/>
                        <a:cs typeface="Calibri"/>
                        <a:sym typeface="Calibri"/>
                      </a:endParaRPr>
                    </a:p>
                  </a:txBody>
                  <a:tcPr marT="0" marB="0" marR="51425" marL="5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7000"/>
                        </a:lnSpc>
                        <a:spcBef>
                          <a:spcPts val="0"/>
                        </a:spcBef>
                        <a:spcAft>
                          <a:spcPts val="0"/>
                        </a:spcAft>
                        <a:buNone/>
                      </a:pPr>
                      <a:r>
                        <a:rPr lang="uk-UA" sz="1200" u="none" cap="none" strike="noStrike">
                          <a:solidFill>
                            <a:schemeClr val="dk1"/>
                          </a:solidFill>
                        </a:rPr>
                        <a:t>Власник</a:t>
                      </a:r>
                      <a:endParaRPr sz="1200" u="none" cap="none" strike="noStrike">
                        <a:solidFill>
                          <a:schemeClr val="dk1"/>
                        </a:solidFill>
                        <a:latin typeface="Calibri"/>
                        <a:ea typeface="Calibri"/>
                        <a:cs typeface="Calibri"/>
                        <a:sym typeface="Calibri"/>
                      </a:endParaRPr>
                    </a:p>
                  </a:txBody>
                  <a:tcPr marT="0" marB="0" marR="51425" marL="5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7000"/>
                        </a:lnSpc>
                        <a:spcBef>
                          <a:spcPts val="0"/>
                        </a:spcBef>
                        <a:spcAft>
                          <a:spcPts val="0"/>
                        </a:spcAft>
                        <a:buNone/>
                      </a:pPr>
                      <a:r>
                        <a:rPr lang="uk-UA" sz="1200" u="none" cap="none" strike="noStrike">
                          <a:solidFill>
                            <a:schemeClr val="dk1"/>
                          </a:solidFill>
                        </a:rPr>
                        <a:t>Замовник</a:t>
                      </a:r>
                      <a:endParaRPr sz="1200" u="none" cap="none" strike="noStrike">
                        <a:solidFill>
                          <a:schemeClr val="dk1"/>
                        </a:solidFill>
                        <a:latin typeface="Calibri"/>
                        <a:ea typeface="Calibri"/>
                        <a:cs typeface="Calibri"/>
                        <a:sym typeface="Calibri"/>
                      </a:endParaRPr>
                    </a:p>
                  </a:txBody>
                  <a:tcPr marT="0" marB="0" marR="51425" marL="5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7000"/>
                        </a:lnSpc>
                        <a:spcBef>
                          <a:spcPts val="0"/>
                        </a:spcBef>
                        <a:spcAft>
                          <a:spcPts val="0"/>
                        </a:spcAft>
                        <a:buNone/>
                      </a:pPr>
                      <a:r>
                        <a:rPr lang="uk-UA" sz="1200" u="none" cap="none" strike="noStrike">
                          <a:solidFill>
                            <a:schemeClr val="dk1"/>
                          </a:solidFill>
                        </a:rPr>
                        <a:t>Менеджер проєкту</a:t>
                      </a:r>
                      <a:endParaRPr sz="1200" u="none" cap="none" strike="noStrike">
                        <a:solidFill>
                          <a:schemeClr val="dk1"/>
                        </a:solidFill>
                        <a:latin typeface="Calibri"/>
                        <a:ea typeface="Calibri"/>
                        <a:cs typeface="Calibri"/>
                        <a:sym typeface="Calibri"/>
                      </a:endParaRPr>
                    </a:p>
                  </a:txBody>
                  <a:tcPr marT="0" marB="0" marR="51425" marL="5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7000"/>
                        </a:lnSpc>
                        <a:spcBef>
                          <a:spcPts val="0"/>
                        </a:spcBef>
                        <a:spcAft>
                          <a:spcPts val="0"/>
                        </a:spcAft>
                        <a:buNone/>
                      </a:pPr>
                      <a:r>
                        <a:rPr lang="uk-UA" sz="1200" u="none" cap="none" strike="noStrike">
                          <a:solidFill>
                            <a:schemeClr val="dk1"/>
                          </a:solidFill>
                        </a:rPr>
                        <a:t>…</a:t>
                      </a:r>
                      <a:endParaRPr sz="1200" u="none" cap="none" strike="noStrike">
                        <a:solidFill>
                          <a:schemeClr val="dk1"/>
                        </a:solidFill>
                        <a:latin typeface="Calibri"/>
                        <a:ea typeface="Calibri"/>
                        <a:cs typeface="Calibri"/>
                        <a:sym typeface="Calibri"/>
                      </a:endParaRPr>
                    </a:p>
                  </a:txBody>
                  <a:tcPr marT="0" marB="0" marR="51425" marL="5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7000"/>
                        </a:lnSpc>
                        <a:spcBef>
                          <a:spcPts val="0"/>
                        </a:spcBef>
                        <a:spcAft>
                          <a:spcPts val="0"/>
                        </a:spcAft>
                        <a:buNone/>
                      </a:pPr>
                      <a:r>
                        <a:rPr lang="uk-UA" sz="1200" u="none" cap="none" strike="noStrike">
                          <a:solidFill>
                            <a:schemeClr val="dk1"/>
                          </a:solidFill>
                        </a:rPr>
                        <a:t>…</a:t>
                      </a:r>
                      <a:endParaRPr sz="1200" u="none" cap="none" strike="noStrike">
                        <a:solidFill>
                          <a:schemeClr val="dk1"/>
                        </a:solidFill>
                        <a:latin typeface="Calibri"/>
                        <a:ea typeface="Calibri"/>
                        <a:cs typeface="Calibri"/>
                        <a:sym typeface="Calibri"/>
                      </a:endParaRPr>
                    </a:p>
                  </a:txBody>
                  <a:tcPr marT="0" marB="0" marR="51425" marL="5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86975">
                <a:tc>
                  <a:txBody>
                    <a:bodyPr/>
                    <a:lstStyle/>
                    <a:p>
                      <a:pPr indent="0" lvl="0" marL="0" marR="0" rtl="0" algn="l">
                        <a:lnSpc>
                          <a:spcPct val="107000"/>
                        </a:lnSpc>
                        <a:spcBef>
                          <a:spcPts val="0"/>
                        </a:spcBef>
                        <a:spcAft>
                          <a:spcPts val="0"/>
                        </a:spcAft>
                        <a:buNone/>
                      </a:pPr>
                      <a:r>
                        <a:rPr b="0" lang="uk-UA" sz="1200" u="none" cap="none" strike="noStrike">
                          <a:solidFill>
                            <a:schemeClr val="dk1"/>
                          </a:solidFill>
                        </a:rPr>
                        <a:t>Вчасно</a:t>
                      </a:r>
                      <a:endParaRPr b="0" sz="1200" u="none" cap="none" strike="noStrike">
                        <a:solidFill>
                          <a:schemeClr val="dk1"/>
                        </a:solidFill>
                        <a:latin typeface="Calibri"/>
                        <a:ea typeface="Calibri"/>
                        <a:cs typeface="Calibri"/>
                        <a:sym typeface="Calibri"/>
                      </a:endParaRPr>
                    </a:p>
                  </a:txBody>
                  <a:tcPr marT="0" marB="0" marR="51425" marL="5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7000"/>
                        </a:lnSpc>
                        <a:spcBef>
                          <a:spcPts val="0"/>
                        </a:spcBef>
                        <a:spcAft>
                          <a:spcPts val="0"/>
                        </a:spcAft>
                        <a:buNone/>
                      </a:pPr>
                      <a:r>
                        <a:rPr lang="uk-UA" sz="1200" u="none" cap="none" strike="noStrike">
                          <a:solidFill>
                            <a:schemeClr val="dk1"/>
                          </a:solidFill>
                        </a:rPr>
                        <a:t> </a:t>
                      </a:r>
                      <a:endParaRPr sz="1200" u="none" cap="none" strike="noStrike">
                        <a:solidFill>
                          <a:schemeClr val="dk1"/>
                        </a:solidFill>
                        <a:latin typeface="Calibri"/>
                        <a:ea typeface="Calibri"/>
                        <a:cs typeface="Calibri"/>
                        <a:sym typeface="Calibri"/>
                      </a:endParaRPr>
                    </a:p>
                  </a:txBody>
                  <a:tcPr marT="0" marB="0" marR="51425" marL="5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7000"/>
                        </a:lnSpc>
                        <a:spcBef>
                          <a:spcPts val="0"/>
                        </a:spcBef>
                        <a:spcAft>
                          <a:spcPts val="0"/>
                        </a:spcAft>
                        <a:buNone/>
                      </a:pPr>
                      <a:r>
                        <a:rPr lang="uk-UA" sz="1200" u="none" cap="none" strike="noStrike">
                          <a:solidFill>
                            <a:schemeClr val="dk1"/>
                          </a:solidFill>
                        </a:rPr>
                        <a:t> </a:t>
                      </a:r>
                      <a:endParaRPr sz="1200" u="none" cap="none" strike="noStrike">
                        <a:solidFill>
                          <a:schemeClr val="dk1"/>
                        </a:solidFill>
                        <a:latin typeface="Calibri"/>
                        <a:ea typeface="Calibri"/>
                        <a:cs typeface="Calibri"/>
                        <a:sym typeface="Calibri"/>
                      </a:endParaRPr>
                    </a:p>
                  </a:txBody>
                  <a:tcPr marT="0" marB="0" marR="51425" marL="5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Clr>
                          <a:schemeClr val="dk1"/>
                        </a:buClr>
                        <a:buSzPts val="1200"/>
                        <a:buFont typeface="Calibri"/>
                        <a:buNone/>
                      </a:pPr>
                      <a:r>
                        <a:rPr lang="uk-UA" sz="1200" u="none" cap="none" strike="noStrike">
                          <a:solidFill>
                            <a:schemeClr val="dk1"/>
                          </a:solidFill>
                        </a:rPr>
                        <a:t> Х</a:t>
                      </a:r>
                      <a:endParaRPr sz="1200" u="none" cap="none" strike="noStrike">
                        <a:solidFill>
                          <a:schemeClr val="dk1"/>
                        </a:solidFill>
                        <a:latin typeface="Calibri"/>
                        <a:ea typeface="Calibri"/>
                        <a:cs typeface="Calibri"/>
                        <a:sym typeface="Calibri"/>
                      </a:endParaRPr>
                    </a:p>
                  </a:txBody>
                  <a:tcPr marT="0" marB="0" marR="51425" marL="5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7000"/>
                        </a:lnSpc>
                        <a:spcBef>
                          <a:spcPts val="0"/>
                        </a:spcBef>
                        <a:spcAft>
                          <a:spcPts val="0"/>
                        </a:spcAft>
                        <a:buNone/>
                      </a:pPr>
                      <a:r>
                        <a:rPr lang="uk-UA" sz="1200" u="none" cap="none" strike="noStrike">
                          <a:solidFill>
                            <a:schemeClr val="dk1"/>
                          </a:solidFill>
                        </a:rPr>
                        <a:t> </a:t>
                      </a:r>
                      <a:endParaRPr sz="1200" u="none" cap="none" strike="noStrike">
                        <a:solidFill>
                          <a:schemeClr val="dk1"/>
                        </a:solidFill>
                        <a:latin typeface="Calibri"/>
                        <a:ea typeface="Calibri"/>
                        <a:cs typeface="Calibri"/>
                        <a:sym typeface="Calibri"/>
                      </a:endParaRPr>
                    </a:p>
                  </a:txBody>
                  <a:tcPr marT="0" marB="0" marR="51425" marL="5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7000"/>
                        </a:lnSpc>
                        <a:spcBef>
                          <a:spcPts val="0"/>
                        </a:spcBef>
                        <a:spcAft>
                          <a:spcPts val="0"/>
                        </a:spcAft>
                        <a:buNone/>
                      </a:pPr>
                      <a:r>
                        <a:rPr lang="uk-UA" sz="1200" u="none" cap="none" strike="noStrike">
                          <a:solidFill>
                            <a:schemeClr val="dk1"/>
                          </a:solidFill>
                        </a:rPr>
                        <a:t> </a:t>
                      </a:r>
                      <a:endParaRPr sz="1200" u="none" cap="none" strike="noStrike">
                        <a:solidFill>
                          <a:schemeClr val="dk1"/>
                        </a:solidFill>
                        <a:latin typeface="Calibri"/>
                        <a:ea typeface="Calibri"/>
                        <a:cs typeface="Calibri"/>
                        <a:sym typeface="Calibri"/>
                      </a:endParaRPr>
                    </a:p>
                  </a:txBody>
                  <a:tcPr marT="0" marB="0" marR="51425" marL="5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86975">
                <a:tc>
                  <a:txBody>
                    <a:bodyPr/>
                    <a:lstStyle/>
                    <a:p>
                      <a:pPr indent="0" lvl="0" marL="0" marR="0" rtl="0" algn="l">
                        <a:lnSpc>
                          <a:spcPct val="107000"/>
                        </a:lnSpc>
                        <a:spcBef>
                          <a:spcPts val="0"/>
                        </a:spcBef>
                        <a:spcAft>
                          <a:spcPts val="0"/>
                        </a:spcAft>
                        <a:buNone/>
                      </a:pPr>
                      <a:r>
                        <a:rPr b="0" lang="uk-UA" sz="1200" u="none" cap="none" strike="noStrike">
                          <a:solidFill>
                            <a:schemeClr val="dk1"/>
                          </a:solidFill>
                        </a:rPr>
                        <a:t>В межах бюджету</a:t>
                      </a:r>
                      <a:endParaRPr b="0" sz="1200" u="none" cap="none" strike="noStrike">
                        <a:solidFill>
                          <a:schemeClr val="dk1"/>
                        </a:solidFill>
                        <a:latin typeface="Calibri"/>
                        <a:ea typeface="Calibri"/>
                        <a:cs typeface="Calibri"/>
                        <a:sym typeface="Calibri"/>
                      </a:endParaRPr>
                    </a:p>
                  </a:txBody>
                  <a:tcPr marT="0" marB="0" marR="51425" marL="5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uk-UA" sz="1200" u="none" cap="none" strike="noStrike">
                          <a:solidFill>
                            <a:schemeClr val="dk1"/>
                          </a:solidFill>
                        </a:rPr>
                        <a:t>Х</a:t>
                      </a:r>
                      <a:endParaRPr sz="1200" u="none" cap="none" strike="noStrike">
                        <a:solidFill>
                          <a:schemeClr val="dk1"/>
                        </a:solidFill>
                        <a:latin typeface="Calibri"/>
                        <a:ea typeface="Calibri"/>
                        <a:cs typeface="Calibri"/>
                        <a:sym typeface="Calibri"/>
                      </a:endParaRPr>
                    </a:p>
                  </a:txBody>
                  <a:tcPr marT="0" marB="0" marR="51425" marL="5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7000"/>
                        </a:lnSpc>
                        <a:spcBef>
                          <a:spcPts val="0"/>
                        </a:spcBef>
                        <a:spcAft>
                          <a:spcPts val="0"/>
                        </a:spcAft>
                        <a:buNone/>
                      </a:pPr>
                      <a:r>
                        <a:rPr lang="uk-UA" sz="1200" u="none" cap="none" strike="noStrike">
                          <a:solidFill>
                            <a:schemeClr val="dk1"/>
                          </a:solidFill>
                        </a:rPr>
                        <a:t> </a:t>
                      </a:r>
                      <a:endParaRPr sz="1200" u="none" cap="none" strike="noStrike">
                        <a:solidFill>
                          <a:schemeClr val="dk1"/>
                        </a:solidFill>
                        <a:latin typeface="Calibri"/>
                        <a:ea typeface="Calibri"/>
                        <a:cs typeface="Calibri"/>
                        <a:sym typeface="Calibri"/>
                      </a:endParaRPr>
                    </a:p>
                  </a:txBody>
                  <a:tcPr marT="0" marB="0" marR="51425" marL="5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7000"/>
                        </a:lnSpc>
                        <a:spcBef>
                          <a:spcPts val="0"/>
                        </a:spcBef>
                        <a:spcAft>
                          <a:spcPts val="0"/>
                        </a:spcAft>
                        <a:buNone/>
                      </a:pPr>
                      <a:r>
                        <a:rPr lang="uk-UA" sz="1200" u="none" cap="none" strike="noStrike">
                          <a:solidFill>
                            <a:schemeClr val="dk1"/>
                          </a:solidFill>
                        </a:rPr>
                        <a:t> </a:t>
                      </a:r>
                      <a:endParaRPr sz="1200" u="none" cap="none" strike="noStrike">
                        <a:solidFill>
                          <a:schemeClr val="dk1"/>
                        </a:solidFill>
                        <a:latin typeface="Calibri"/>
                        <a:ea typeface="Calibri"/>
                        <a:cs typeface="Calibri"/>
                        <a:sym typeface="Calibri"/>
                      </a:endParaRPr>
                    </a:p>
                  </a:txBody>
                  <a:tcPr marT="0" marB="0" marR="51425" marL="5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7000"/>
                        </a:lnSpc>
                        <a:spcBef>
                          <a:spcPts val="0"/>
                        </a:spcBef>
                        <a:spcAft>
                          <a:spcPts val="0"/>
                        </a:spcAft>
                        <a:buNone/>
                      </a:pPr>
                      <a:r>
                        <a:rPr lang="uk-UA" sz="1200" u="none" cap="none" strike="noStrike">
                          <a:solidFill>
                            <a:schemeClr val="dk1"/>
                          </a:solidFill>
                        </a:rPr>
                        <a:t> </a:t>
                      </a:r>
                      <a:endParaRPr sz="1200" u="none" cap="none" strike="noStrike">
                        <a:solidFill>
                          <a:schemeClr val="dk1"/>
                        </a:solidFill>
                        <a:latin typeface="Calibri"/>
                        <a:ea typeface="Calibri"/>
                        <a:cs typeface="Calibri"/>
                        <a:sym typeface="Calibri"/>
                      </a:endParaRPr>
                    </a:p>
                  </a:txBody>
                  <a:tcPr marT="0" marB="0" marR="51425" marL="5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7000"/>
                        </a:lnSpc>
                        <a:spcBef>
                          <a:spcPts val="0"/>
                        </a:spcBef>
                        <a:spcAft>
                          <a:spcPts val="0"/>
                        </a:spcAft>
                        <a:buNone/>
                      </a:pPr>
                      <a:r>
                        <a:rPr lang="uk-UA" sz="1200" u="none" cap="none" strike="noStrike">
                          <a:solidFill>
                            <a:schemeClr val="dk1"/>
                          </a:solidFill>
                        </a:rPr>
                        <a:t> </a:t>
                      </a:r>
                      <a:endParaRPr sz="1200" u="none" cap="none" strike="noStrike">
                        <a:solidFill>
                          <a:schemeClr val="dk1"/>
                        </a:solidFill>
                        <a:latin typeface="Calibri"/>
                        <a:ea typeface="Calibri"/>
                        <a:cs typeface="Calibri"/>
                        <a:sym typeface="Calibri"/>
                      </a:endParaRPr>
                    </a:p>
                  </a:txBody>
                  <a:tcPr marT="0" marB="0" marR="51425" marL="5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86975">
                <a:tc>
                  <a:txBody>
                    <a:bodyPr/>
                    <a:lstStyle/>
                    <a:p>
                      <a:pPr indent="0" lvl="0" marL="0" marR="0" rtl="0" algn="l">
                        <a:lnSpc>
                          <a:spcPct val="107000"/>
                        </a:lnSpc>
                        <a:spcBef>
                          <a:spcPts val="0"/>
                        </a:spcBef>
                        <a:spcAft>
                          <a:spcPts val="0"/>
                        </a:spcAft>
                        <a:buNone/>
                      </a:pPr>
                      <a:r>
                        <a:rPr b="0" lang="uk-UA" sz="1200" u="none" cap="none" strike="noStrike">
                          <a:solidFill>
                            <a:schemeClr val="dk1"/>
                          </a:solidFill>
                        </a:rPr>
                        <a:t>Відповідати вимогам</a:t>
                      </a:r>
                      <a:endParaRPr b="0" sz="1200" u="none" cap="none" strike="noStrike">
                        <a:solidFill>
                          <a:schemeClr val="dk1"/>
                        </a:solidFill>
                        <a:latin typeface="Calibri"/>
                        <a:ea typeface="Calibri"/>
                        <a:cs typeface="Calibri"/>
                        <a:sym typeface="Calibri"/>
                      </a:endParaRPr>
                    </a:p>
                  </a:txBody>
                  <a:tcPr marT="0" marB="0" marR="51425" marL="5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7000"/>
                        </a:lnSpc>
                        <a:spcBef>
                          <a:spcPts val="0"/>
                        </a:spcBef>
                        <a:spcAft>
                          <a:spcPts val="0"/>
                        </a:spcAft>
                        <a:buNone/>
                      </a:pPr>
                      <a:r>
                        <a:rPr lang="uk-UA" sz="1200" u="none" cap="none" strike="noStrike">
                          <a:solidFill>
                            <a:schemeClr val="dk1"/>
                          </a:solidFill>
                        </a:rPr>
                        <a:t> </a:t>
                      </a:r>
                      <a:endParaRPr sz="1200" u="none" cap="none" strike="noStrike">
                        <a:solidFill>
                          <a:schemeClr val="dk1"/>
                        </a:solidFill>
                        <a:latin typeface="Calibri"/>
                        <a:ea typeface="Calibri"/>
                        <a:cs typeface="Calibri"/>
                        <a:sym typeface="Calibri"/>
                      </a:endParaRPr>
                    </a:p>
                  </a:txBody>
                  <a:tcPr marT="0" marB="0" marR="51425" marL="5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7000"/>
                        </a:lnSpc>
                        <a:spcBef>
                          <a:spcPts val="0"/>
                        </a:spcBef>
                        <a:spcAft>
                          <a:spcPts val="0"/>
                        </a:spcAft>
                        <a:buNone/>
                      </a:pPr>
                      <a:r>
                        <a:rPr lang="uk-UA" sz="1200" u="none" cap="none" strike="noStrike">
                          <a:solidFill>
                            <a:schemeClr val="dk1"/>
                          </a:solidFill>
                        </a:rPr>
                        <a:t> </a:t>
                      </a:r>
                      <a:endParaRPr sz="1200" u="none" cap="none" strike="noStrike">
                        <a:solidFill>
                          <a:schemeClr val="dk1"/>
                        </a:solidFill>
                        <a:latin typeface="Calibri"/>
                        <a:ea typeface="Calibri"/>
                        <a:cs typeface="Calibri"/>
                        <a:sym typeface="Calibri"/>
                      </a:endParaRPr>
                    </a:p>
                  </a:txBody>
                  <a:tcPr marT="0" marB="0" marR="51425" marL="5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7000"/>
                        </a:lnSpc>
                        <a:spcBef>
                          <a:spcPts val="0"/>
                        </a:spcBef>
                        <a:spcAft>
                          <a:spcPts val="0"/>
                        </a:spcAft>
                        <a:buNone/>
                      </a:pPr>
                      <a:r>
                        <a:rPr lang="uk-UA" sz="1200" u="none" cap="none" strike="noStrike">
                          <a:solidFill>
                            <a:schemeClr val="dk1"/>
                          </a:solidFill>
                        </a:rPr>
                        <a:t> </a:t>
                      </a:r>
                      <a:endParaRPr sz="1200" u="none" cap="none" strike="noStrike">
                        <a:solidFill>
                          <a:schemeClr val="dk1"/>
                        </a:solidFill>
                        <a:latin typeface="Calibri"/>
                        <a:ea typeface="Calibri"/>
                        <a:cs typeface="Calibri"/>
                        <a:sym typeface="Calibri"/>
                      </a:endParaRPr>
                    </a:p>
                  </a:txBody>
                  <a:tcPr marT="0" marB="0" marR="51425" marL="5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7000"/>
                        </a:lnSpc>
                        <a:spcBef>
                          <a:spcPts val="0"/>
                        </a:spcBef>
                        <a:spcAft>
                          <a:spcPts val="0"/>
                        </a:spcAft>
                        <a:buNone/>
                      </a:pPr>
                      <a:r>
                        <a:rPr lang="uk-UA" sz="1200" u="none" cap="none" strike="noStrike">
                          <a:solidFill>
                            <a:schemeClr val="dk1"/>
                          </a:solidFill>
                        </a:rPr>
                        <a:t> </a:t>
                      </a:r>
                      <a:endParaRPr sz="1200" u="none" cap="none" strike="noStrike">
                        <a:solidFill>
                          <a:schemeClr val="dk1"/>
                        </a:solidFill>
                        <a:latin typeface="Calibri"/>
                        <a:ea typeface="Calibri"/>
                        <a:cs typeface="Calibri"/>
                        <a:sym typeface="Calibri"/>
                      </a:endParaRPr>
                    </a:p>
                  </a:txBody>
                  <a:tcPr marT="0" marB="0" marR="51425" marL="5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7000"/>
                        </a:lnSpc>
                        <a:spcBef>
                          <a:spcPts val="0"/>
                        </a:spcBef>
                        <a:spcAft>
                          <a:spcPts val="0"/>
                        </a:spcAft>
                        <a:buNone/>
                      </a:pPr>
                      <a:r>
                        <a:rPr lang="uk-UA" sz="1200" u="none" cap="none" strike="noStrike">
                          <a:solidFill>
                            <a:schemeClr val="dk1"/>
                          </a:solidFill>
                        </a:rPr>
                        <a:t> </a:t>
                      </a:r>
                      <a:endParaRPr sz="1200" u="none" cap="none" strike="noStrike">
                        <a:solidFill>
                          <a:schemeClr val="dk1"/>
                        </a:solidFill>
                        <a:latin typeface="Calibri"/>
                        <a:ea typeface="Calibri"/>
                        <a:cs typeface="Calibri"/>
                        <a:sym typeface="Calibri"/>
                      </a:endParaRPr>
                    </a:p>
                  </a:txBody>
                  <a:tcPr marT="0" marB="0" marR="51425" marL="5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86975">
                <a:tc>
                  <a:txBody>
                    <a:bodyPr/>
                    <a:lstStyle/>
                    <a:p>
                      <a:pPr indent="0" lvl="0" marL="0" marR="0" rtl="0" algn="l">
                        <a:lnSpc>
                          <a:spcPct val="107000"/>
                        </a:lnSpc>
                        <a:spcBef>
                          <a:spcPts val="0"/>
                        </a:spcBef>
                        <a:spcAft>
                          <a:spcPts val="0"/>
                        </a:spcAft>
                        <a:buNone/>
                      </a:pPr>
                      <a:r>
                        <a:rPr b="0" lang="uk-UA" sz="1200" u="none" cap="none" strike="noStrike">
                          <a:solidFill>
                            <a:schemeClr val="dk1"/>
                          </a:solidFill>
                        </a:rPr>
                        <a:t>Партнерство</a:t>
                      </a:r>
                      <a:endParaRPr b="0" sz="1200" u="none" cap="none" strike="noStrike">
                        <a:solidFill>
                          <a:schemeClr val="dk1"/>
                        </a:solidFill>
                        <a:latin typeface="Calibri"/>
                        <a:ea typeface="Calibri"/>
                        <a:cs typeface="Calibri"/>
                        <a:sym typeface="Calibri"/>
                      </a:endParaRPr>
                    </a:p>
                  </a:txBody>
                  <a:tcPr marT="0" marB="0" marR="51425" marL="5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7000"/>
                        </a:lnSpc>
                        <a:spcBef>
                          <a:spcPts val="0"/>
                        </a:spcBef>
                        <a:spcAft>
                          <a:spcPts val="0"/>
                        </a:spcAft>
                        <a:buNone/>
                      </a:pPr>
                      <a:r>
                        <a:rPr lang="uk-UA" sz="1200" u="none" cap="none" strike="noStrike">
                          <a:solidFill>
                            <a:schemeClr val="dk1"/>
                          </a:solidFill>
                        </a:rPr>
                        <a:t> </a:t>
                      </a:r>
                      <a:endParaRPr sz="1200" u="none" cap="none" strike="noStrike">
                        <a:solidFill>
                          <a:schemeClr val="dk1"/>
                        </a:solidFill>
                        <a:latin typeface="Calibri"/>
                        <a:ea typeface="Calibri"/>
                        <a:cs typeface="Calibri"/>
                        <a:sym typeface="Calibri"/>
                      </a:endParaRPr>
                    </a:p>
                  </a:txBody>
                  <a:tcPr marT="0" marB="0" marR="51425" marL="5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7000"/>
                        </a:lnSpc>
                        <a:spcBef>
                          <a:spcPts val="0"/>
                        </a:spcBef>
                        <a:spcAft>
                          <a:spcPts val="0"/>
                        </a:spcAft>
                        <a:buNone/>
                      </a:pPr>
                      <a:r>
                        <a:rPr lang="uk-UA" sz="1200" u="none" cap="none" strike="noStrike">
                          <a:solidFill>
                            <a:schemeClr val="dk1"/>
                          </a:solidFill>
                        </a:rPr>
                        <a:t> </a:t>
                      </a:r>
                      <a:endParaRPr sz="1200" u="none" cap="none" strike="noStrike">
                        <a:solidFill>
                          <a:schemeClr val="dk1"/>
                        </a:solidFill>
                        <a:latin typeface="Calibri"/>
                        <a:ea typeface="Calibri"/>
                        <a:cs typeface="Calibri"/>
                        <a:sym typeface="Calibri"/>
                      </a:endParaRPr>
                    </a:p>
                  </a:txBody>
                  <a:tcPr marT="0" marB="0" marR="51425" marL="5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7000"/>
                        </a:lnSpc>
                        <a:spcBef>
                          <a:spcPts val="0"/>
                        </a:spcBef>
                        <a:spcAft>
                          <a:spcPts val="0"/>
                        </a:spcAft>
                        <a:buNone/>
                      </a:pPr>
                      <a:r>
                        <a:rPr lang="uk-UA" sz="1200" u="none" cap="none" strike="noStrike">
                          <a:solidFill>
                            <a:schemeClr val="dk1"/>
                          </a:solidFill>
                        </a:rPr>
                        <a:t> </a:t>
                      </a:r>
                      <a:endParaRPr sz="1200" u="none" cap="none" strike="noStrike">
                        <a:solidFill>
                          <a:schemeClr val="dk1"/>
                        </a:solidFill>
                        <a:latin typeface="Calibri"/>
                        <a:ea typeface="Calibri"/>
                        <a:cs typeface="Calibri"/>
                        <a:sym typeface="Calibri"/>
                      </a:endParaRPr>
                    </a:p>
                  </a:txBody>
                  <a:tcPr marT="0" marB="0" marR="51425" marL="5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7000"/>
                        </a:lnSpc>
                        <a:spcBef>
                          <a:spcPts val="0"/>
                        </a:spcBef>
                        <a:spcAft>
                          <a:spcPts val="0"/>
                        </a:spcAft>
                        <a:buNone/>
                      </a:pPr>
                      <a:r>
                        <a:rPr lang="uk-UA" sz="1200" u="none" cap="none" strike="noStrike">
                          <a:solidFill>
                            <a:schemeClr val="dk1"/>
                          </a:solidFill>
                        </a:rPr>
                        <a:t> </a:t>
                      </a:r>
                      <a:endParaRPr sz="1200" u="none" cap="none" strike="noStrike">
                        <a:solidFill>
                          <a:schemeClr val="dk1"/>
                        </a:solidFill>
                        <a:latin typeface="Calibri"/>
                        <a:ea typeface="Calibri"/>
                        <a:cs typeface="Calibri"/>
                        <a:sym typeface="Calibri"/>
                      </a:endParaRPr>
                    </a:p>
                  </a:txBody>
                  <a:tcPr marT="0" marB="0" marR="51425" marL="5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7000"/>
                        </a:lnSpc>
                        <a:spcBef>
                          <a:spcPts val="0"/>
                        </a:spcBef>
                        <a:spcAft>
                          <a:spcPts val="0"/>
                        </a:spcAft>
                        <a:buNone/>
                      </a:pPr>
                      <a:r>
                        <a:rPr lang="uk-UA" sz="1200" u="none" cap="none" strike="noStrike">
                          <a:solidFill>
                            <a:schemeClr val="dk1"/>
                          </a:solidFill>
                        </a:rPr>
                        <a:t> </a:t>
                      </a:r>
                      <a:endParaRPr sz="1200" u="none" cap="none" strike="noStrike">
                        <a:solidFill>
                          <a:schemeClr val="dk1"/>
                        </a:solidFill>
                        <a:latin typeface="Calibri"/>
                        <a:ea typeface="Calibri"/>
                        <a:cs typeface="Calibri"/>
                        <a:sym typeface="Calibri"/>
                      </a:endParaRPr>
                    </a:p>
                  </a:txBody>
                  <a:tcPr marT="0" marB="0" marR="51425" marL="5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86975">
                <a:tc>
                  <a:txBody>
                    <a:bodyPr/>
                    <a:lstStyle/>
                    <a:p>
                      <a:pPr indent="0" lvl="0" marL="0" marR="0" rtl="0" algn="l">
                        <a:lnSpc>
                          <a:spcPct val="107000"/>
                        </a:lnSpc>
                        <a:spcBef>
                          <a:spcPts val="0"/>
                        </a:spcBef>
                        <a:spcAft>
                          <a:spcPts val="0"/>
                        </a:spcAft>
                        <a:buNone/>
                      </a:pPr>
                      <a:r>
                        <a:rPr b="0" lang="uk-UA" sz="1200" u="none" cap="none" strike="noStrike">
                          <a:solidFill>
                            <a:schemeClr val="dk1"/>
                          </a:solidFill>
                        </a:rPr>
                        <a:t>Прибуток</a:t>
                      </a:r>
                      <a:endParaRPr/>
                    </a:p>
                  </a:txBody>
                  <a:tcPr marT="0" marB="0" marR="51425" marL="5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uk-UA" sz="1200" u="none" cap="none" strike="noStrike">
                          <a:solidFill>
                            <a:schemeClr val="dk1"/>
                          </a:solidFill>
                        </a:rPr>
                        <a:t>Х</a:t>
                      </a:r>
                      <a:endParaRPr sz="1200" u="none" cap="none" strike="noStrike">
                        <a:solidFill>
                          <a:schemeClr val="dk1"/>
                        </a:solidFill>
                        <a:latin typeface="Calibri"/>
                        <a:ea typeface="Calibri"/>
                        <a:cs typeface="Calibri"/>
                        <a:sym typeface="Calibri"/>
                      </a:endParaRPr>
                    </a:p>
                  </a:txBody>
                  <a:tcPr marT="0" marB="0" marR="51425" marL="5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7000"/>
                        </a:lnSpc>
                        <a:spcBef>
                          <a:spcPts val="0"/>
                        </a:spcBef>
                        <a:spcAft>
                          <a:spcPts val="0"/>
                        </a:spcAft>
                        <a:buNone/>
                      </a:pPr>
                      <a:r>
                        <a:rPr lang="uk-UA" sz="1200" u="none" cap="none" strike="noStrike">
                          <a:solidFill>
                            <a:schemeClr val="dk1"/>
                          </a:solidFill>
                        </a:rPr>
                        <a:t> </a:t>
                      </a:r>
                      <a:endParaRPr sz="1200" u="none" cap="none" strike="noStrike">
                        <a:solidFill>
                          <a:schemeClr val="dk1"/>
                        </a:solidFill>
                        <a:latin typeface="Calibri"/>
                        <a:ea typeface="Calibri"/>
                        <a:cs typeface="Calibri"/>
                        <a:sym typeface="Calibri"/>
                      </a:endParaRPr>
                    </a:p>
                  </a:txBody>
                  <a:tcPr marT="0" marB="0" marR="51425" marL="5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7000"/>
                        </a:lnSpc>
                        <a:spcBef>
                          <a:spcPts val="0"/>
                        </a:spcBef>
                        <a:spcAft>
                          <a:spcPts val="0"/>
                        </a:spcAft>
                        <a:buNone/>
                      </a:pPr>
                      <a:r>
                        <a:rPr lang="uk-UA" sz="1200" u="none" cap="none" strike="noStrike">
                          <a:solidFill>
                            <a:schemeClr val="dk1"/>
                          </a:solidFill>
                        </a:rPr>
                        <a:t> </a:t>
                      </a:r>
                      <a:endParaRPr sz="1200" u="none" cap="none" strike="noStrike">
                        <a:solidFill>
                          <a:schemeClr val="dk1"/>
                        </a:solidFill>
                        <a:latin typeface="Calibri"/>
                        <a:ea typeface="Calibri"/>
                        <a:cs typeface="Calibri"/>
                        <a:sym typeface="Calibri"/>
                      </a:endParaRPr>
                    </a:p>
                  </a:txBody>
                  <a:tcPr marT="0" marB="0" marR="51425" marL="5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7000"/>
                        </a:lnSpc>
                        <a:spcBef>
                          <a:spcPts val="0"/>
                        </a:spcBef>
                        <a:spcAft>
                          <a:spcPts val="0"/>
                        </a:spcAft>
                        <a:buNone/>
                      </a:pPr>
                      <a:r>
                        <a:rPr lang="uk-UA" sz="1200" u="none" cap="none" strike="noStrike">
                          <a:solidFill>
                            <a:schemeClr val="dk1"/>
                          </a:solidFill>
                        </a:rPr>
                        <a:t> </a:t>
                      </a:r>
                      <a:endParaRPr sz="1200" u="none" cap="none" strike="noStrike">
                        <a:solidFill>
                          <a:schemeClr val="dk1"/>
                        </a:solidFill>
                        <a:latin typeface="Calibri"/>
                        <a:ea typeface="Calibri"/>
                        <a:cs typeface="Calibri"/>
                        <a:sym typeface="Calibri"/>
                      </a:endParaRPr>
                    </a:p>
                  </a:txBody>
                  <a:tcPr marT="0" marB="0" marR="51425" marL="5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7000"/>
                        </a:lnSpc>
                        <a:spcBef>
                          <a:spcPts val="0"/>
                        </a:spcBef>
                        <a:spcAft>
                          <a:spcPts val="0"/>
                        </a:spcAft>
                        <a:buNone/>
                      </a:pPr>
                      <a:r>
                        <a:rPr lang="uk-UA" sz="1200" u="none" cap="none" strike="noStrike">
                          <a:solidFill>
                            <a:schemeClr val="dk1"/>
                          </a:solidFill>
                        </a:rPr>
                        <a:t> </a:t>
                      </a:r>
                      <a:endParaRPr sz="1200" u="none" cap="none" strike="noStrike">
                        <a:solidFill>
                          <a:schemeClr val="dk1"/>
                        </a:solidFill>
                        <a:latin typeface="Calibri"/>
                        <a:ea typeface="Calibri"/>
                        <a:cs typeface="Calibri"/>
                        <a:sym typeface="Calibri"/>
                      </a:endParaRPr>
                    </a:p>
                  </a:txBody>
                  <a:tcPr marT="0" marB="0" marR="51425" marL="5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86975">
                <a:tc>
                  <a:txBody>
                    <a:bodyPr/>
                    <a:lstStyle/>
                    <a:p>
                      <a:pPr indent="0" lvl="0" marL="0" marR="0" rtl="0" algn="l">
                        <a:lnSpc>
                          <a:spcPct val="107000"/>
                        </a:lnSpc>
                        <a:spcBef>
                          <a:spcPts val="0"/>
                        </a:spcBef>
                        <a:spcAft>
                          <a:spcPts val="0"/>
                        </a:spcAft>
                        <a:buNone/>
                      </a:pPr>
                      <a:r>
                        <a:rPr b="0" lang="uk-UA" sz="1200" u="none" cap="none" strike="noStrike">
                          <a:solidFill>
                            <a:schemeClr val="dk1"/>
                          </a:solidFill>
                        </a:rPr>
                        <a:t>Зміст і перелік робіт</a:t>
                      </a:r>
                      <a:endParaRPr b="0" sz="1200" u="none" cap="none" strike="noStrike">
                        <a:solidFill>
                          <a:schemeClr val="dk1"/>
                        </a:solidFill>
                        <a:latin typeface="Calibri"/>
                        <a:ea typeface="Calibri"/>
                        <a:cs typeface="Calibri"/>
                        <a:sym typeface="Calibri"/>
                      </a:endParaRPr>
                    </a:p>
                  </a:txBody>
                  <a:tcPr marT="0" marB="0" marR="51425" marL="5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7000"/>
                        </a:lnSpc>
                        <a:spcBef>
                          <a:spcPts val="0"/>
                        </a:spcBef>
                        <a:spcAft>
                          <a:spcPts val="0"/>
                        </a:spcAft>
                        <a:buNone/>
                      </a:pPr>
                      <a:r>
                        <a:rPr lang="uk-UA" sz="1200" u="none" cap="none" strike="noStrike">
                          <a:solidFill>
                            <a:schemeClr val="dk1"/>
                          </a:solidFill>
                        </a:rPr>
                        <a:t> </a:t>
                      </a:r>
                      <a:endParaRPr sz="1200" u="none" cap="none" strike="noStrike">
                        <a:solidFill>
                          <a:schemeClr val="dk1"/>
                        </a:solidFill>
                        <a:latin typeface="Calibri"/>
                        <a:ea typeface="Calibri"/>
                        <a:cs typeface="Calibri"/>
                        <a:sym typeface="Calibri"/>
                      </a:endParaRPr>
                    </a:p>
                  </a:txBody>
                  <a:tcPr marT="0" marB="0" marR="51425" marL="5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7000"/>
                        </a:lnSpc>
                        <a:spcBef>
                          <a:spcPts val="0"/>
                        </a:spcBef>
                        <a:spcAft>
                          <a:spcPts val="0"/>
                        </a:spcAft>
                        <a:buNone/>
                      </a:pPr>
                      <a:r>
                        <a:rPr lang="uk-UA" sz="1200" u="none" cap="none" strike="noStrike">
                          <a:solidFill>
                            <a:schemeClr val="dk1"/>
                          </a:solidFill>
                        </a:rPr>
                        <a:t> </a:t>
                      </a:r>
                      <a:endParaRPr sz="1200" u="none" cap="none" strike="noStrike">
                        <a:solidFill>
                          <a:schemeClr val="dk1"/>
                        </a:solidFill>
                        <a:latin typeface="Calibri"/>
                        <a:ea typeface="Calibri"/>
                        <a:cs typeface="Calibri"/>
                        <a:sym typeface="Calibri"/>
                      </a:endParaRPr>
                    </a:p>
                  </a:txBody>
                  <a:tcPr marT="0" marB="0" marR="51425" marL="5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7000"/>
                        </a:lnSpc>
                        <a:spcBef>
                          <a:spcPts val="0"/>
                        </a:spcBef>
                        <a:spcAft>
                          <a:spcPts val="0"/>
                        </a:spcAft>
                        <a:buNone/>
                      </a:pPr>
                      <a:r>
                        <a:rPr lang="uk-UA" sz="1200" u="none" cap="none" strike="noStrike">
                          <a:solidFill>
                            <a:schemeClr val="dk1"/>
                          </a:solidFill>
                        </a:rPr>
                        <a:t> </a:t>
                      </a:r>
                      <a:endParaRPr sz="1200" u="none" cap="none" strike="noStrike">
                        <a:solidFill>
                          <a:schemeClr val="dk1"/>
                        </a:solidFill>
                        <a:latin typeface="Calibri"/>
                        <a:ea typeface="Calibri"/>
                        <a:cs typeface="Calibri"/>
                        <a:sym typeface="Calibri"/>
                      </a:endParaRPr>
                    </a:p>
                  </a:txBody>
                  <a:tcPr marT="0" marB="0" marR="51425" marL="5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7000"/>
                        </a:lnSpc>
                        <a:spcBef>
                          <a:spcPts val="0"/>
                        </a:spcBef>
                        <a:spcAft>
                          <a:spcPts val="0"/>
                        </a:spcAft>
                        <a:buNone/>
                      </a:pPr>
                      <a:r>
                        <a:rPr lang="uk-UA" sz="1200" u="none" cap="none" strike="noStrike">
                          <a:solidFill>
                            <a:schemeClr val="dk1"/>
                          </a:solidFill>
                        </a:rPr>
                        <a:t> </a:t>
                      </a:r>
                      <a:endParaRPr sz="1200" u="none" cap="none" strike="noStrike">
                        <a:solidFill>
                          <a:schemeClr val="dk1"/>
                        </a:solidFill>
                        <a:latin typeface="Calibri"/>
                        <a:ea typeface="Calibri"/>
                        <a:cs typeface="Calibri"/>
                        <a:sym typeface="Calibri"/>
                      </a:endParaRPr>
                    </a:p>
                  </a:txBody>
                  <a:tcPr marT="0" marB="0" marR="51425" marL="5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7000"/>
                        </a:lnSpc>
                        <a:spcBef>
                          <a:spcPts val="0"/>
                        </a:spcBef>
                        <a:spcAft>
                          <a:spcPts val="0"/>
                        </a:spcAft>
                        <a:buNone/>
                      </a:pPr>
                      <a:r>
                        <a:rPr lang="uk-UA" sz="1200" u="none" cap="none" strike="noStrike">
                          <a:solidFill>
                            <a:schemeClr val="dk1"/>
                          </a:solidFill>
                        </a:rPr>
                        <a:t> </a:t>
                      </a:r>
                      <a:endParaRPr sz="1200" u="none" cap="none" strike="noStrike">
                        <a:solidFill>
                          <a:schemeClr val="dk1"/>
                        </a:solidFill>
                        <a:latin typeface="Calibri"/>
                        <a:ea typeface="Calibri"/>
                        <a:cs typeface="Calibri"/>
                        <a:sym typeface="Calibri"/>
                      </a:endParaRPr>
                    </a:p>
                  </a:txBody>
                  <a:tcPr marT="0" marB="0" marR="51425" marL="5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82675">
                <a:tc>
                  <a:txBody>
                    <a:bodyPr/>
                    <a:lstStyle/>
                    <a:p>
                      <a:pPr indent="0" lvl="0" marL="0" marR="0" rtl="0" algn="l">
                        <a:lnSpc>
                          <a:spcPct val="107000"/>
                        </a:lnSpc>
                        <a:spcBef>
                          <a:spcPts val="0"/>
                        </a:spcBef>
                        <a:spcAft>
                          <a:spcPts val="0"/>
                        </a:spcAft>
                        <a:buNone/>
                      </a:pPr>
                      <a:r>
                        <a:rPr b="0" lang="uk-UA" sz="1200" u="none" cap="none" strike="noStrike">
                          <a:solidFill>
                            <a:schemeClr val="dk1"/>
                          </a:solidFill>
                        </a:rPr>
                        <a:t>Мінімальний понад-нормовий час</a:t>
                      </a:r>
                      <a:endParaRPr b="0" sz="1200" u="none" cap="none" strike="noStrike">
                        <a:solidFill>
                          <a:schemeClr val="dk1"/>
                        </a:solidFill>
                        <a:latin typeface="Calibri"/>
                        <a:ea typeface="Calibri"/>
                        <a:cs typeface="Calibri"/>
                        <a:sym typeface="Calibri"/>
                      </a:endParaRPr>
                    </a:p>
                  </a:txBody>
                  <a:tcPr marT="0" marB="0" marR="51425" marL="5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7000"/>
                        </a:lnSpc>
                        <a:spcBef>
                          <a:spcPts val="0"/>
                        </a:spcBef>
                        <a:spcAft>
                          <a:spcPts val="0"/>
                        </a:spcAft>
                        <a:buNone/>
                      </a:pPr>
                      <a:r>
                        <a:rPr lang="uk-UA" sz="1200" u="none" cap="none" strike="noStrike">
                          <a:solidFill>
                            <a:schemeClr val="dk1"/>
                          </a:solidFill>
                        </a:rPr>
                        <a:t> </a:t>
                      </a:r>
                      <a:endParaRPr sz="1200" u="none" cap="none" strike="noStrike">
                        <a:solidFill>
                          <a:schemeClr val="dk1"/>
                        </a:solidFill>
                        <a:latin typeface="Calibri"/>
                        <a:ea typeface="Calibri"/>
                        <a:cs typeface="Calibri"/>
                        <a:sym typeface="Calibri"/>
                      </a:endParaRPr>
                    </a:p>
                  </a:txBody>
                  <a:tcPr marT="0" marB="0" marR="51425" marL="5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7000"/>
                        </a:lnSpc>
                        <a:spcBef>
                          <a:spcPts val="0"/>
                        </a:spcBef>
                        <a:spcAft>
                          <a:spcPts val="0"/>
                        </a:spcAft>
                        <a:buNone/>
                      </a:pPr>
                      <a:r>
                        <a:rPr lang="uk-UA" sz="1200" u="none" cap="none" strike="noStrike">
                          <a:solidFill>
                            <a:schemeClr val="dk1"/>
                          </a:solidFill>
                        </a:rPr>
                        <a:t> </a:t>
                      </a:r>
                      <a:endParaRPr sz="1200" u="none" cap="none" strike="noStrike">
                        <a:solidFill>
                          <a:schemeClr val="dk1"/>
                        </a:solidFill>
                        <a:latin typeface="Calibri"/>
                        <a:ea typeface="Calibri"/>
                        <a:cs typeface="Calibri"/>
                        <a:sym typeface="Calibri"/>
                      </a:endParaRPr>
                    </a:p>
                  </a:txBody>
                  <a:tcPr marT="0" marB="0" marR="51425" marL="5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uk-UA" sz="1200" u="none" cap="none" strike="noStrike">
                          <a:solidFill>
                            <a:schemeClr val="dk1"/>
                          </a:solidFill>
                        </a:rPr>
                        <a:t>Х</a:t>
                      </a:r>
                      <a:endParaRPr sz="1200" u="none" cap="none" strike="noStrike">
                        <a:solidFill>
                          <a:schemeClr val="dk1"/>
                        </a:solidFill>
                        <a:latin typeface="Calibri"/>
                        <a:ea typeface="Calibri"/>
                        <a:cs typeface="Calibri"/>
                        <a:sym typeface="Calibri"/>
                      </a:endParaRPr>
                    </a:p>
                  </a:txBody>
                  <a:tcPr marT="0" marB="0" marR="51425" marL="5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7000"/>
                        </a:lnSpc>
                        <a:spcBef>
                          <a:spcPts val="0"/>
                        </a:spcBef>
                        <a:spcAft>
                          <a:spcPts val="0"/>
                        </a:spcAft>
                        <a:buNone/>
                      </a:pPr>
                      <a:r>
                        <a:rPr lang="uk-UA" sz="1200" u="none" cap="none" strike="noStrike">
                          <a:solidFill>
                            <a:schemeClr val="dk1"/>
                          </a:solidFill>
                        </a:rPr>
                        <a:t> </a:t>
                      </a:r>
                      <a:endParaRPr sz="1200" u="none" cap="none" strike="noStrike">
                        <a:solidFill>
                          <a:schemeClr val="dk1"/>
                        </a:solidFill>
                        <a:latin typeface="Calibri"/>
                        <a:ea typeface="Calibri"/>
                        <a:cs typeface="Calibri"/>
                        <a:sym typeface="Calibri"/>
                      </a:endParaRPr>
                    </a:p>
                  </a:txBody>
                  <a:tcPr marT="0" marB="0" marR="51425" marL="5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7000"/>
                        </a:lnSpc>
                        <a:spcBef>
                          <a:spcPts val="0"/>
                        </a:spcBef>
                        <a:spcAft>
                          <a:spcPts val="0"/>
                        </a:spcAft>
                        <a:buNone/>
                      </a:pPr>
                      <a:r>
                        <a:rPr lang="uk-UA" sz="1200" u="none" cap="none" strike="noStrike">
                          <a:solidFill>
                            <a:schemeClr val="dk1"/>
                          </a:solidFill>
                        </a:rPr>
                        <a:t> </a:t>
                      </a:r>
                      <a:endParaRPr sz="1200" u="none" cap="none" strike="noStrike">
                        <a:solidFill>
                          <a:schemeClr val="dk1"/>
                        </a:solidFill>
                        <a:latin typeface="Calibri"/>
                        <a:ea typeface="Calibri"/>
                        <a:cs typeface="Calibri"/>
                        <a:sym typeface="Calibri"/>
                      </a:endParaRPr>
                    </a:p>
                  </a:txBody>
                  <a:tcPr marT="0" marB="0" marR="51425" marL="5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86975">
                <a:tc>
                  <a:txBody>
                    <a:bodyPr/>
                    <a:lstStyle/>
                    <a:p>
                      <a:pPr indent="0" lvl="0" marL="0" marR="0" rtl="0" algn="l">
                        <a:lnSpc>
                          <a:spcPct val="107000"/>
                        </a:lnSpc>
                        <a:spcBef>
                          <a:spcPts val="0"/>
                        </a:spcBef>
                        <a:spcAft>
                          <a:spcPts val="0"/>
                        </a:spcAft>
                        <a:buNone/>
                      </a:pPr>
                      <a:r>
                        <a:rPr b="0" lang="uk-UA" sz="1200" u="none" cap="none" strike="noStrike">
                          <a:solidFill>
                            <a:schemeClr val="dk1"/>
                          </a:solidFill>
                        </a:rPr>
                        <a:t>Визнання </a:t>
                      </a:r>
                      <a:endParaRPr b="0" sz="1200" u="none" cap="none" strike="noStrike">
                        <a:solidFill>
                          <a:schemeClr val="dk1"/>
                        </a:solidFill>
                        <a:latin typeface="Calibri"/>
                        <a:ea typeface="Calibri"/>
                        <a:cs typeface="Calibri"/>
                        <a:sym typeface="Calibri"/>
                      </a:endParaRPr>
                    </a:p>
                  </a:txBody>
                  <a:tcPr marT="0" marB="0" marR="51425" marL="5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7000"/>
                        </a:lnSpc>
                        <a:spcBef>
                          <a:spcPts val="0"/>
                        </a:spcBef>
                        <a:spcAft>
                          <a:spcPts val="0"/>
                        </a:spcAft>
                        <a:buNone/>
                      </a:pPr>
                      <a:r>
                        <a:rPr lang="uk-UA" sz="1200" u="none" cap="none" strike="noStrike">
                          <a:solidFill>
                            <a:schemeClr val="dk1"/>
                          </a:solidFill>
                        </a:rPr>
                        <a:t> </a:t>
                      </a:r>
                      <a:endParaRPr sz="1200" u="none" cap="none" strike="noStrike">
                        <a:solidFill>
                          <a:schemeClr val="dk1"/>
                        </a:solidFill>
                        <a:latin typeface="Calibri"/>
                        <a:ea typeface="Calibri"/>
                        <a:cs typeface="Calibri"/>
                        <a:sym typeface="Calibri"/>
                      </a:endParaRPr>
                    </a:p>
                  </a:txBody>
                  <a:tcPr marT="0" marB="0" marR="51425" marL="5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7000"/>
                        </a:lnSpc>
                        <a:spcBef>
                          <a:spcPts val="0"/>
                        </a:spcBef>
                        <a:spcAft>
                          <a:spcPts val="0"/>
                        </a:spcAft>
                        <a:buNone/>
                      </a:pPr>
                      <a:r>
                        <a:rPr lang="uk-UA" sz="1200" u="none" cap="none" strike="noStrike">
                          <a:solidFill>
                            <a:schemeClr val="dk1"/>
                          </a:solidFill>
                        </a:rPr>
                        <a:t> </a:t>
                      </a:r>
                      <a:endParaRPr sz="1200" u="none" cap="none" strike="noStrike">
                        <a:solidFill>
                          <a:schemeClr val="dk1"/>
                        </a:solidFill>
                        <a:latin typeface="Calibri"/>
                        <a:ea typeface="Calibri"/>
                        <a:cs typeface="Calibri"/>
                        <a:sym typeface="Calibri"/>
                      </a:endParaRPr>
                    </a:p>
                  </a:txBody>
                  <a:tcPr marT="0" marB="0" marR="51425" marL="5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uk-UA" sz="1200" u="none" cap="none" strike="noStrike">
                          <a:solidFill>
                            <a:schemeClr val="dk1"/>
                          </a:solidFill>
                        </a:rPr>
                        <a:t> </a:t>
                      </a:r>
                      <a:endParaRPr sz="1200" u="none" cap="none" strike="noStrike">
                        <a:solidFill>
                          <a:schemeClr val="dk1"/>
                        </a:solidFill>
                        <a:latin typeface="Calibri"/>
                        <a:ea typeface="Calibri"/>
                        <a:cs typeface="Calibri"/>
                        <a:sym typeface="Calibri"/>
                      </a:endParaRPr>
                    </a:p>
                  </a:txBody>
                  <a:tcPr marT="0" marB="0" marR="51425" marL="5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7000"/>
                        </a:lnSpc>
                        <a:spcBef>
                          <a:spcPts val="0"/>
                        </a:spcBef>
                        <a:spcAft>
                          <a:spcPts val="0"/>
                        </a:spcAft>
                        <a:buNone/>
                      </a:pPr>
                      <a:r>
                        <a:rPr lang="uk-UA" sz="1200" u="none" cap="none" strike="noStrike">
                          <a:solidFill>
                            <a:schemeClr val="dk1"/>
                          </a:solidFill>
                        </a:rPr>
                        <a:t> </a:t>
                      </a:r>
                      <a:endParaRPr sz="1200" u="none" cap="none" strike="noStrike">
                        <a:solidFill>
                          <a:schemeClr val="dk1"/>
                        </a:solidFill>
                        <a:latin typeface="Calibri"/>
                        <a:ea typeface="Calibri"/>
                        <a:cs typeface="Calibri"/>
                        <a:sym typeface="Calibri"/>
                      </a:endParaRPr>
                    </a:p>
                  </a:txBody>
                  <a:tcPr marT="0" marB="0" marR="51425" marL="5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7000"/>
                        </a:lnSpc>
                        <a:spcBef>
                          <a:spcPts val="0"/>
                        </a:spcBef>
                        <a:spcAft>
                          <a:spcPts val="0"/>
                        </a:spcAft>
                        <a:buNone/>
                      </a:pPr>
                      <a:r>
                        <a:rPr lang="uk-UA" sz="1200" u="none" cap="none" strike="noStrike">
                          <a:solidFill>
                            <a:schemeClr val="dk1"/>
                          </a:solidFill>
                        </a:rPr>
                        <a:t> </a:t>
                      </a:r>
                      <a:endParaRPr sz="1200" u="none" cap="none" strike="noStrike">
                        <a:solidFill>
                          <a:schemeClr val="dk1"/>
                        </a:solidFill>
                        <a:latin typeface="Calibri"/>
                        <a:ea typeface="Calibri"/>
                        <a:cs typeface="Calibri"/>
                        <a:sym typeface="Calibri"/>
                      </a:endParaRPr>
                    </a:p>
                  </a:txBody>
                  <a:tcPr marT="0" marB="0" marR="51425" marL="5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86975">
                <a:tc>
                  <a:txBody>
                    <a:bodyPr/>
                    <a:lstStyle/>
                    <a:p>
                      <a:pPr indent="0" lvl="0" marL="0" marR="0" rtl="0" algn="l">
                        <a:lnSpc>
                          <a:spcPct val="107000"/>
                        </a:lnSpc>
                        <a:spcBef>
                          <a:spcPts val="0"/>
                        </a:spcBef>
                        <a:spcAft>
                          <a:spcPts val="0"/>
                        </a:spcAft>
                        <a:buNone/>
                      </a:pPr>
                      <a:r>
                        <a:rPr b="0" lang="uk-UA" sz="1200" u="none" cap="none" strike="noStrike">
                          <a:solidFill>
                            <a:schemeClr val="dk1"/>
                          </a:solidFill>
                        </a:rPr>
                        <a:t>Виклики, розвиток</a:t>
                      </a:r>
                      <a:endParaRPr b="0" sz="1200" u="none" cap="none" strike="noStrike">
                        <a:solidFill>
                          <a:schemeClr val="dk1"/>
                        </a:solidFill>
                        <a:latin typeface="Calibri"/>
                        <a:ea typeface="Calibri"/>
                        <a:cs typeface="Calibri"/>
                        <a:sym typeface="Calibri"/>
                      </a:endParaRPr>
                    </a:p>
                  </a:txBody>
                  <a:tcPr marT="0" marB="0" marR="51425" marL="5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7000"/>
                        </a:lnSpc>
                        <a:spcBef>
                          <a:spcPts val="0"/>
                        </a:spcBef>
                        <a:spcAft>
                          <a:spcPts val="0"/>
                        </a:spcAft>
                        <a:buNone/>
                      </a:pPr>
                      <a:r>
                        <a:rPr lang="uk-UA" sz="1200" u="none" cap="none" strike="noStrike">
                          <a:solidFill>
                            <a:schemeClr val="dk1"/>
                          </a:solidFill>
                        </a:rPr>
                        <a:t> </a:t>
                      </a:r>
                      <a:endParaRPr sz="1200" u="none" cap="none" strike="noStrike">
                        <a:solidFill>
                          <a:schemeClr val="dk1"/>
                        </a:solidFill>
                        <a:latin typeface="Calibri"/>
                        <a:ea typeface="Calibri"/>
                        <a:cs typeface="Calibri"/>
                        <a:sym typeface="Calibri"/>
                      </a:endParaRPr>
                    </a:p>
                  </a:txBody>
                  <a:tcPr marT="0" marB="0" marR="51425" marL="5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7000"/>
                        </a:lnSpc>
                        <a:spcBef>
                          <a:spcPts val="0"/>
                        </a:spcBef>
                        <a:spcAft>
                          <a:spcPts val="0"/>
                        </a:spcAft>
                        <a:buNone/>
                      </a:pPr>
                      <a:r>
                        <a:rPr lang="uk-UA" sz="1200" u="none" cap="none" strike="noStrike">
                          <a:solidFill>
                            <a:schemeClr val="dk1"/>
                          </a:solidFill>
                        </a:rPr>
                        <a:t> </a:t>
                      </a:r>
                      <a:endParaRPr sz="1200" u="none" cap="none" strike="noStrike">
                        <a:solidFill>
                          <a:schemeClr val="dk1"/>
                        </a:solidFill>
                        <a:latin typeface="Calibri"/>
                        <a:ea typeface="Calibri"/>
                        <a:cs typeface="Calibri"/>
                        <a:sym typeface="Calibri"/>
                      </a:endParaRPr>
                    </a:p>
                  </a:txBody>
                  <a:tcPr marT="0" marB="0" marR="51425" marL="5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uk-UA" sz="1200" u="none" cap="none" strike="noStrike">
                          <a:solidFill>
                            <a:schemeClr val="dk1"/>
                          </a:solidFill>
                        </a:rPr>
                        <a:t> </a:t>
                      </a:r>
                      <a:endParaRPr sz="1200" u="none" cap="none" strike="noStrike">
                        <a:solidFill>
                          <a:schemeClr val="dk1"/>
                        </a:solidFill>
                        <a:latin typeface="Calibri"/>
                        <a:ea typeface="Calibri"/>
                        <a:cs typeface="Calibri"/>
                        <a:sym typeface="Calibri"/>
                      </a:endParaRPr>
                    </a:p>
                  </a:txBody>
                  <a:tcPr marT="0" marB="0" marR="51425" marL="5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7000"/>
                        </a:lnSpc>
                        <a:spcBef>
                          <a:spcPts val="0"/>
                        </a:spcBef>
                        <a:spcAft>
                          <a:spcPts val="0"/>
                        </a:spcAft>
                        <a:buNone/>
                      </a:pPr>
                      <a:r>
                        <a:rPr lang="uk-UA" sz="1200" u="none" cap="none" strike="noStrike">
                          <a:solidFill>
                            <a:schemeClr val="dk1"/>
                          </a:solidFill>
                        </a:rPr>
                        <a:t> </a:t>
                      </a:r>
                      <a:endParaRPr sz="1200" u="none" cap="none" strike="noStrike">
                        <a:solidFill>
                          <a:schemeClr val="dk1"/>
                        </a:solidFill>
                        <a:latin typeface="Calibri"/>
                        <a:ea typeface="Calibri"/>
                        <a:cs typeface="Calibri"/>
                        <a:sym typeface="Calibri"/>
                      </a:endParaRPr>
                    </a:p>
                  </a:txBody>
                  <a:tcPr marT="0" marB="0" marR="51425" marL="5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7000"/>
                        </a:lnSpc>
                        <a:spcBef>
                          <a:spcPts val="0"/>
                        </a:spcBef>
                        <a:spcAft>
                          <a:spcPts val="0"/>
                        </a:spcAft>
                        <a:buNone/>
                      </a:pPr>
                      <a:r>
                        <a:rPr lang="uk-UA" sz="1200" u="none" cap="none" strike="noStrike">
                          <a:solidFill>
                            <a:schemeClr val="dk1"/>
                          </a:solidFill>
                        </a:rPr>
                        <a:t> </a:t>
                      </a:r>
                      <a:endParaRPr sz="1200" u="none" cap="none" strike="noStrike">
                        <a:solidFill>
                          <a:schemeClr val="dk1"/>
                        </a:solidFill>
                        <a:latin typeface="Calibri"/>
                        <a:ea typeface="Calibri"/>
                        <a:cs typeface="Calibri"/>
                        <a:sym typeface="Calibri"/>
                      </a:endParaRPr>
                    </a:p>
                  </a:txBody>
                  <a:tcPr marT="0" marB="0" marR="51425" marL="5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86975">
                <a:tc>
                  <a:txBody>
                    <a:bodyPr/>
                    <a:lstStyle/>
                    <a:p>
                      <a:pPr indent="0" lvl="0" marL="0" marR="0" rtl="0" algn="l">
                        <a:lnSpc>
                          <a:spcPct val="107000"/>
                        </a:lnSpc>
                        <a:spcBef>
                          <a:spcPts val="0"/>
                        </a:spcBef>
                        <a:spcAft>
                          <a:spcPts val="0"/>
                        </a:spcAft>
                        <a:buNone/>
                      </a:pPr>
                      <a:r>
                        <a:rPr b="0" lang="uk-UA" sz="1200" u="none" cap="none" strike="noStrike">
                          <a:solidFill>
                            <a:schemeClr val="dk1"/>
                          </a:solidFill>
                        </a:rPr>
                        <a:t>Якість</a:t>
                      </a:r>
                      <a:endParaRPr b="0" sz="1200" u="none" cap="none" strike="noStrike">
                        <a:solidFill>
                          <a:schemeClr val="dk1"/>
                        </a:solidFill>
                        <a:latin typeface="Calibri"/>
                        <a:ea typeface="Calibri"/>
                        <a:cs typeface="Calibri"/>
                        <a:sym typeface="Calibri"/>
                      </a:endParaRPr>
                    </a:p>
                  </a:txBody>
                  <a:tcPr marT="0" marB="0" marR="51425" marL="5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7000"/>
                        </a:lnSpc>
                        <a:spcBef>
                          <a:spcPts val="0"/>
                        </a:spcBef>
                        <a:spcAft>
                          <a:spcPts val="0"/>
                        </a:spcAft>
                        <a:buNone/>
                      </a:pPr>
                      <a:r>
                        <a:rPr lang="uk-UA" sz="1200" u="none" cap="none" strike="noStrike">
                          <a:solidFill>
                            <a:schemeClr val="dk1"/>
                          </a:solidFill>
                        </a:rPr>
                        <a:t> </a:t>
                      </a:r>
                      <a:endParaRPr sz="1200" u="none" cap="none" strike="noStrike">
                        <a:solidFill>
                          <a:schemeClr val="dk1"/>
                        </a:solidFill>
                        <a:latin typeface="Calibri"/>
                        <a:ea typeface="Calibri"/>
                        <a:cs typeface="Calibri"/>
                        <a:sym typeface="Calibri"/>
                      </a:endParaRPr>
                    </a:p>
                  </a:txBody>
                  <a:tcPr marT="0" marB="0" marR="51425" marL="5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uk-UA" sz="1200" u="none" cap="none" strike="noStrike">
                          <a:solidFill>
                            <a:schemeClr val="dk1"/>
                          </a:solidFill>
                        </a:rPr>
                        <a:t>Х</a:t>
                      </a:r>
                      <a:endParaRPr sz="1200" u="none" cap="none" strike="noStrike">
                        <a:solidFill>
                          <a:schemeClr val="dk1"/>
                        </a:solidFill>
                        <a:latin typeface="Calibri"/>
                        <a:ea typeface="Calibri"/>
                        <a:cs typeface="Calibri"/>
                        <a:sym typeface="Calibri"/>
                      </a:endParaRPr>
                    </a:p>
                  </a:txBody>
                  <a:tcPr marT="0" marB="0" marR="51425" marL="5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uk-UA" sz="1200" u="none" cap="none" strike="noStrike">
                          <a:solidFill>
                            <a:schemeClr val="dk1"/>
                          </a:solidFill>
                        </a:rPr>
                        <a:t> </a:t>
                      </a:r>
                      <a:endParaRPr sz="1200" u="none" cap="none" strike="noStrike">
                        <a:solidFill>
                          <a:schemeClr val="dk1"/>
                        </a:solidFill>
                        <a:latin typeface="Calibri"/>
                        <a:ea typeface="Calibri"/>
                        <a:cs typeface="Calibri"/>
                        <a:sym typeface="Calibri"/>
                      </a:endParaRPr>
                    </a:p>
                  </a:txBody>
                  <a:tcPr marT="0" marB="0" marR="51425" marL="5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7000"/>
                        </a:lnSpc>
                        <a:spcBef>
                          <a:spcPts val="0"/>
                        </a:spcBef>
                        <a:spcAft>
                          <a:spcPts val="0"/>
                        </a:spcAft>
                        <a:buNone/>
                      </a:pPr>
                      <a:r>
                        <a:rPr lang="uk-UA" sz="1200" u="none" cap="none" strike="noStrike">
                          <a:solidFill>
                            <a:schemeClr val="dk1"/>
                          </a:solidFill>
                        </a:rPr>
                        <a:t> </a:t>
                      </a:r>
                      <a:endParaRPr sz="1200" u="none" cap="none" strike="noStrike">
                        <a:solidFill>
                          <a:schemeClr val="dk1"/>
                        </a:solidFill>
                        <a:latin typeface="Calibri"/>
                        <a:ea typeface="Calibri"/>
                        <a:cs typeface="Calibri"/>
                        <a:sym typeface="Calibri"/>
                      </a:endParaRPr>
                    </a:p>
                  </a:txBody>
                  <a:tcPr marT="0" marB="0" marR="51425" marL="5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7000"/>
                        </a:lnSpc>
                        <a:spcBef>
                          <a:spcPts val="0"/>
                        </a:spcBef>
                        <a:spcAft>
                          <a:spcPts val="0"/>
                        </a:spcAft>
                        <a:buNone/>
                      </a:pPr>
                      <a:r>
                        <a:rPr lang="uk-UA" sz="1200" u="none" cap="none" strike="noStrike">
                          <a:solidFill>
                            <a:schemeClr val="dk1"/>
                          </a:solidFill>
                        </a:rPr>
                        <a:t> </a:t>
                      </a:r>
                      <a:endParaRPr sz="1200" u="none" cap="none" strike="noStrike">
                        <a:solidFill>
                          <a:schemeClr val="dk1"/>
                        </a:solidFill>
                        <a:latin typeface="Calibri"/>
                        <a:ea typeface="Calibri"/>
                        <a:cs typeface="Calibri"/>
                        <a:sym typeface="Calibri"/>
                      </a:endParaRPr>
                    </a:p>
                  </a:txBody>
                  <a:tcPr marT="0" marB="0" marR="51425" marL="5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458875">
                <a:tc>
                  <a:txBody>
                    <a:bodyPr/>
                    <a:lstStyle/>
                    <a:p>
                      <a:pPr indent="0" lvl="0" marL="0" marR="0" rtl="0" algn="l">
                        <a:lnSpc>
                          <a:spcPct val="107000"/>
                        </a:lnSpc>
                        <a:spcBef>
                          <a:spcPts val="0"/>
                        </a:spcBef>
                        <a:spcAft>
                          <a:spcPts val="0"/>
                        </a:spcAft>
                        <a:buNone/>
                      </a:pPr>
                      <a:r>
                        <a:rPr b="0" lang="uk-UA" sz="1200" u="none" cap="none" strike="noStrike">
                          <a:solidFill>
                            <a:schemeClr val="dk1"/>
                          </a:solidFill>
                        </a:rPr>
                        <a:t>Добре оплачується</a:t>
                      </a:r>
                      <a:endParaRPr b="0" sz="1200" u="none" cap="none" strike="noStrike">
                        <a:solidFill>
                          <a:schemeClr val="dk1"/>
                        </a:solidFill>
                      </a:endParaRPr>
                    </a:p>
                    <a:p>
                      <a:pPr indent="0" lvl="0" marL="0" marR="0" rtl="0" algn="l">
                        <a:lnSpc>
                          <a:spcPct val="107000"/>
                        </a:lnSpc>
                        <a:spcBef>
                          <a:spcPts val="800"/>
                        </a:spcBef>
                        <a:spcAft>
                          <a:spcPts val="0"/>
                        </a:spcAft>
                        <a:buNone/>
                      </a:pPr>
                      <a:r>
                        <a:rPr b="0" lang="uk-UA" sz="1200" u="none" cap="none" strike="noStrike">
                          <a:solidFill>
                            <a:schemeClr val="dk1"/>
                          </a:solidFill>
                        </a:rPr>
                        <a:t> </a:t>
                      </a:r>
                      <a:endParaRPr b="0" sz="1200" u="none" cap="none" strike="noStrike">
                        <a:solidFill>
                          <a:schemeClr val="dk1"/>
                        </a:solidFill>
                        <a:latin typeface="Calibri"/>
                        <a:ea typeface="Calibri"/>
                        <a:cs typeface="Calibri"/>
                        <a:sym typeface="Calibri"/>
                      </a:endParaRPr>
                    </a:p>
                  </a:txBody>
                  <a:tcPr marT="0" marB="0" marR="51425" marL="5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7000"/>
                        </a:lnSpc>
                        <a:spcBef>
                          <a:spcPts val="0"/>
                        </a:spcBef>
                        <a:spcAft>
                          <a:spcPts val="0"/>
                        </a:spcAft>
                        <a:buNone/>
                      </a:pPr>
                      <a:r>
                        <a:rPr lang="uk-UA" sz="1200" u="none" cap="none" strike="noStrike">
                          <a:solidFill>
                            <a:schemeClr val="dk1"/>
                          </a:solidFill>
                        </a:rPr>
                        <a:t> </a:t>
                      </a:r>
                      <a:endParaRPr sz="1200" u="none" cap="none" strike="noStrike">
                        <a:solidFill>
                          <a:schemeClr val="dk1"/>
                        </a:solidFill>
                        <a:latin typeface="Calibri"/>
                        <a:ea typeface="Calibri"/>
                        <a:cs typeface="Calibri"/>
                        <a:sym typeface="Calibri"/>
                      </a:endParaRPr>
                    </a:p>
                  </a:txBody>
                  <a:tcPr marT="0" marB="0" marR="51425" marL="5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7000"/>
                        </a:lnSpc>
                        <a:spcBef>
                          <a:spcPts val="0"/>
                        </a:spcBef>
                        <a:spcAft>
                          <a:spcPts val="0"/>
                        </a:spcAft>
                        <a:buNone/>
                      </a:pPr>
                      <a:r>
                        <a:rPr lang="uk-UA" sz="1200" u="none" cap="none" strike="noStrike">
                          <a:solidFill>
                            <a:schemeClr val="dk1"/>
                          </a:solidFill>
                        </a:rPr>
                        <a:t> </a:t>
                      </a:r>
                      <a:endParaRPr sz="1200" u="none" cap="none" strike="noStrike">
                        <a:solidFill>
                          <a:schemeClr val="dk1"/>
                        </a:solidFill>
                        <a:latin typeface="Calibri"/>
                        <a:ea typeface="Calibri"/>
                        <a:cs typeface="Calibri"/>
                        <a:sym typeface="Calibri"/>
                      </a:endParaRPr>
                    </a:p>
                  </a:txBody>
                  <a:tcPr marT="0" marB="0" marR="51425" marL="5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uk-UA" sz="1200" u="none" cap="none" strike="noStrike">
                          <a:solidFill>
                            <a:schemeClr val="dk1"/>
                          </a:solidFill>
                        </a:rPr>
                        <a:t>Х</a:t>
                      </a:r>
                      <a:endParaRPr sz="1200" u="none" cap="none" strike="noStrike">
                        <a:solidFill>
                          <a:schemeClr val="dk1"/>
                        </a:solidFill>
                        <a:latin typeface="Calibri"/>
                        <a:ea typeface="Calibri"/>
                        <a:cs typeface="Calibri"/>
                        <a:sym typeface="Calibri"/>
                      </a:endParaRPr>
                    </a:p>
                  </a:txBody>
                  <a:tcPr marT="0" marB="0" marR="51425" marL="5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7000"/>
                        </a:lnSpc>
                        <a:spcBef>
                          <a:spcPts val="0"/>
                        </a:spcBef>
                        <a:spcAft>
                          <a:spcPts val="0"/>
                        </a:spcAft>
                        <a:buNone/>
                      </a:pPr>
                      <a:r>
                        <a:rPr lang="uk-UA" sz="1200" u="none" cap="none" strike="noStrike">
                          <a:solidFill>
                            <a:schemeClr val="dk1"/>
                          </a:solidFill>
                        </a:rPr>
                        <a:t> </a:t>
                      </a:r>
                      <a:endParaRPr sz="1200" u="none" cap="none" strike="noStrike">
                        <a:solidFill>
                          <a:schemeClr val="dk1"/>
                        </a:solidFill>
                        <a:latin typeface="Calibri"/>
                        <a:ea typeface="Calibri"/>
                        <a:cs typeface="Calibri"/>
                        <a:sym typeface="Calibri"/>
                      </a:endParaRPr>
                    </a:p>
                  </a:txBody>
                  <a:tcPr marT="0" marB="0" marR="51425" marL="5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7000"/>
                        </a:lnSpc>
                        <a:spcBef>
                          <a:spcPts val="0"/>
                        </a:spcBef>
                        <a:spcAft>
                          <a:spcPts val="0"/>
                        </a:spcAft>
                        <a:buNone/>
                      </a:pPr>
                      <a:r>
                        <a:rPr lang="uk-UA" sz="1200" u="none" cap="none" strike="noStrike">
                          <a:solidFill>
                            <a:schemeClr val="dk1"/>
                          </a:solidFill>
                        </a:rPr>
                        <a:t> </a:t>
                      </a:r>
                      <a:endParaRPr sz="1200" u="none" cap="none" strike="noStrike">
                        <a:solidFill>
                          <a:schemeClr val="dk1"/>
                        </a:solidFill>
                        <a:latin typeface="Calibri"/>
                        <a:ea typeface="Calibri"/>
                        <a:cs typeface="Calibri"/>
                        <a:sym typeface="Calibri"/>
                      </a:endParaRPr>
                    </a:p>
                  </a:txBody>
                  <a:tcPr marT="0" marB="0" marR="51425" marL="5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sp>
        <p:nvSpPr>
          <p:cNvPr id="286" name="Google Shape;286;p33"/>
          <p:cNvSpPr txBox="1"/>
          <p:nvPr/>
        </p:nvSpPr>
        <p:spPr>
          <a:xfrm>
            <a:off x="3736182" y="1891957"/>
            <a:ext cx="4705393" cy="514985"/>
          </a:xfrm>
          <a:prstGeom prst="rect">
            <a:avLst/>
          </a:prstGeom>
          <a:noFill/>
          <a:ln>
            <a:noFill/>
          </a:ln>
        </p:spPr>
        <p:txBody>
          <a:bodyPr anchorCtr="0" anchor="b" bIns="34275" lIns="68575" spcFirstLastPara="1" rIns="68575" wrap="square" tIns="34275">
            <a:normAutofit/>
          </a:bodyPr>
          <a:lstStyle/>
          <a:p>
            <a:pPr indent="0" lvl="0" marL="0" marR="0" rtl="0" algn="ctr">
              <a:lnSpc>
                <a:spcPct val="100000"/>
              </a:lnSpc>
              <a:spcBef>
                <a:spcPts val="0"/>
              </a:spcBef>
              <a:spcAft>
                <a:spcPts val="0"/>
              </a:spcAft>
              <a:buClr>
                <a:srgbClr val="C00000"/>
              </a:buClr>
              <a:buSzPts val="1350"/>
              <a:buFont typeface="Calibri"/>
              <a:buNone/>
            </a:pPr>
            <a:r>
              <a:rPr b="1" i="0" lang="uk-UA" sz="1350" u="none" cap="none" strike="noStrike">
                <a:solidFill>
                  <a:srgbClr val="C00000"/>
                </a:solidFill>
                <a:latin typeface="Calibri"/>
                <a:ea typeface="Calibri"/>
                <a:cs typeface="Calibri"/>
                <a:sym typeface="Calibri"/>
              </a:rPr>
              <a:t>Матриця критеріїв успіху проєкту для стейкхолдерів (приклад-фрагмент)</a:t>
            </a:r>
            <a:endParaRPr b="1" i="0" sz="1425" u="none" cap="none" strike="noStrike">
              <a:solidFill>
                <a:srgbClr val="C00000"/>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35"/>
          <p:cNvSpPr txBox="1"/>
          <p:nvPr>
            <p:ph type="title"/>
          </p:nvPr>
        </p:nvSpPr>
        <p:spPr>
          <a:xfrm>
            <a:off x="1036320" y="562708"/>
            <a:ext cx="7707157" cy="1029714"/>
          </a:xfrm>
          <a:prstGeom prst="rect">
            <a:avLst/>
          </a:prstGeom>
          <a:noFill/>
          <a:ln>
            <a:noFill/>
          </a:ln>
        </p:spPr>
        <p:txBody>
          <a:bodyPr anchorCtr="0" anchor="ctr" bIns="45700" lIns="91425" spcFirstLastPara="1" rIns="91425" wrap="square" tIns="45700">
            <a:noAutofit/>
          </a:bodyPr>
          <a:lstStyle/>
          <a:p>
            <a:pPr indent="0" lvl="0" marL="0" rtl="0" algn="l">
              <a:lnSpc>
                <a:spcPct val="80000"/>
              </a:lnSpc>
              <a:spcBef>
                <a:spcPts val="0"/>
              </a:spcBef>
              <a:spcAft>
                <a:spcPts val="0"/>
              </a:spcAft>
              <a:buClr>
                <a:srgbClr val="C00000"/>
              </a:buClr>
              <a:buSzPts val="2800"/>
              <a:buFont typeface="Calibri"/>
              <a:buNone/>
            </a:pPr>
            <a:r>
              <a:rPr lang="uk-UA" sz="2800">
                <a:solidFill>
                  <a:srgbClr val="C00000"/>
                </a:solidFill>
                <a:latin typeface="Calibri"/>
                <a:ea typeface="Calibri"/>
                <a:cs typeface="Calibri"/>
                <a:sym typeface="Calibri"/>
              </a:rPr>
              <a:t>Аналіз компліментарності партнерів в проєкті</a:t>
            </a:r>
            <a:br>
              <a:rPr lang="uk-UA" sz="1600">
                <a:solidFill>
                  <a:srgbClr val="C00000"/>
                </a:solidFill>
                <a:latin typeface="Calibri"/>
                <a:ea typeface="Calibri"/>
                <a:cs typeface="Calibri"/>
                <a:sym typeface="Calibri"/>
              </a:rPr>
            </a:br>
            <a:r>
              <a:rPr i="1" lang="uk-UA" sz="1400">
                <a:latin typeface="Calibri"/>
                <a:ea typeface="Calibri"/>
                <a:cs typeface="Calibri"/>
                <a:sym typeface="Calibri"/>
              </a:rPr>
              <a:t>(Основи грантрайтингу та управління проектами в публічній сфері : метод. рек. для органів влади та недерж. орг-цій / за заг. ред. О.В Кулініча. — Харків : Золоті сторінки, 2017. — 148 с. – с.24)</a:t>
            </a:r>
            <a:endParaRPr i="1" sz="1400">
              <a:highlight>
                <a:srgbClr val="FFFF00"/>
              </a:highlight>
            </a:endParaRPr>
          </a:p>
        </p:txBody>
      </p:sp>
      <p:sp>
        <p:nvSpPr>
          <p:cNvPr id="293" name="Google Shape;293;p35"/>
          <p:cNvSpPr txBox="1"/>
          <p:nvPr>
            <p:ph idx="1" type="body"/>
          </p:nvPr>
        </p:nvSpPr>
        <p:spPr>
          <a:xfrm>
            <a:off x="623688" y="5060650"/>
            <a:ext cx="8119789" cy="69446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600"/>
              <a:buNone/>
            </a:pPr>
            <a:r>
              <a:rPr i="1" lang="uk-UA" sz="1600">
                <a:latin typeface="Calibri"/>
                <a:ea typeface="Calibri"/>
                <a:cs typeface="Calibri"/>
                <a:sym typeface="Calibri"/>
              </a:rPr>
              <a:t>0 – відсутній досвід; 1 – незначний досвід; 2 – певний досвід; 3 – значний досвід</a:t>
            </a:r>
            <a:endParaRPr sz="1600">
              <a:latin typeface="Calibri"/>
              <a:ea typeface="Calibri"/>
              <a:cs typeface="Calibri"/>
              <a:sym typeface="Calibri"/>
            </a:endParaRPr>
          </a:p>
          <a:p>
            <a:pPr indent="0" lvl="0" marL="0" rtl="0" algn="l">
              <a:lnSpc>
                <a:spcPct val="100000"/>
              </a:lnSpc>
              <a:spcBef>
                <a:spcPts val="0"/>
              </a:spcBef>
              <a:spcAft>
                <a:spcPts val="0"/>
              </a:spcAft>
              <a:buClr>
                <a:schemeClr val="dk1"/>
              </a:buClr>
              <a:buSzPts val="1600"/>
              <a:buNone/>
            </a:pPr>
            <a:r>
              <a:rPr i="1" lang="uk-UA" sz="1600">
                <a:latin typeface="Calibri"/>
                <a:ea typeface="Calibri"/>
                <a:cs typeface="Calibri"/>
                <a:sym typeface="Calibri"/>
              </a:rPr>
              <a:t>коментар – коротке пояснення досвіду та/або характеристика інтересу щодо даного виду діяльності</a:t>
            </a:r>
            <a:endParaRPr sz="1350">
              <a:latin typeface="Calibri"/>
              <a:ea typeface="Calibri"/>
              <a:cs typeface="Calibri"/>
              <a:sym typeface="Calibri"/>
            </a:endParaRPr>
          </a:p>
        </p:txBody>
      </p:sp>
      <p:graphicFrame>
        <p:nvGraphicFramePr>
          <p:cNvPr id="294" name="Google Shape;294;p35"/>
          <p:cNvGraphicFramePr/>
          <p:nvPr/>
        </p:nvGraphicFramePr>
        <p:xfrm>
          <a:off x="1219200" y="1758148"/>
          <a:ext cx="3000000" cy="3000000"/>
        </p:xfrm>
        <a:graphic>
          <a:graphicData uri="http://schemas.openxmlformats.org/drawingml/2006/table">
            <a:tbl>
              <a:tblPr bandRow="1" firstCol="1" firstRow="1">
                <a:noFill/>
                <a:tableStyleId>{BFCEA46F-61A3-433E-AD9E-948DAB87E63B}</a:tableStyleId>
              </a:tblPr>
              <a:tblGrid>
                <a:gridCol w="1321525"/>
                <a:gridCol w="1322200"/>
                <a:gridCol w="1322200"/>
                <a:gridCol w="1322200"/>
                <a:gridCol w="1322200"/>
              </a:tblGrid>
              <a:tr h="382675">
                <a:tc>
                  <a:txBody>
                    <a:bodyPr/>
                    <a:lstStyle/>
                    <a:p>
                      <a:pPr indent="0" lvl="0" marL="0" marR="0" rtl="0" algn="l">
                        <a:lnSpc>
                          <a:spcPct val="107000"/>
                        </a:lnSpc>
                        <a:spcBef>
                          <a:spcPts val="0"/>
                        </a:spcBef>
                        <a:spcAft>
                          <a:spcPts val="0"/>
                        </a:spcAft>
                        <a:buNone/>
                      </a:pPr>
                      <a:r>
                        <a:rPr i="0" lang="uk-UA" sz="1200" u="none" cap="none" strike="noStrike">
                          <a:solidFill>
                            <a:schemeClr val="dk1"/>
                          </a:solidFill>
                        </a:rPr>
                        <a:t>Вид діяльності (наприклад)</a:t>
                      </a:r>
                      <a:endParaRPr i="0" sz="1200" u="none" cap="none" strike="noStrike">
                        <a:solidFill>
                          <a:schemeClr val="dk1"/>
                        </a:solidFill>
                        <a:latin typeface="Calibri"/>
                        <a:ea typeface="Calibri"/>
                        <a:cs typeface="Calibri"/>
                        <a:sym typeface="Calibri"/>
                      </a:endParaRPr>
                    </a:p>
                  </a:txBody>
                  <a:tcPr marT="0" marB="0" marR="51425" marL="5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7000"/>
                        </a:lnSpc>
                        <a:spcBef>
                          <a:spcPts val="0"/>
                        </a:spcBef>
                        <a:spcAft>
                          <a:spcPts val="0"/>
                        </a:spcAft>
                        <a:buNone/>
                      </a:pPr>
                      <a:r>
                        <a:rPr lang="uk-UA" sz="1200" u="none" cap="none" strike="noStrike">
                          <a:solidFill>
                            <a:schemeClr val="dk1"/>
                          </a:solidFill>
                        </a:rPr>
                        <a:t>Головний партнер</a:t>
                      </a:r>
                      <a:endParaRPr sz="1200" u="none" cap="none" strike="noStrike">
                        <a:solidFill>
                          <a:schemeClr val="dk1"/>
                        </a:solidFill>
                        <a:latin typeface="Calibri"/>
                        <a:ea typeface="Calibri"/>
                        <a:cs typeface="Calibri"/>
                        <a:sym typeface="Calibri"/>
                      </a:endParaRPr>
                    </a:p>
                  </a:txBody>
                  <a:tcPr marT="0" marB="0" marR="51425" marL="5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7000"/>
                        </a:lnSpc>
                        <a:spcBef>
                          <a:spcPts val="0"/>
                        </a:spcBef>
                        <a:spcAft>
                          <a:spcPts val="0"/>
                        </a:spcAft>
                        <a:buNone/>
                      </a:pPr>
                      <a:r>
                        <a:rPr lang="uk-UA" sz="1200" u="none" cap="none" strike="noStrike">
                          <a:solidFill>
                            <a:schemeClr val="dk1"/>
                          </a:solidFill>
                        </a:rPr>
                        <a:t>Партнер А</a:t>
                      </a:r>
                      <a:endParaRPr sz="1200" u="none" cap="none" strike="noStrike">
                        <a:solidFill>
                          <a:schemeClr val="dk1"/>
                        </a:solidFill>
                        <a:latin typeface="Calibri"/>
                        <a:ea typeface="Calibri"/>
                        <a:cs typeface="Calibri"/>
                        <a:sym typeface="Calibri"/>
                      </a:endParaRPr>
                    </a:p>
                  </a:txBody>
                  <a:tcPr marT="0" marB="0" marR="51425" marL="5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7000"/>
                        </a:lnSpc>
                        <a:spcBef>
                          <a:spcPts val="0"/>
                        </a:spcBef>
                        <a:spcAft>
                          <a:spcPts val="0"/>
                        </a:spcAft>
                        <a:buNone/>
                      </a:pPr>
                      <a:r>
                        <a:rPr lang="uk-UA" sz="1200" u="none" cap="none" strike="noStrike">
                          <a:solidFill>
                            <a:schemeClr val="dk1"/>
                          </a:solidFill>
                        </a:rPr>
                        <a:t>Партнер В</a:t>
                      </a:r>
                      <a:endParaRPr sz="1200" u="none" cap="none" strike="noStrike">
                        <a:solidFill>
                          <a:schemeClr val="dk1"/>
                        </a:solidFill>
                        <a:latin typeface="Calibri"/>
                        <a:ea typeface="Calibri"/>
                        <a:cs typeface="Calibri"/>
                        <a:sym typeface="Calibri"/>
                      </a:endParaRPr>
                    </a:p>
                  </a:txBody>
                  <a:tcPr marT="0" marB="0" marR="51425" marL="5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7000"/>
                        </a:lnSpc>
                        <a:spcBef>
                          <a:spcPts val="0"/>
                        </a:spcBef>
                        <a:spcAft>
                          <a:spcPts val="0"/>
                        </a:spcAft>
                        <a:buNone/>
                      </a:pPr>
                      <a:r>
                        <a:rPr lang="uk-UA" sz="1200" u="none" cap="none" strike="noStrike">
                          <a:solidFill>
                            <a:schemeClr val="dk1"/>
                          </a:solidFill>
                        </a:rPr>
                        <a:t>Партнер С</a:t>
                      </a:r>
                      <a:endParaRPr sz="1200" u="none" cap="none" strike="noStrike">
                        <a:solidFill>
                          <a:schemeClr val="dk1"/>
                        </a:solidFill>
                        <a:latin typeface="Calibri"/>
                        <a:ea typeface="Calibri"/>
                        <a:cs typeface="Calibri"/>
                        <a:sym typeface="Calibri"/>
                      </a:endParaRPr>
                    </a:p>
                  </a:txBody>
                  <a:tcPr marT="0" marB="0" marR="51425" marL="5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458875">
                <a:tc>
                  <a:txBody>
                    <a:bodyPr/>
                    <a:lstStyle/>
                    <a:p>
                      <a:pPr indent="0" lvl="0" marL="0" marR="0" rtl="0" algn="l">
                        <a:lnSpc>
                          <a:spcPct val="107000"/>
                        </a:lnSpc>
                        <a:spcBef>
                          <a:spcPts val="0"/>
                        </a:spcBef>
                        <a:spcAft>
                          <a:spcPts val="0"/>
                        </a:spcAft>
                        <a:buNone/>
                      </a:pPr>
                      <a:r>
                        <a:rPr lang="uk-UA" sz="1200" u="none" cap="none" strike="noStrike">
                          <a:solidFill>
                            <a:schemeClr val="dk1"/>
                          </a:solidFill>
                        </a:rPr>
                        <a:t>Фінансування</a:t>
                      </a:r>
                      <a:endParaRPr sz="1200" u="none" cap="none" strike="noStrike">
                        <a:solidFill>
                          <a:schemeClr val="dk1"/>
                        </a:solidFill>
                        <a:latin typeface="Calibri"/>
                        <a:ea typeface="Calibri"/>
                        <a:cs typeface="Calibri"/>
                        <a:sym typeface="Calibri"/>
                      </a:endParaRPr>
                    </a:p>
                  </a:txBody>
                  <a:tcPr marT="0" marB="0" marR="51425" marL="5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uk-UA" sz="1200" u="none" cap="none" strike="noStrike">
                          <a:solidFill>
                            <a:schemeClr val="dk1"/>
                          </a:solidFill>
                        </a:rPr>
                        <a:t>1</a:t>
                      </a:r>
                      <a:endParaRPr sz="1200" u="none" cap="none" strike="noStrike">
                        <a:solidFill>
                          <a:schemeClr val="dk1"/>
                        </a:solidFill>
                      </a:endParaRPr>
                    </a:p>
                    <a:p>
                      <a:pPr indent="0" lvl="0" marL="0" marR="0" rtl="0" algn="ctr">
                        <a:lnSpc>
                          <a:spcPct val="107000"/>
                        </a:lnSpc>
                        <a:spcBef>
                          <a:spcPts val="800"/>
                        </a:spcBef>
                        <a:spcAft>
                          <a:spcPts val="0"/>
                        </a:spcAft>
                        <a:buNone/>
                      </a:pPr>
                      <a:r>
                        <a:rPr lang="uk-UA" sz="1200" u="none" cap="none" strike="noStrike">
                          <a:solidFill>
                            <a:schemeClr val="dk1"/>
                          </a:solidFill>
                        </a:rPr>
                        <a:t>коментар</a:t>
                      </a:r>
                      <a:endParaRPr sz="1200" u="none" cap="none" strike="noStrike">
                        <a:solidFill>
                          <a:schemeClr val="dk1"/>
                        </a:solidFill>
                        <a:latin typeface="Calibri"/>
                        <a:ea typeface="Calibri"/>
                        <a:cs typeface="Calibri"/>
                        <a:sym typeface="Calibri"/>
                      </a:endParaRPr>
                    </a:p>
                  </a:txBody>
                  <a:tcPr marT="0" marB="0" marR="51425" marL="5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uk-UA" sz="1200" u="none" cap="none" strike="noStrike">
                          <a:solidFill>
                            <a:schemeClr val="dk1"/>
                          </a:solidFill>
                        </a:rPr>
                        <a:t>3</a:t>
                      </a:r>
                      <a:endParaRPr sz="1200" u="none" cap="none" strike="noStrike">
                        <a:solidFill>
                          <a:schemeClr val="dk1"/>
                        </a:solidFill>
                      </a:endParaRPr>
                    </a:p>
                    <a:p>
                      <a:pPr indent="0" lvl="0" marL="0" marR="0" rtl="0" algn="ctr">
                        <a:lnSpc>
                          <a:spcPct val="107000"/>
                        </a:lnSpc>
                        <a:spcBef>
                          <a:spcPts val="800"/>
                        </a:spcBef>
                        <a:spcAft>
                          <a:spcPts val="0"/>
                        </a:spcAft>
                        <a:buNone/>
                      </a:pPr>
                      <a:r>
                        <a:rPr lang="uk-UA" sz="1200" u="none" cap="none" strike="noStrike">
                          <a:solidFill>
                            <a:schemeClr val="dk1"/>
                          </a:solidFill>
                        </a:rPr>
                        <a:t>коментар</a:t>
                      </a:r>
                      <a:endParaRPr sz="1200" u="none" cap="none" strike="noStrike">
                        <a:solidFill>
                          <a:schemeClr val="dk1"/>
                        </a:solidFill>
                        <a:latin typeface="Calibri"/>
                        <a:ea typeface="Calibri"/>
                        <a:cs typeface="Calibri"/>
                        <a:sym typeface="Calibri"/>
                      </a:endParaRPr>
                    </a:p>
                  </a:txBody>
                  <a:tcPr marT="0" marB="0" marR="51425" marL="5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uk-UA" sz="1200" u="none" cap="none" strike="noStrike">
                          <a:solidFill>
                            <a:schemeClr val="dk1"/>
                          </a:solidFill>
                        </a:rPr>
                        <a:t>2</a:t>
                      </a:r>
                      <a:endParaRPr sz="1200" u="none" cap="none" strike="noStrike">
                        <a:solidFill>
                          <a:schemeClr val="dk1"/>
                        </a:solidFill>
                      </a:endParaRPr>
                    </a:p>
                    <a:p>
                      <a:pPr indent="0" lvl="0" marL="0" marR="0" rtl="0" algn="ctr">
                        <a:lnSpc>
                          <a:spcPct val="107000"/>
                        </a:lnSpc>
                        <a:spcBef>
                          <a:spcPts val="800"/>
                        </a:spcBef>
                        <a:spcAft>
                          <a:spcPts val="0"/>
                        </a:spcAft>
                        <a:buNone/>
                      </a:pPr>
                      <a:r>
                        <a:rPr lang="uk-UA" sz="1200" u="none" cap="none" strike="noStrike">
                          <a:solidFill>
                            <a:schemeClr val="dk1"/>
                          </a:solidFill>
                        </a:rPr>
                        <a:t>коментар</a:t>
                      </a:r>
                      <a:endParaRPr sz="1200" u="none" cap="none" strike="noStrike">
                        <a:solidFill>
                          <a:schemeClr val="dk1"/>
                        </a:solidFill>
                        <a:latin typeface="Calibri"/>
                        <a:ea typeface="Calibri"/>
                        <a:cs typeface="Calibri"/>
                        <a:sym typeface="Calibri"/>
                      </a:endParaRPr>
                    </a:p>
                  </a:txBody>
                  <a:tcPr marT="0" marB="0" marR="51425" marL="5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uk-UA" sz="1200" u="none" cap="none" strike="noStrike">
                          <a:solidFill>
                            <a:schemeClr val="dk1"/>
                          </a:solidFill>
                        </a:rPr>
                        <a:t>2</a:t>
                      </a:r>
                      <a:endParaRPr sz="1200" u="none" cap="none" strike="noStrike">
                        <a:solidFill>
                          <a:schemeClr val="dk1"/>
                        </a:solidFill>
                      </a:endParaRPr>
                    </a:p>
                    <a:p>
                      <a:pPr indent="0" lvl="0" marL="0" marR="0" rtl="0" algn="ctr">
                        <a:lnSpc>
                          <a:spcPct val="107000"/>
                        </a:lnSpc>
                        <a:spcBef>
                          <a:spcPts val="800"/>
                        </a:spcBef>
                        <a:spcAft>
                          <a:spcPts val="0"/>
                        </a:spcAft>
                        <a:buNone/>
                      </a:pPr>
                      <a:r>
                        <a:rPr lang="uk-UA" sz="1200" u="none" cap="none" strike="noStrike">
                          <a:solidFill>
                            <a:schemeClr val="dk1"/>
                          </a:solidFill>
                        </a:rPr>
                        <a:t>коментар</a:t>
                      </a:r>
                      <a:endParaRPr sz="1200" u="none" cap="none" strike="noStrike">
                        <a:solidFill>
                          <a:schemeClr val="dk1"/>
                        </a:solidFill>
                        <a:latin typeface="Calibri"/>
                        <a:ea typeface="Calibri"/>
                        <a:cs typeface="Calibri"/>
                        <a:sym typeface="Calibri"/>
                      </a:endParaRPr>
                    </a:p>
                  </a:txBody>
                  <a:tcPr marT="0" marB="0" marR="51425" marL="5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458875">
                <a:tc>
                  <a:txBody>
                    <a:bodyPr/>
                    <a:lstStyle/>
                    <a:p>
                      <a:pPr indent="0" lvl="0" marL="0" marR="0" rtl="0" algn="l">
                        <a:lnSpc>
                          <a:spcPct val="107000"/>
                        </a:lnSpc>
                        <a:spcBef>
                          <a:spcPts val="0"/>
                        </a:spcBef>
                        <a:spcAft>
                          <a:spcPts val="0"/>
                        </a:spcAft>
                        <a:buNone/>
                      </a:pPr>
                      <a:r>
                        <a:rPr lang="uk-UA" sz="1200" u="none" cap="none" strike="noStrike">
                          <a:solidFill>
                            <a:schemeClr val="dk1"/>
                          </a:solidFill>
                        </a:rPr>
                        <a:t>Ліцензування</a:t>
                      </a:r>
                      <a:endParaRPr sz="1200" u="none" cap="none" strike="noStrike">
                        <a:solidFill>
                          <a:schemeClr val="dk1"/>
                        </a:solidFill>
                        <a:latin typeface="Calibri"/>
                        <a:ea typeface="Calibri"/>
                        <a:cs typeface="Calibri"/>
                        <a:sym typeface="Calibri"/>
                      </a:endParaRPr>
                    </a:p>
                  </a:txBody>
                  <a:tcPr marT="0" marB="0" marR="51425" marL="5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uk-UA" sz="1200" u="none" cap="none" strike="noStrike">
                          <a:solidFill>
                            <a:schemeClr val="dk1"/>
                          </a:solidFill>
                        </a:rPr>
                        <a:t>2</a:t>
                      </a:r>
                      <a:endParaRPr sz="1200" u="none" cap="none" strike="noStrike">
                        <a:solidFill>
                          <a:schemeClr val="dk1"/>
                        </a:solidFill>
                      </a:endParaRPr>
                    </a:p>
                    <a:p>
                      <a:pPr indent="0" lvl="0" marL="0" marR="0" rtl="0" algn="ctr">
                        <a:lnSpc>
                          <a:spcPct val="107000"/>
                        </a:lnSpc>
                        <a:spcBef>
                          <a:spcPts val="800"/>
                        </a:spcBef>
                        <a:spcAft>
                          <a:spcPts val="0"/>
                        </a:spcAft>
                        <a:buNone/>
                      </a:pPr>
                      <a:r>
                        <a:rPr lang="uk-UA" sz="1200" u="none" cap="none" strike="noStrike">
                          <a:solidFill>
                            <a:schemeClr val="dk1"/>
                          </a:solidFill>
                        </a:rPr>
                        <a:t>коментар</a:t>
                      </a:r>
                      <a:endParaRPr sz="1200" u="none" cap="none" strike="noStrike">
                        <a:solidFill>
                          <a:schemeClr val="dk1"/>
                        </a:solidFill>
                        <a:latin typeface="Calibri"/>
                        <a:ea typeface="Calibri"/>
                        <a:cs typeface="Calibri"/>
                        <a:sym typeface="Calibri"/>
                      </a:endParaRPr>
                    </a:p>
                  </a:txBody>
                  <a:tcPr marT="0" marB="0" marR="51425" marL="5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uk-UA" sz="1200" u="none" cap="none" strike="noStrike">
                          <a:solidFill>
                            <a:schemeClr val="dk1"/>
                          </a:solidFill>
                        </a:rPr>
                        <a:t>2</a:t>
                      </a:r>
                      <a:endParaRPr sz="1200" u="none" cap="none" strike="noStrike">
                        <a:solidFill>
                          <a:schemeClr val="dk1"/>
                        </a:solidFill>
                      </a:endParaRPr>
                    </a:p>
                    <a:p>
                      <a:pPr indent="0" lvl="0" marL="0" marR="0" rtl="0" algn="ctr">
                        <a:lnSpc>
                          <a:spcPct val="107000"/>
                        </a:lnSpc>
                        <a:spcBef>
                          <a:spcPts val="800"/>
                        </a:spcBef>
                        <a:spcAft>
                          <a:spcPts val="0"/>
                        </a:spcAft>
                        <a:buNone/>
                      </a:pPr>
                      <a:r>
                        <a:rPr lang="uk-UA" sz="1200" u="none" cap="none" strike="noStrike">
                          <a:solidFill>
                            <a:schemeClr val="dk1"/>
                          </a:solidFill>
                        </a:rPr>
                        <a:t>коментар</a:t>
                      </a:r>
                      <a:endParaRPr sz="1200" u="none" cap="none" strike="noStrike">
                        <a:solidFill>
                          <a:schemeClr val="dk1"/>
                        </a:solidFill>
                        <a:latin typeface="Calibri"/>
                        <a:ea typeface="Calibri"/>
                        <a:cs typeface="Calibri"/>
                        <a:sym typeface="Calibri"/>
                      </a:endParaRPr>
                    </a:p>
                  </a:txBody>
                  <a:tcPr marT="0" marB="0" marR="51425" marL="5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uk-UA" sz="1200" u="none" cap="none" strike="noStrike">
                          <a:solidFill>
                            <a:schemeClr val="dk1"/>
                          </a:solidFill>
                        </a:rPr>
                        <a:t>3</a:t>
                      </a:r>
                      <a:endParaRPr sz="1200" u="none" cap="none" strike="noStrike">
                        <a:solidFill>
                          <a:schemeClr val="dk1"/>
                        </a:solidFill>
                      </a:endParaRPr>
                    </a:p>
                    <a:p>
                      <a:pPr indent="0" lvl="0" marL="0" marR="0" rtl="0" algn="ctr">
                        <a:lnSpc>
                          <a:spcPct val="107000"/>
                        </a:lnSpc>
                        <a:spcBef>
                          <a:spcPts val="800"/>
                        </a:spcBef>
                        <a:spcAft>
                          <a:spcPts val="0"/>
                        </a:spcAft>
                        <a:buNone/>
                      </a:pPr>
                      <a:r>
                        <a:rPr lang="uk-UA" sz="1200" u="none" cap="none" strike="noStrike">
                          <a:solidFill>
                            <a:schemeClr val="dk1"/>
                          </a:solidFill>
                        </a:rPr>
                        <a:t>коментар</a:t>
                      </a:r>
                      <a:endParaRPr sz="1200" u="none" cap="none" strike="noStrike">
                        <a:solidFill>
                          <a:schemeClr val="dk1"/>
                        </a:solidFill>
                        <a:latin typeface="Calibri"/>
                        <a:ea typeface="Calibri"/>
                        <a:cs typeface="Calibri"/>
                        <a:sym typeface="Calibri"/>
                      </a:endParaRPr>
                    </a:p>
                  </a:txBody>
                  <a:tcPr marT="0" marB="0" marR="51425" marL="5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uk-UA" sz="1200" u="none" cap="none" strike="noStrike">
                          <a:solidFill>
                            <a:schemeClr val="dk1"/>
                          </a:solidFill>
                        </a:rPr>
                        <a:t>0</a:t>
                      </a:r>
                      <a:endParaRPr sz="1200" u="none" cap="none" strike="noStrike">
                        <a:solidFill>
                          <a:schemeClr val="dk1"/>
                        </a:solidFill>
                      </a:endParaRPr>
                    </a:p>
                    <a:p>
                      <a:pPr indent="0" lvl="0" marL="0" marR="0" rtl="0" algn="ctr">
                        <a:lnSpc>
                          <a:spcPct val="107000"/>
                        </a:lnSpc>
                        <a:spcBef>
                          <a:spcPts val="800"/>
                        </a:spcBef>
                        <a:spcAft>
                          <a:spcPts val="0"/>
                        </a:spcAft>
                        <a:buNone/>
                      </a:pPr>
                      <a:r>
                        <a:rPr lang="uk-UA" sz="1200" u="none" cap="none" strike="noStrike">
                          <a:solidFill>
                            <a:schemeClr val="dk1"/>
                          </a:solidFill>
                        </a:rPr>
                        <a:t>коментар</a:t>
                      </a:r>
                      <a:endParaRPr sz="1200" u="none" cap="none" strike="noStrike">
                        <a:solidFill>
                          <a:schemeClr val="dk1"/>
                        </a:solidFill>
                        <a:latin typeface="Calibri"/>
                        <a:ea typeface="Calibri"/>
                        <a:cs typeface="Calibri"/>
                        <a:sym typeface="Calibri"/>
                      </a:endParaRPr>
                    </a:p>
                  </a:txBody>
                  <a:tcPr marT="0" marB="0" marR="51425" marL="5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458875">
                <a:tc>
                  <a:txBody>
                    <a:bodyPr/>
                    <a:lstStyle/>
                    <a:p>
                      <a:pPr indent="0" lvl="0" marL="0" marR="0" rtl="0" algn="l">
                        <a:lnSpc>
                          <a:spcPct val="107000"/>
                        </a:lnSpc>
                        <a:spcBef>
                          <a:spcPts val="0"/>
                        </a:spcBef>
                        <a:spcAft>
                          <a:spcPts val="0"/>
                        </a:spcAft>
                        <a:buNone/>
                      </a:pPr>
                      <a:r>
                        <a:rPr lang="uk-UA" sz="1200" u="none" cap="none" strike="noStrike">
                          <a:solidFill>
                            <a:schemeClr val="dk1"/>
                          </a:solidFill>
                        </a:rPr>
                        <a:t>Формування персоналу</a:t>
                      </a:r>
                      <a:endParaRPr sz="1200" u="none" cap="none" strike="noStrike">
                        <a:solidFill>
                          <a:schemeClr val="dk1"/>
                        </a:solidFill>
                        <a:latin typeface="Calibri"/>
                        <a:ea typeface="Calibri"/>
                        <a:cs typeface="Calibri"/>
                        <a:sym typeface="Calibri"/>
                      </a:endParaRPr>
                    </a:p>
                  </a:txBody>
                  <a:tcPr marT="0" marB="0" marR="51425" marL="5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uk-UA" sz="1200" u="none" cap="none" strike="noStrike">
                          <a:solidFill>
                            <a:schemeClr val="dk1"/>
                          </a:solidFill>
                        </a:rPr>
                        <a:t>3</a:t>
                      </a:r>
                      <a:endParaRPr sz="1200" u="none" cap="none" strike="noStrike">
                        <a:solidFill>
                          <a:schemeClr val="dk1"/>
                        </a:solidFill>
                      </a:endParaRPr>
                    </a:p>
                    <a:p>
                      <a:pPr indent="0" lvl="0" marL="0" marR="0" rtl="0" algn="ctr">
                        <a:lnSpc>
                          <a:spcPct val="107000"/>
                        </a:lnSpc>
                        <a:spcBef>
                          <a:spcPts val="800"/>
                        </a:spcBef>
                        <a:spcAft>
                          <a:spcPts val="0"/>
                        </a:spcAft>
                        <a:buNone/>
                      </a:pPr>
                      <a:r>
                        <a:rPr lang="uk-UA" sz="1200" u="none" cap="none" strike="noStrike">
                          <a:solidFill>
                            <a:schemeClr val="dk1"/>
                          </a:solidFill>
                        </a:rPr>
                        <a:t>коментар</a:t>
                      </a:r>
                      <a:endParaRPr sz="1200" u="none" cap="none" strike="noStrike">
                        <a:solidFill>
                          <a:schemeClr val="dk1"/>
                        </a:solidFill>
                        <a:latin typeface="Calibri"/>
                        <a:ea typeface="Calibri"/>
                        <a:cs typeface="Calibri"/>
                        <a:sym typeface="Calibri"/>
                      </a:endParaRPr>
                    </a:p>
                  </a:txBody>
                  <a:tcPr marT="0" marB="0" marR="51425" marL="5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uk-UA" sz="1200" u="none" cap="none" strike="noStrike">
                          <a:solidFill>
                            <a:schemeClr val="dk1"/>
                          </a:solidFill>
                        </a:rPr>
                        <a:t>2</a:t>
                      </a:r>
                      <a:endParaRPr sz="1200" u="none" cap="none" strike="noStrike">
                        <a:solidFill>
                          <a:schemeClr val="dk1"/>
                        </a:solidFill>
                      </a:endParaRPr>
                    </a:p>
                    <a:p>
                      <a:pPr indent="0" lvl="0" marL="0" marR="0" rtl="0" algn="ctr">
                        <a:lnSpc>
                          <a:spcPct val="107000"/>
                        </a:lnSpc>
                        <a:spcBef>
                          <a:spcPts val="800"/>
                        </a:spcBef>
                        <a:spcAft>
                          <a:spcPts val="0"/>
                        </a:spcAft>
                        <a:buNone/>
                      </a:pPr>
                      <a:r>
                        <a:rPr lang="uk-UA" sz="1200" u="none" cap="none" strike="noStrike">
                          <a:solidFill>
                            <a:schemeClr val="dk1"/>
                          </a:solidFill>
                        </a:rPr>
                        <a:t>коментар</a:t>
                      </a:r>
                      <a:endParaRPr sz="1200" u="none" cap="none" strike="noStrike">
                        <a:solidFill>
                          <a:schemeClr val="dk1"/>
                        </a:solidFill>
                        <a:latin typeface="Calibri"/>
                        <a:ea typeface="Calibri"/>
                        <a:cs typeface="Calibri"/>
                        <a:sym typeface="Calibri"/>
                      </a:endParaRPr>
                    </a:p>
                  </a:txBody>
                  <a:tcPr marT="0" marB="0" marR="51425" marL="5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uk-UA" sz="1200" u="none" cap="none" strike="noStrike">
                          <a:solidFill>
                            <a:schemeClr val="dk1"/>
                          </a:solidFill>
                        </a:rPr>
                        <a:t>0</a:t>
                      </a:r>
                      <a:endParaRPr sz="1200" u="none" cap="none" strike="noStrike">
                        <a:solidFill>
                          <a:schemeClr val="dk1"/>
                        </a:solidFill>
                      </a:endParaRPr>
                    </a:p>
                    <a:p>
                      <a:pPr indent="0" lvl="0" marL="0" marR="0" rtl="0" algn="ctr">
                        <a:lnSpc>
                          <a:spcPct val="107000"/>
                        </a:lnSpc>
                        <a:spcBef>
                          <a:spcPts val="800"/>
                        </a:spcBef>
                        <a:spcAft>
                          <a:spcPts val="0"/>
                        </a:spcAft>
                        <a:buNone/>
                      </a:pPr>
                      <a:r>
                        <a:rPr lang="uk-UA" sz="1200" u="none" cap="none" strike="noStrike">
                          <a:solidFill>
                            <a:schemeClr val="dk1"/>
                          </a:solidFill>
                        </a:rPr>
                        <a:t>коментар</a:t>
                      </a:r>
                      <a:endParaRPr sz="1200" u="none" cap="none" strike="noStrike">
                        <a:solidFill>
                          <a:schemeClr val="dk1"/>
                        </a:solidFill>
                        <a:latin typeface="Calibri"/>
                        <a:ea typeface="Calibri"/>
                        <a:cs typeface="Calibri"/>
                        <a:sym typeface="Calibri"/>
                      </a:endParaRPr>
                    </a:p>
                  </a:txBody>
                  <a:tcPr marT="0" marB="0" marR="51425" marL="5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uk-UA" sz="1200" u="none" cap="none" strike="noStrike">
                          <a:solidFill>
                            <a:schemeClr val="dk1"/>
                          </a:solidFill>
                        </a:rPr>
                        <a:t>3</a:t>
                      </a:r>
                      <a:endParaRPr sz="1200" u="none" cap="none" strike="noStrike">
                        <a:solidFill>
                          <a:schemeClr val="dk1"/>
                        </a:solidFill>
                      </a:endParaRPr>
                    </a:p>
                    <a:p>
                      <a:pPr indent="0" lvl="0" marL="0" marR="0" rtl="0" algn="ctr">
                        <a:lnSpc>
                          <a:spcPct val="107000"/>
                        </a:lnSpc>
                        <a:spcBef>
                          <a:spcPts val="800"/>
                        </a:spcBef>
                        <a:spcAft>
                          <a:spcPts val="0"/>
                        </a:spcAft>
                        <a:buNone/>
                      </a:pPr>
                      <a:r>
                        <a:rPr lang="uk-UA" sz="1200" u="none" cap="none" strike="noStrike">
                          <a:solidFill>
                            <a:schemeClr val="dk1"/>
                          </a:solidFill>
                        </a:rPr>
                        <a:t>коментар</a:t>
                      </a:r>
                      <a:endParaRPr sz="1200" u="none" cap="none" strike="noStrike">
                        <a:solidFill>
                          <a:schemeClr val="dk1"/>
                        </a:solidFill>
                        <a:latin typeface="Calibri"/>
                        <a:ea typeface="Calibri"/>
                        <a:cs typeface="Calibri"/>
                        <a:sym typeface="Calibri"/>
                      </a:endParaRPr>
                    </a:p>
                  </a:txBody>
                  <a:tcPr marT="0" marB="0" marR="51425" marL="5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458875">
                <a:tc>
                  <a:txBody>
                    <a:bodyPr/>
                    <a:lstStyle/>
                    <a:p>
                      <a:pPr indent="0" lvl="0" marL="0" marR="0" rtl="0" algn="l">
                        <a:lnSpc>
                          <a:spcPct val="107000"/>
                        </a:lnSpc>
                        <a:spcBef>
                          <a:spcPts val="0"/>
                        </a:spcBef>
                        <a:spcAft>
                          <a:spcPts val="0"/>
                        </a:spcAft>
                        <a:buNone/>
                      </a:pPr>
                      <a:r>
                        <a:rPr lang="uk-UA" sz="1200" u="none" cap="none" strike="noStrike">
                          <a:solidFill>
                            <a:schemeClr val="dk1"/>
                          </a:solidFill>
                        </a:rPr>
                        <a:t>Технічне забезпечення</a:t>
                      </a:r>
                      <a:endParaRPr sz="1200" u="none" cap="none" strike="noStrike">
                        <a:solidFill>
                          <a:schemeClr val="dk1"/>
                        </a:solidFill>
                        <a:latin typeface="Calibri"/>
                        <a:ea typeface="Calibri"/>
                        <a:cs typeface="Calibri"/>
                        <a:sym typeface="Calibri"/>
                      </a:endParaRPr>
                    </a:p>
                  </a:txBody>
                  <a:tcPr marT="0" marB="0" marR="51425" marL="5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uk-UA" sz="1200" u="none" cap="none" strike="noStrike">
                          <a:solidFill>
                            <a:schemeClr val="dk1"/>
                          </a:solidFill>
                        </a:rPr>
                        <a:t>3</a:t>
                      </a:r>
                      <a:endParaRPr sz="1200" u="none" cap="none" strike="noStrike">
                        <a:solidFill>
                          <a:schemeClr val="dk1"/>
                        </a:solidFill>
                      </a:endParaRPr>
                    </a:p>
                    <a:p>
                      <a:pPr indent="0" lvl="0" marL="0" marR="0" rtl="0" algn="ctr">
                        <a:lnSpc>
                          <a:spcPct val="107000"/>
                        </a:lnSpc>
                        <a:spcBef>
                          <a:spcPts val="800"/>
                        </a:spcBef>
                        <a:spcAft>
                          <a:spcPts val="0"/>
                        </a:spcAft>
                        <a:buNone/>
                      </a:pPr>
                      <a:r>
                        <a:rPr lang="uk-UA" sz="1200" u="none" cap="none" strike="noStrike">
                          <a:solidFill>
                            <a:schemeClr val="dk1"/>
                          </a:solidFill>
                        </a:rPr>
                        <a:t>коментар</a:t>
                      </a:r>
                      <a:endParaRPr sz="1200" u="none" cap="none" strike="noStrike">
                        <a:solidFill>
                          <a:schemeClr val="dk1"/>
                        </a:solidFill>
                        <a:latin typeface="Calibri"/>
                        <a:ea typeface="Calibri"/>
                        <a:cs typeface="Calibri"/>
                        <a:sym typeface="Calibri"/>
                      </a:endParaRPr>
                    </a:p>
                  </a:txBody>
                  <a:tcPr marT="0" marB="0" marR="51425" marL="5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uk-UA" sz="1200" u="none" cap="none" strike="noStrike">
                          <a:solidFill>
                            <a:schemeClr val="dk1"/>
                          </a:solidFill>
                        </a:rPr>
                        <a:t>3</a:t>
                      </a:r>
                      <a:endParaRPr sz="1200" u="none" cap="none" strike="noStrike">
                        <a:solidFill>
                          <a:schemeClr val="dk1"/>
                        </a:solidFill>
                      </a:endParaRPr>
                    </a:p>
                    <a:p>
                      <a:pPr indent="0" lvl="0" marL="0" marR="0" rtl="0" algn="ctr">
                        <a:lnSpc>
                          <a:spcPct val="107000"/>
                        </a:lnSpc>
                        <a:spcBef>
                          <a:spcPts val="800"/>
                        </a:spcBef>
                        <a:spcAft>
                          <a:spcPts val="0"/>
                        </a:spcAft>
                        <a:buNone/>
                      </a:pPr>
                      <a:r>
                        <a:rPr lang="uk-UA" sz="1200" u="none" cap="none" strike="noStrike">
                          <a:solidFill>
                            <a:schemeClr val="dk1"/>
                          </a:solidFill>
                        </a:rPr>
                        <a:t>коментар</a:t>
                      </a:r>
                      <a:endParaRPr sz="1200" u="none" cap="none" strike="noStrike">
                        <a:solidFill>
                          <a:schemeClr val="dk1"/>
                        </a:solidFill>
                        <a:latin typeface="Calibri"/>
                        <a:ea typeface="Calibri"/>
                        <a:cs typeface="Calibri"/>
                        <a:sym typeface="Calibri"/>
                      </a:endParaRPr>
                    </a:p>
                  </a:txBody>
                  <a:tcPr marT="0" marB="0" marR="51425" marL="5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uk-UA" sz="1200" u="none" cap="none" strike="noStrike">
                          <a:solidFill>
                            <a:schemeClr val="dk1"/>
                          </a:solidFill>
                        </a:rPr>
                        <a:t>1</a:t>
                      </a:r>
                      <a:endParaRPr sz="1200" u="none" cap="none" strike="noStrike">
                        <a:solidFill>
                          <a:schemeClr val="dk1"/>
                        </a:solidFill>
                      </a:endParaRPr>
                    </a:p>
                    <a:p>
                      <a:pPr indent="0" lvl="0" marL="0" marR="0" rtl="0" algn="ctr">
                        <a:lnSpc>
                          <a:spcPct val="107000"/>
                        </a:lnSpc>
                        <a:spcBef>
                          <a:spcPts val="800"/>
                        </a:spcBef>
                        <a:spcAft>
                          <a:spcPts val="0"/>
                        </a:spcAft>
                        <a:buNone/>
                      </a:pPr>
                      <a:r>
                        <a:rPr lang="uk-UA" sz="1200" u="none" cap="none" strike="noStrike">
                          <a:solidFill>
                            <a:schemeClr val="dk1"/>
                          </a:solidFill>
                        </a:rPr>
                        <a:t>коментар</a:t>
                      </a:r>
                      <a:endParaRPr sz="1200" u="none" cap="none" strike="noStrike">
                        <a:solidFill>
                          <a:schemeClr val="dk1"/>
                        </a:solidFill>
                        <a:latin typeface="Calibri"/>
                        <a:ea typeface="Calibri"/>
                        <a:cs typeface="Calibri"/>
                        <a:sym typeface="Calibri"/>
                      </a:endParaRPr>
                    </a:p>
                  </a:txBody>
                  <a:tcPr marT="0" marB="0" marR="51425" marL="5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uk-UA" sz="1200" u="none" cap="none" strike="noStrike">
                          <a:solidFill>
                            <a:schemeClr val="dk1"/>
                          </a:solidFill>
                        </a:rPr>
                        <a:t>2</a:t>
                      </a:r>
                      <a:endParaRPr sz="1200" u="none" cap="none" strike="noStrike">
                        <a:solidFill>
                          <a:schemeClr val="dk1"/>
                        </a:solidFill>
                      </a:endParaRPr>
                    </a:p>
                    <a:p>
                      <a:pPr indent="0" lvl="0" marL="0" marR="0" rtl="0" algn="ctr">
                        <a:lnSpc>
                          <a:spcPct val="107000"/>
                        </a:lnSpc>
                        <a:spcBef>
                          <a:spcPts val="800"/>
                        </a:spcBef>
                        <a:spcAft>
                          <a:spcPts val="0"/>
                        </a:spcAft>
                        <a:buNone/>
                      </a:pPr>
                      <a:r>
                        <a:rPr lang="uk-UA" sz="1200" u="none" cap="none" strike="noStrike">
                          <a:solidFill>
                            <a:schemeClr val="dk1"/>
                          </a:solidFill>
                        </a:rPr>
                        <a:t>коментар</a:t>
                      </a:r>
                      <a:endParaRPr sz="1200" u="none" cap="none" strike="noStrike">
                        <a:solidFill>
                          <a:schemeClr val="dk1"/>
                        </a:solidFill>
                        <a:latin typeface="Calibri"/>
                        <a:ea typeface="Calibri"/>
                        <a:cs typeface="Calibri"/>
                        <a:sym typeface="Calibri"/>
                      </a:endParaRPr>
                    </a:p>
                  </a:txBody>
                  <a:tcPr marT="0" marB="0" marR="51425" marL="5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578350">
                <a:tc>
                  <a:txBody>
                    <a:bodyPr/>
                    <a:lstStyle/>
                    <a:p>
                      <a:pPr indent="0" lvl="0" marL="0" marR="0" rtl="0" algn="l">
                        <a:lnSpc>
                          <a:spcPct val="107000"/>
                        </a:lnSpc>
                        <a:spcBef>
                          <a:spcPts val="0"/>
                        </a:spcBef>
                        <a:spcAft>
                          <a:spcPts val="0"/>
                        </a:spcAft>
                        <a:buNone/>
                      </a:pPr>
                      <a:r>
                        <a:rPr lang="uk-UA" sz="1200" u="none" cap="none" strike="noStrike">
                          <a:solidFill>
                            <a:schemeClr val="dk1"/>
                          </a:solidFill>
                        </a:rPr>
                        <a:t>Розробка нормативної документації</a:t>
                      </a:r>
                      <a:endParaRPr sz="1200" u="none" cap="none" strike="noStrike">
                        <a:solidFill>
                          <a:schemeClr val="dk1"/>
                        </a:solidFill>
                        <a:latin typeface="Calibri"/>
                        <a:ea typeface="Calibri"/>
                        <a:cs typeface="Calibri"/>
                        <a:sym typeface="Calibri"/>
                      </a:endParaRPr>
                    </a:p>
                  </a:txBody>
                  <a:tcPr marT="0" marB="0" marR="51425" marL="5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uk-UA" sz="1200" u="none" cap="none" strike="noStrike">
                          <a:solidFill>
                            <a:schemeClr val="dk1"/>
                          </a:solidFill>
                        </a:rPr>
                        <a:t>3</a:t>
                      </a:r>
                      <a:endParaRPr sz="1200" u="none" cap="none" strike="noStrike">
                        <a:solidFill>
                          <a:schemeClr val="dk1"/>
                        </a:solidFill>
                      </a:endParaRPr>
                    </a:p>
                    <a:p>
                      <a:pPr indent="0" lvl="0" marL="0" marR="0" rtl="0" algn="ctr">
                        <a:lnSpc>
                          <a:spcPct val="107000"/>
                        </a:lnSpc>
                        <a:spcBef>
                          <a:spcPts val="800"/>
                        </a:spcBef>
                        <a:spcAft>
                          <a:spcPts val="0"/>
                        </a:spcAft>
                        <a:buNone/>
                      </a:pPr>
                      <a:r>
                        <a:rPr lang="uk-UA" sz="1200" u="none" cap="none" strike="noStrike">
                          <a:solidFill>
                            <a:schemeClr val="dk1"/>
                          </a:solidFill>
                        </a:rPr>
                        <a:t>коментар</a:t>
                      </a:r>
                      <a:endParaRPr sz="1200" u="none" cap="none" strike="noStrike">
                        <a:solidFill>
                          <a:schemeClr val="dk1"/>
                        </a:solidFill>
                        <a:latin typeface="Calibri"/>
                        <a:ea typeface="Calibri"/>
                        <a:cs typeface="Calibri"/>
                        <a:sym typeface="Calibri"/>
                      </a:endParaRPr>
                    </a:p>
                  </a:txBody>
                  <a:tcPr marT="0" marB="0" marR="51425" marL="5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uk-UA" sz="1200" u="none" cap="none" strike="noStrike">
                          <a:solidFill>
                            <a:schemeClr val="dk1"/>
                          </a:solidFill>
                        </a:rPr>
                        <a:t>1</a:t>
                      </a:r>
                      <a:endParaRPr sz="1200" u="none" cap="none" strike="noStrike">
                        <a:solidFill>
                          <a:schemeClr val="dk1"/>
                        </a:solidFill>
                      </a:endParaRPr>
                    </a:p>
                    <a:p>
                      <a:pPr indent="0" lvl="0" marL="0" marR="0" rtl="0" algn="ctr">
                        <a:lnSpc>
                          <a:spcPct val="107000"/>
                        </a:lnSpc>
                        <a:spcBef>
                          <a:spcPts val="800"/>
                        </a:spcBef>
                        <a:spcAft>
                          <a:spcPts val="0"/>
                        </a:spcAft>
                        <a:buNone/>
                      </a:pPr>
                      <a:r>
                        <a:rPr lang="uk-UA" sz="1200" u="none" cap="none" strike="noStrike">
                          <a:solidFill>
                            <a:schemeClr val="dk1"/>
                          </a:solidFill>
                        </a:rPr>
                        <a:t>коментар</a:t>
                      </a:r>
                      <a:endParaRPr sz="1200" u="none" cap="none" strike="noStrike">
                        <a:solidFill>
                          <a:schemeClr val="dk1"/>
                        </a:solidFill>
                        <a:latin typeface="Calibri"/>
                        <a:ea typeface="Calibri"/>
                        <a:cs typeface="Calibri"/>
                        <a:sym typeface="Calibri"/>
                      </a:endParaRPr>
                    </a:p>
                  </a:txBody>
                  <a:tcPr marT="0" marB="0" marR="51425" marL="5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uk-UA" sz="1200" u="none" cap="none" strike="noStrike">
                          <a:solidFill>
                            <a:schemeClr val="dk1"/>
                          </a:solidFill>
                        </a:rPr>
                        <a:t>3</a:t>
                      </a:r>
                      <a:endParaRPr sz="1200" u="none" cap="none" strike="noStrike">
                        <a:solidFill>
                          <a:schemeClr val="dk1"/>
                        </a:solidFill>
                      </a:endParaRPr>
                    </a:p>
                    <a:p>
                      <a:pPr indent="0" lvl="0" marL="0" marR="0" rtl="0" algn="ctr">
                        <a:lnSpc>
                          <a:spcPct val="107000"/>
                        </a:lnSpc>
                        <a:spcBef>
                          <a:spcPts val="800"/>
                        </a:spcBef>
                        <a:spcAft>
                          <a:spcPts val="0"/>
                        </a:spcAft>
                        <a:buNone/>
                      </a:pPr>
                      <a:r>
                        <a:rPr lang="uk-UA" sz="1200" u="none" cap="none" strike="noStrike">
                          <a:solidFill>
                            <a:schemeClr val="dk1"/>
                          </a:solidFill>
                        </a:rPr>
                        <a:t>коментар</a:t>
                      </a:r>
                      <a:endParaRPr sz="1200" u="none" cap="none" strike="noStrike">
                        <a:solidFill>
                          <a:schemeClr val="dk1"/>
                        </a:solidFill>
                        <a:latin typeface="Calibri"/>
                        <a:ea typeface="Calibri"/>
                        <a:cs typeface="Calibri"/>
                        <a:sym typeface="Calibri"/>
                      </a:endParaRPr>
                    </a:p>
                  </a:txBody>
                  <a:tcPr marT="0" marB="0" marR="51425" marL="5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uk-UA" sz="1200" u="none" cap="none" strike="noStrike">
                          <a:solidFill>
                            <a:schemeClr val="dk1"/>
                          </a:solidFill>
                        </a:rPr>
                        <a:t>1</a:t>
                      </a:r>
                      <a:endParaRPr sz="1200" u="none" cap="none" strike="noStrike">
                        <a:solidFill>
                          <a:schemeClr val="dk1"/>
                        </a:solidFill>
                      </a:endParaRPr>
                    </a:p>
                    <a:p>
                      <a:pPr indent="0" lvl="0" marL="0" marR="0" rtl="0" algn="ctr">
                        <a:lnSpc>
                          <a:spcPct val="107000"/>
                        </a:lnSpc>
                        <a:spcBef>
                          <a:spcPts val="800"/>
                        </a:spcBef>
                        <a:spcAft>
                          <a:spcPts val="0"/>
                        </a:spcAft>
                        <a:buNone/>
                      </a:pPr>
                      <a:r>
                        <a:rPr lang="uk-UA" sz="1200" u="none" cap="none" strike="noStrike">
                          <a:solidFill>
                            <a:schemeClr val="dk1"/>
                          </a:solidFill>
                        </a:rPr>
                        <a:t>коментар</a:t>
                      </a:r>
                      <a:endParaRPr sz="1200" u="none" cap="none" strike="noStrike">
                        <a:solidFill>
                          <a:schemeClr val="dk1"/>
                        </a:solidFill>
                        <a:latin typeface="Calibri"/>
                        <a:ea typeface="Calibri"/>
                        <a:cs typeface="Calibri"/>
                        <a:sym typeface="Calibri"/>
                      </a:endParaRPr>
                    </a:p>
                  </a:txBody>
                  <a:tcPr marT="0" marB="0" marR="51425" marL="5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86975">
                <a:tc>
                  <a:txBody>
                    <a:bodyPr/>
                    <a:lstStyle/>
                    <a:p>
                      <a:pPr indent="0" lvl="0" marL="0" marR="0" rtl="0" algn="l">
                        <a:lnSpc>
                          <a:spcPct val="107000"/>
                        </a:lnSpc>
                        <a:spcBef>
                          <a:spcPts val="0"/>
                        </a:spcBef>
                        <a:spcAft>
                          <a:spcPts val="0"/>
                        </a:spcAft>
                        <a:buNone/>
                      </a:pPr>
                      <a:r>
                        <a:rPr lang="uk-UA" sz="1200" u="none" cap="none" strike="noStrike">
                          <a:solidFill>
                            <a:schemeClr val="dk1"/>
                          </a:solidFill>
                        </a:rPr>
                        <a:t>…</a:t>
                      </a:r>
                      <a:endParaRPr sz="1200" u="none" cap="none" strike="noStrike">
                        <a:solidFill>
                          <a:schemeClr val="dk1"/>
                        </a:solidFill>
                        <a:latin typeface="Calibri"/>
                        <a:ea typeface="Calibri"/>
                        <a:cs typeface="Calibri"/>
                        <a:sym typeface="Calibri"/>
                      </a:endParaRPr>
                    </a:p>
                  </a:txBody>
                  <a:tcPr marT="0" marB="0" marR="51425" marL="5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uk-UA" sz="1200" u="none" cap="none" strike="noStrike">
                          <a:solidFill>
                            <a:schemeClr val="dk1"/>
                          </a:solidFill>
                        </a:rPr>
                        <a:t> </a:t>
                      </a:r>
                      <a:endParaRPr sz="1200" u="none" cap="none" strike="noStrike">
                        <a:solidFill>
                          <a:schemeClr val="dk1"/>
                        </a:solidFill>
                        <a:latin typeface="Calibri"/>
                        <a:ea typeface="Calibri"/>
                        <a:cs typeface="Calibri"/>
                        <a:sym typeface="Calibri"/>
                      </a:endParaRPr>
                    </a:p>
                  </a:txBody>
                  <a:tcPr marT="0" marB="0" marR="51425" marL="5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uk-UA" sz="1200" u="none" cap="none" strike="noStrike">
                          <a:solidFill>
                            <a:schemeClr val="dk1"/>
                          </a:solidFill>
                        </a:rPr>
                        <a:t> </a:t>
                      </a:r>
                      <a:endParaRPr sz="1200" u="none" cap="none" strike="noStrike">
                        <a:solidFill>
                          <a:schemeClr val="dk1"/>
                        </a:solidFill>
                        <a:latin typeface="Calibri"/>
                        <a:ea typeface="Calibri"/>
                        <a:cs typeface="Calibri"/>
                        <a:sym typeface="Calibri"/>
                      </a:endParaRPr>
                    </a:p>
                  </a:txBody>
                  <a:tcPr marT="0" marB="0" marR="51425" marL="5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uk-UA" sz="1200" u="none" cap="none" strike="noStrike">
                          <a:solidFill>
                            <a:schemeClr val="dk1"/>
                          </a:solidFill>
                        </a:rPr>
                        <a:t> </a:t>
                      </a:r>
                      <a:endParaRPr sz="1200" u="none" cap="none" strike="noStrike">
                        <a:solidFill>
                          <a:schemeClr val="dk1"/>
                        </a:solidFill>
                        <a:latin typeface="Calibri"/>
                        <a:ea typeface="Calibri"/>
                        <a:cs typeface="Calibri"/>
                        <a:sym typeface="Calibri"/>
                      </a:endParaRPr>
                    </a:p>
                  </a:txBody>
                  <a:tcPr marT="0" marB="0" marR="51425" marL="5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uk-UA" sz="1200" u="none" cap="none" strike="noStrike">
                          <a:solidFill>
                            <a:schemeClr val="dk1"/>
                          </a:solidFill>
                        </a:rPr>
                        <a:t> </a:t>
                      </a:r>
                      <a:endParaRPr sz="1200" u="none" cap="none" strike="noStrike">
                        <a:solidFill>
                          <a:schemeClr val="dk1"/>
                        </a:solidFill>
                        <a:latin typeface="Calibri"/>
                        <a:ea typeface="Calibri"/>
                        <a:cs typeface="Calibri"/>
                        <a:sym typeface="Calibri"/>
                      </a:endParaRPr>
                    </a:p>
                  </a:txBody>
                  <a:tcPr marT="0" marB="0" marR="51425" marL="5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36"/>
          <p:cNvSpPr txBox="1"/>
          <p:nvPr>
            <p:ph type="title"/>
          </p:nvPr>
        </p:nvSpPr>
        <p:spPr>
          <a:xfrm>
            <a:off x="1098173" y="241161"/>
            <a:ext cx="6947654" cy="316223"/>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C00000"/>
              </a:buClr>
              <a:buSzPct val="100000"/>
              <a:buFont typeface="Calibri"/>
              <a:buNone/>
            </a:pPr>
            <a:r>
              <a:rPr lang="uk-UA" sz="2100">
                <a:solidFill>
                  <a:srgbClr val="C00000"/>
                </a:solidFill>
                <a:latin typeface="Calibri"/>
                <a:ea typeface="Calibri"/>
                <a:cs typeface="Calibri"/>
                <a:sym typeface="Calibri"/>
              </a:rPr>
              <a:t>Управління залученістю стейкхолдерів проєкту</a:t>
            </a:r>
            <a:endParaRPr sz="2100">
              <a:solidFill>
                <a:srgbClr val="C00000"/>
              </a:solidFill>
            </a:endParaRPr>
          </a:p>
        </p:txBody>
      </p:sp>
      <p:sp>
        <p:nvSpPr>
          <p:cNvPr id="301" name="Google Shape;301;p36"/>
          <p:cNvSpPr txBox="1"/>
          <p:nvPr>
            <p:ph idx="1" type="body"/>
          </p:nvPr>
        </p:nvSpPr>
        <p:spPr>
          <a:xfrm>
            <a:off x="473735" y="658229"/>
            <a:ext cx="8229601" cy="268333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C00000"/>
              </a:buClr>
              <a:buSzPts val="1400"/>
              <a:buNone/>
            </a:pPr>
            <a:r>
              <a:rPr b="1" lang="uk-UA" sz="1400">
                <a:solidFill>
                  <a:srgbClr val="C00000"/>
                </a:solidFill>
              </a:rPr>
              <a:t>Необізнаний</a:t>
            </a:r>
            <a:r>
              <a:rPr lang="uk-UA" sz="1400"/>
              <a:t> – не знає про проєкт і що проєкт пропонує; мета - щоб стейкхолдер дізнався і зрозумів значення проєкту. Перевести у підтримуючі, і залежно від них, надати можливість взяти на себе керівну роль.</a:t>
            </a:r>
            <a:endParaRPr/>
          </a:p>
          <a:p>
            <a:pPr indent="0" lvl="0" marL="0" rtl="0" algn="l">
              <a:lnSpc>
                <a:spcPct val="90000"/>
              </a:lnSpc>
              <a:spcBef>
                <a:spcPts val="450"/>
              </a:spcBef>
              <a:spcAft>
                <a:spcPts val="0"/>
              </a:spcAft>
              <a:buClr>
                <a:srgbClr val="C00000"/>
              </a:buClr>
              <a:buSzPts val="1400"/>
              <a:buNone/>
            </a:pPr>
            <a:r>
              <a:rPr b="1" lang="uk-UA" sz="1400">
                <a:solidFill>
                  <a:srgbClr val="C00000"/>
                </a:solidFill>
              </a:rPr>
              <a:t>Чинить опір </a:t>
            </a:r>
            <a:r>
              <a:rPr lang="uk-UA" sz="1400"/>
              <a:t>– знає про проєкт, але не прихильний до нього або до змін, які він спричиняє. Спробувати вивести в більш нейтральне положення, або (у ідеальному стані) зробити прихильником</a:t>
            </a:r>
            <a:endParaRPr/>
          </a:p>
          <a:p>
            <a:pPr indent="0" lvl="0" marL="0" rtl="0" algn="l">
              <a:lnSpc>
                <a:spcPct val="90000"/>
              </a:lnSpc>
              <a:spcBef>
                <a:spcPts val="450"/>
              </a:spcBef>
              <a:spcAft>
                <a:spcPts val="0"/>
              </a:spcAft>
              <a:buClr>
                <a:srgbClr val="C00000"/>
              </a:buClr>
              <a:buSzPts val="1400"/>
              <a:buNone/>
            </a:pPr>
            <a:r>
              <a:rPr b="1" lang="uk-UA" sz="1400">
                <a:solidFill>
                  <a:srgbClr val="C00000"/>
                </a:solidFill>
              </a:rPr>
              <a:t>Нейтральний</a:t>
            </a:r>
            <a:r>
              <a:rPr lang="uk-UA" sz="1400"/>
              <a:t> – усвідомлює, але ставиться нейтрально. Важливо, щоб не перейшов у стан опору, і тому, залежно від позицій «вплив/інтерес», намагатися при сильному впливі та інтересі перевести у стан підтримки чи лідерства.</a:t>
            </a:r>
            <a:endParaRPr/>
          </a:p>
          <a:p>
            <a:pPr indent="0" lvl="0" marL="0" rtl="0" algn="l">
              <a:lnSpc>
                <a:spcPct val="90000"/>
              </a:lnSpc>
              <a:spcBef>
                <a:spcPts val="450"/>
              </a:spcBef>
              <a:spcAft>
                <a:spcPts val="0"/>
              </a:spcAft>
              <a:buClr>
                <a:srgbClr val="C00000"/>
              </a:buClr>
              <a:buSzPts val="1400"/>
              <a:buNone/>
            </a:pPr>
            <a:r>
              <a:rPr b="1" lang="uk-UA" sz="1400">
                <a:solidFill>
                  <a:srgbClr val="C00000"/>
                </a:solidFill>
              </a:rPr>
              <a:t>Підтримуючий</a:t>
            </a:r>
            <a:r>
              <a:rPr lang="uk-UA" sz="1400"/>
              <a:t> – знає про проєкт і підтримує. Важливо підтримувати та можливо перевести у провідного.</a:t>
            </a:r>
            <a:endParaRPr/>
          </a:p>
          <a:p>
            <a:pPr indent="0" lvl="0" marL="0" rtl="0" algn="l">
              <a:lnSpc>
                <a:spcPct val="90000"/>
              </a:lnSpc>
              <a:spcBef>
                <a:spcPts val="450"/>
              </a:spcBef>
              <a:spcAft>
                <a:spcPts val="0"/>
              </a:spcAft>
              <a:buClr>
                <a:srgbClr val="C00000"/>
              </a:buClr>
              <a:buSzPts val="1400"/>
              <a:buNone/>
            </a:pPr>
            <a:r>
              <a:rPr b="1" lang="uk-UA" sz="1400">
                <a:solidFill>
                  <a:srgbClr val="C00000"/>
                </a:solidFill>
              </a:rPr>
              <a:t>Провідний/лідируючий</a:t>
            </a:r>
            <a:r>
              <a:rPr lang="uk-UA" sz="1400"/>
              <a:t> – за проєкт, активно підтримує, працює над успіхом проєкту. Важливо дати можливість бути лідером, брати активну участь у проєкті, повідомити йому, наскільки він є важливим для проєкту.</a:t>
            </a:r>
            <a:endParaRPr/>
          </a:p>
        </p:txBody>
      </p:sp>
      <p:graphicFrame>
        <p:nvGraphicFramePr>
          <p:cNvPr id="302" name="Google Shape;302;p36"/>
          <p:cNvGraphicFramePr/>
          <p:nvPr/>
        </p:nvGraphicFramePr>
        <p:xfrm>
          <a:off x="3188359" y="3713273"/>
          <a:ext cx="3000000" cy="3000000"/>
        </p:xfrm>
        <a:graphic>
          <a:graphicData uri="http://schemas.openxmlformats.org/drawingml/2006/table">
            <a:tbl>
              <a:tblPr bandRow="1" firstCol="1" firstRow="1">
                <a:noFill/>
                <a:tableStyleId>{BFCEA46F-61A3-433E-AD9E-948DAB87E63B}</a:tableStyleId>
              </a:tblPr>
              <a:tblGrid>
                <a:gridCol w="1067800"/>
                <a:gridCol w="924300"/>
                <a:gridCol w="902700"/>
                <a:gridCol w="940425"/>
                <a:gridCol w="852275"/>
                <a:gridCol w="827500"/>
              </a:tblGrid>
              <a:tr h="163650">
                <a:tc>
                  <a:txBody>
                    <a:bodyPr/>
                    <a:lstStyle/>
                    <a:p>
                      <a:pPr indent="0" lvl="0" marL="0" marR="0" rtl="0" algn="l">
                        <a:lnSpc>
                          <a:spcPct val="107000"/>
                        </a:lnSpc>
                        <a:spcBef>
                          <a:spcPts val="0"/>
                        </a:spcBef>
                        <a:spcAft>
                          <a:spcPts val="0"/>
                        </a:spcAft>
                        <a:buNone/>
                      </a:pPr>
                      <a:r>
                        <a:rPr lang="uk-UA" sz="1100" u="none" cap="none" strike="noStrike">
                          <a:solidFill>
                            <a:schemeClr val="dk1"/>
                          </a:solidFill>
                        </a:rPr>
                        <a:t>Стейкхолдер</a:t>
                      </a:r>
                      <a:endParaRPr sz="1100" u="none" cap="none" strike="noStrike">
                        <a:solidFill>
                          <a:schemeClr val="dk1"/>
                        </a:solidFill>
                        <a:latin typeface="Calibri"/>
                        <a:ea typeface="Calibri"/>
                        <a:cs typeface="Calibri"/>
                        <a:sym typeface="Calibri"/>
                      </a:endParaRPr>
                    </a:p>
                  </a:txBody>
                  <a:tcPr marT="0" marB="0" marR="51425" marL="5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7000"/>
                        </a:lnSpc>
                        <a:spcBef>
                          <a:spcPts val="0"/>
                        </a:spcBef>
                        <a:spcAft>
                          <a:spcPts val="0"/>
                        </a:spcAft>
                        <a:buNone/>
                      </a:pPr>
                      <a:r>
                        <a:rPr lang="uk-UA" sz="1100" u="none" cap="none" strike="noStrike">
                          <a:solidFill>
                            <a:schemeClr val="dk1"/>
                          </a:solidFill>
                        </a:rPr>
                        <a:t>Необізнаний</a:t>
                      </a:r>
                      <a:endParaRPr sz="1100" u="none" cap="none" strike="noStrike">
                        <a:solidFill>
                          <a:schemeClr val="dk1"/>
                        </a:solidFill>
                        <a:latin typeface="Calibri"/>
                        <a:ea typeface="Calibri"/>
                        <a:cs typeface="Calibri"/>
                        <a:sym typeface="Calibri"/>
                      </a:endParaRPr>
                    </a:p>
                  </a:txBody>
                  <a:tcPr marT="0" marB="0" marR="51425" marL="5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7000"/>
                        </a:lnSpc>
                        <a:spcBef>
                          <a:spcPts val="0"/>
                        </a:spcBef>
                        <a:spcAft>
                          <a:spcPts val="0"/>
                        </a:spcAft>
                        <a:buNone/>
                      </a:pPr>
                      <a:r>
                        <a:rPr lang="uk-UA" sz="1100" u="none" cap="none" strike="noStrike">
                          <a:solidFill>
                            <a:schemeClr val="dk1"/>
                          </a:solidFill>
                        </a:rPr>
                        <a:t>Чинить опір</a:t>
                      </a:r>
                      <a:r>
                        <a:rPr lang="uk-UA" sz="1100" u="none" cap="none" strike="noStrike">
                          <a:solidFill>
                            <a:srgbClr val="C00000"/>
                          </a:solidFill>
                        </a:rPr>
                        <a:t>*</a:t>
                      </a:r>
                      <a:endParaRPr sz="1100" u="none" cap="none" strike="noStrike">
                        <a:solidFill>
                          <a:srgbClr val="C00000"/>
                        </a:solidFill>
                        <a:latin typeface="Calibri"/>
                        <a:ea typeface="Calibri"/>
                        <a:cs typeface="Calibri"/>
                        <a:sym typeface="Calibri"/>
                      </a:endParaRPr>
                    </a:p>
                  </a:txBody>
                  <a:tcPr marT="0" marB="0" marR="51425" marL="5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7000"/>
                        </a:lnSpc>
                        <a:spcBef>
                          <a:spcPts val="0"/>
                        </a:spcBef>
                        <a:spcAft>
                          <a:spcPts val="0"/>
                        </a:spcAft>
                        <a:buNone/>
                      </a:pPr>
                      <a:r>
                        <a:rPr lang="uk-UA" sz="1100" u="none" cap="none" strike="noStrike">
                          <a:solidFill>
                            <a:schemeClr val="dk1"/>
                          </a:solidFill>
                        </a:rPr>
                        <a:t>Нейтральний</a:t>
                      </a:r>
                      <a:endParaRPr sz="1100" u="none" cap="none" strike="noStrike">
                        <a:solidFill>
                          <a:schemeClr val="dk1"/>
                        </a:solidFill>
                        <a:latin typeface="Calibri"/>
                        <a:ea typeface="Calibri"/>
                        <a:cs typeface="Calibri"/>
                        <a:sym typeface="Calibri"/>
                      </a:endParaRPr>
                    </a:p>
                  </a:txBody>
                  <a:tcPr marT="0" marB="0" marR="51425" marL="5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7000"/>
                        </a:lnSpc>
                        <a:spcBef>
                          <a:spcPts val="0"/>
                        </a:spcBef>
                        <a:spcAft>
                          <a:spcPts val="0"/>
                        </a:spcAft>
                        <a:buNone/>
                      </a:pPr>
                      <a:r>
                        <a:rPr lang="uk-UA" sz="1100" u="none" cap="none" strike="noStrike">
                          <a:solidFill>
                            <a:schemeClr val="dk1"/>
                          </a:solidFill>
                        </a:rPr>
                        <a:t>Підтримує</a:t>
                      </a:r>
                      <a:endParaRPr sz="1100" u="none" cap="none" strike="noStrike">
                        <a:solidFill>
                          <a:schemeClr val="dk1"/>
                        </a:solidFill>
                        <a:latin typeface="Calibri"/>
                        <a:ea typeface="Calibri"/>
                        <a:cs typeface="Calibri"/>
                        <a:sym typeface="Calibri"/>
                      </a:endParaRPr>
                    </a:p>
                  </a:txBody>
                  <a:tcPr marT="0" marB="0" marR="51425" marL="5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7000"/>
                        </a:lnSpc>
                        <a:spcBef>
                          <a:spcPts val="0"/>
                        </a:spcBef>
                        <a:spcAft>
                          <a:spcPts val="0"/>
                        </a:spcAft>
                        <a:buNone/>
                      </a:pPr>
                      <a:r>
                        <a:rPr lang="uk-UA" sz="1100" u="none" cap="none" strike="noStrike">
                          <a:solidFill>
                            <a:schemeClr val="dk1"/>
                          </a:solidFill>
                        </a:rPr>
                        <a:t>Провідний </a:t>
                      </a:r>
                      <a:r>
                        <a:rPr lang="uk-UA" sz="1100" u="none" cap="none" strike="noStrike">
                          <a:solidFill>
                            <a:srgbClr val="C00000"/>
                          </a:solidFill>
                        </a:rPr>
                        <a:t>*</a:t>
                      </a:r>
                      <a:endParaRPr sz="1100" u="none" cap="none" strike="noStrike">
                        <a:solidFill>
                          <a:srgbClr val="C00000"/>
                        </a:solidFill>
                        <a:latin typeface="Calibri"/>
                        <a:ea typeface="Calibri"/>
                        <a:cs typeface="Calibri"/>
                        <a:sym typeface="Calibri"/>
                      </a:endParaRPr>
                    </a:p>
                  </a:txBody>
                  <a:tcPr marT="0" marB="0" marR="51425" marL="5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63650">
                <a:tc>
                  <a:txBody>
                    <a:bodyPr/>
                    <a:lstStyle/>
                    <a:p>
                      <a:pPr indent="0" lvl="0" marL="0" marR="0" rtl="0" algn="l">
                        <a:lnSpc>
                          <a:spcPct val="107000"/>
                        </a:lnSpc>
                        <a:spcBef>
                          <a:spcPts val="0"/>
                        </a:spcBef>
                        <a:spcAft>
                          <a:spcPts val="0"/>
                        </a:spcAft>
                        <a:buNone/>
                      </a:pPr>
                      <a:r>
                        <a:rPr b="0" lang="uk-UA" sz="1100" u="none" cap="none" strike="noStrike">
                          <a:solidFill>
                            <a:schemeClr val="dk1"/>
                          </a:solidFill>
                        </a:rPr>
                        <a:t>Стейкхолдер X</a:t>
                      </a:r>
                      <a:endParaRPr b="0" sz="1100" u="none" cap="none" strike="noStrike">
                        <a:solidFill>
                          <a:schemeClr val="dk1"/>
                        </a:solidFill>
                        <a:latin typeface="Calibri"/>
                        <a:ea typeface="Calibri"/>
                        <a:cs typeface="Calibri"/>
                        <a:sym typeface="Calibri"/>
                      </a:endParaRPr>
                    </a:p>
                  </a:txBody>
                  <a:tcPr marT="0" marB="0" marR="51425" marL="5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uk-UA" sz="1100" u="none" cap="none" strike="noStrike">
                          <a:solidFill>
                            <a:schemeClr val="dk1"/>
                          </a:solidFill>
                        </a:rPr>
                        <a:t>C</a:t>
                      </a:r>
                      <a:endParaRPr sz="1100" u="none" cap="none" strike="noStrike">
                        <a:solidFill>
                          <a:schemeClr val="dk1"/>
                        </a:solidFill>
                        <a:latin typeface="Calibri"/>
                        <a:ea typeface="Calibri"/>
                        <a:cs typeface="Calibri"/>
                        <a:sym typeface="Calibri"/>
                      </a:endParaRPr>
                    </a:p>
                  </a:txBody>
                  <a:tcPr marT="0" marB="0" marR="51425" marL="5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uk-UA" sz="1100" u="none" cap="none" strike="noStrike">
                          <a:solidFill>
                            <a:schemeClr val="dk1"/>
                          </a:solidFill>
                        </a:rPr>
                        <a:t> </a:t>
                      </a:r>
                      <a:endParaRPr sz="1100" u="none" cap="none" strike="noStrike">
                        <a:solidFill>
                          <a:schemeClr val="dk1"/>
                        </a:solidFill>
                        <a:latin typeface="Calibri"/>
                        <a:ea typeface="Calibri"/>
                        <a:cs typeface="Calibri"/>
                        <a:sym typeface="Calibri"/>
                      </a:endParaRPr>
                    </a:p>
                  </a:txBody>
                  <a:tcPr marT="0" marB="0" marR="51425" marL="5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uk-UA" sz="1100" u="none" cap="none" strike="noStrike">
                          <a:solidFill>
                            <a:schemeClr val="dk1"/>
                          </a:solidFill>
                        </a:rPr>
                        <a:t> </a:t>
                      </a:r>
                      <a:endParaRPr sz="1100" u="none" cap="none" strike="noStrike">
                        <a:solidFill>
                          <a:schemeClr val="dk1"/>
                        </a:solidFill>
                        <a:latin typeface="Calibri"/>
                        <a:ea typeface="Calibri"/>
                        <a:cs typeface="Calibri"/>
                        <a:sym typeface="Calibri"/>
                      </a:endParaRPr>
                    </a:p>
                  </a:txBody>
                  <a:tcPr marT="0" marB="0" marR="51425" marL="5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uk-UA" sz="1100" u="none" cap="none" strike="noStrike">
                          <a:solidFill>
                            <a:schemeClr val="dk1"/>
                          </a:solidFill>
                        </a:rPr>
                        <a:t>D</a:t>
                      </a:r>
                      <a:endParaRPr sz="1100" u="none" cap="none" strike="noStrike">
                        <a:solidFill>
                          <a:schemeClr val="dk1"/>
                        </a:solidFill>
                        <a:latin typeface="Calibri"/>
                        <a:ea typeface="Calibri"/>
                        <a:cs typeface="Calibri"/>
                        <a:sym typeface="Calibri"/>
                      </a:endParaRPr>
                    </a:p>
                  </a:txBody>
                  <a:tcPr marT="0" marB="0" marR="51425" marL="5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uk-UA" sz="1100" u="none" cap="none" strike="noStrike">
                          <a:solidFill>
                            <a:schemeClr val="dk1"/>
                          </a:solidFill>
                        </a:rPr>
                        <a:t> </a:t>
                      </a:r>
                      <a:endParaRPr sz="1100" u="none" cap="none" strike="noStrike">
                        <a:solidFill>
                          <a:schemeClr val="dk1"/>
                        </a:solidFill>
                        <a:latin typeface="Calibri"/>
                        <a:ea typeface="Calibri"/>
                        <a:cs typeface="Calibri"/>
                        <a:sym typeface="Calibri"/>
                      </a:endParaRPr>
                    </a:p>
                  </a:txBody>
                  <a:tcPr marT="0" marB="0" marR="51425" marL="5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63650">
                <a:tc>
                  <a:txBody>
                    <a:bodyPr/>
                    <a:lstStyle/>
                    <a:p>
                      <a:pPr indent="0" lvl="0" marL="0" marR="0" rtl="0" algn="l">
                        <a:lnSpc>
                          <a:spcPct val="107000"/>
                        </a:lnSpc>
                        <a:spcBef>
                          <a:spcPts val="0"/>
                        </a:spcBef>
                        <a:spcAft>
                          <a:spcPts val="0"/>
                        </a:spcAft>
                        <a:buNone/>
                      </a:pPr>
                      <a:r>
                        <a:rPr b="0" lang="uk-UA" sz="1100" u="none" cap="none" strike="noStrike">
                          <a:solidFill>
                            <a:schemeClr val="dk1"/>
                          </a:solidFill>
                        </a:rPr>
                        <a:t>Стейкхолдер Y</a:t>
                      </a:r>
                      <a:endParaRPr b="0" sz="1100" u="none" cap="none" strike="noStrike">
                        <a:solidFill>
                          <a:schemeClr val="dk1"/>
                        </a:solidFill>
                        <a:latin typeface="Calibri"/>
                        <a:ea typeface="Calibri"/>
                        <a:cs typeface="Calibri"/>
                        <a:sym typeface="Calibri"/>
                      </a:endParaRPr>
                    </a:p>
                  </a:txBody>
                  <a:tcPr marT="0" marB="0" marR="51425" marL="5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uk-UA" sz="1100" u="none" cap="none" strike="noStrike">
                          <a:solidFill>
                            <a:schemeClr val="dk1"/>
                          </a:solidFill>
                        </a:rPr>
                        <a:t> </a:t>
                      </a:r>
                      <a:endParaRPr sz="1100" u="none" cap="none" strike="noStrike">
                        <a:solidFill>
                          <a:schemeClr val="dk1"/>
                        </a:solidFill>
                        <a:latin typeface="Calibri"/>
                        <a:ea typeface="Calibri"/>
                        <a:cs typeface="Calibri"/>
                        <a:sym typeface="Calibri"/>
                      </a:endParaRPr>
                    </a:p>
                  </a:txBody>
                  <a:tcPr marT="0" marB="0" marR="51425" marL="5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uk-UA" sz="1100" u="none" cap="none" strike="noStrike">
                          <a:solidFill>
                            <a:schemeClr val="dk1"/>
                          </a:solidFill>
                        </a:rPr>
                        <a:t>С</a:t>
                      </a:r>
                      <a:endParaRPr sz="1100" u="none" cap="none" strike="noStrike">
                        <a:solidFill>
                          <a:schemeClr val="dk1"/>
                        </a:solidFill>
                        <a:latin typeface="Calibri"/>
                        <a:ea typeface="Calibri"/>
                        <a:cs typeface="Calibri"/>
                        <a:sym typeface="Calibri"/>
                      </a:endParaRPr>
                    </a:p>
                  </a:txBody>
                  <a:tcPr marT="0" marB="0" marR="51425" marL="5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uk-UA" sz="1100" u="none" cap="none" strike="noStrike">
                          <a:solidFill>
                            <a:schemeClr val="dk1"/>
                          </a:solidFill>
                        </a:rPr>
                        <a:t>D</a:t>
                      </a:r>
                      <a:endParaRPr sz="1100" u="none" cap="none" strike="noStrike">
                        <a:solidFill>
                          <a:schemeClr val="dk1"/>
                        </a:solidFill>
                        <a:latin typeface="Calibri"/>
                        <a:ea typeface="Calibri"/>
                        <a:cs typeface="Calibri"/>
                        <a:sym typeface="Calibri"/>
                      </a:endParaRPr>
                    </a:p>
                  </a:txBody>
                  <a:tcPr marT="0" marB="0" marR="51425" marL="5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uk-UA" sz="1100" u="none" cap="none" strike="noStrike">
                          <a:solidFill>
                            <a:schemeClr val="dk1"/>
                          </a:solidFill>
                        </a:rPr>
                        <a:t>D</a:t>
                      </a:r>
                      <a:endParaRPr sz="1100" u="none" cap="none" strike="noStrike">
                        <a:solidFill>
                          <a:schemeClr val="dk1"/>
                        </a:solidFill>
                        <a:latin typeface="Calibri"/>
                        <a:ea typeface="Calibri"/>
                        <a:cs typeface="Calibri"/>
                        <a:sym typeface="Calibri"/>
                      </a:endParaRPr>
                    </a:p>
                  </a:txBody>
                  <a:tcPr marT="0" marB="0" marR="51425" marL="5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uk-UA" sz="1100" u="none" cap="none" strike="noStrike">
                          <a:solidFill>
                            <a:schemeClr val="dk1"/>
                          </a:solidFill>
                        </a:rPr>
                        <a:t> </a:t>
                      </a:r>
                      <a:endParaRPr sz="1100" u="none" cap="none" strike="noStrike">
                        <a:solidFill>
                          <a:schemeClr val="dk1"/>
                        </a:solidFill>
                        <a:latin typeface="Calibri"/>
                        <a:ea typeface="Calibri"/>
                        <a:cs typeface="Calibri"/>
                        <a:sym typeface="Calibri"/>
                      </a:endParaRPr>
                    </a:p>
                  </a:txBody>
                  <a:tcPr marT="0" marB="0" marR="51425" marL="5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63650">
                <a:tc>
                  <a:txBody>
                    <a:bodyPr/>
                    <a:lstStyle/>
                    <a:p>
                      <a:pPr indent="0" lvl="0" marL="0" marR="0" rtl="0" algn="l">
                        <a:lnSpc>
                          <a:spcPct val="107000"/>
                        </a:lnSpc>
                        <a:spcBef>
                          <a:spcPts val="0"/>
                        </a:spcBef>
                        <a:spcAft>
                          <a:spcPts val="0"/>
                        </a:spcAft>
                        <a:buNone/>
                      </a:pPr>
                      <a:r>
                        <a:rPr b="0" lang="uk-UA" sz="1100" u="none" cap="none" strike="noStrike">
                          <a:solidFill>
                            <a:schemeClr val="dk1"/>
                          </a:solidFill>
                        </a:rPr>
                        <a:t>Стейкхолдер Z</a:t>
                      </a:r>
                      <a:endParaRPr b="0" sz="1100" u="none" cap="none" strike="noStrike">
                        <a:solidFill>
                          <a:schemeClr val="dk1"/>
                        </a:solidFill>
                        <a:latin typeface="Calibri"/>
                        <a:ea typeface="Calibri"/>
                        <a:cs typeface="Calibri"/>
                        <a:sym typeface="Calibri"/>
                      </a:endParaRPr>
                    </a:p>
                  </a:txBody>
                  <a:tcPr marT="0" marB="0" marR="51425" marL="5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uk-UA" sz="1100" u="none" cap="none" strike="noStrike">
                          <a:solidFill>
                            <a:schemeClr val="dk1"/>
                          </a:solidFill>
                        </a:rPr>
                        <a:t> </a:t>
                      </a:r>
                      <a:endParaRPr sz="1100" u="none" cap="none" strike="noStrike">
                        <a:solidFill>
                          <a:schemeClr val="dk1"/>
                        </a:solidFill>
                        <a:latin typeface="Calibri"/>
                        <a:ea typeface="Calibri"/>
                        <a:cs typeface="Calibri"/>
                        <a:sym typeface="Calibri"/>
                      </a:endParaRPr>
                    </a:p>
                  </a:txBody>
                  <a:tcPr marT="0" marB="0" marR="51425" marL="5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uk-UA" sz="1100" u="none" cap="none" strike="noStrike">
                          <a:solidFill>
                            <a:schemeClr val="dk1"/>
                          </a:solidFill>
                        </a:rPr>
                        <a:t> </a:t>
                      </a:r>
                      <a:endParaRPr sz="1100" u="none" cap="none" strike="noStrike">
                        <a:solidFill>
                          <a:schemeClr val="dk1"/>
                        </a:solidFill>
                        <a:latin typeface="Calibri"/>
                        <a:ea typeface="Calibri"/>
                        <a:cs typeface="Calibri"/>
                        <a:sym typeface="Calibri"/>
                      </a:endParaRPr>
                    </a:p>
                  </a:txBody>
                  <a:tcPr marT="0" marB="0" marR="51425" marL="5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uk-UA" sz="1100" u="none" cap="none" strike="noStrike">
                          <a:solidFill>
                            <a:schemeClr val="dk1"/>
                          </a:solidFill>
                        </a:rPr>
                        <a:t>C</a:t>
                      </a:r>
                      <a:endParaRPr sz="1100" u="none" cap="none" strike="noStrike">
                        <a:solidFill>
                          <a:schemeClr val="dk1"/>
                        </a:solidFill>
                        <a:latin typeface="Calibri"/>
                        <a:ea typeface="Calibri"/>
                        <a:cs typeface="Calibri"/>
                        <a:sym typeface="Calibri"/>
                      </a:endParaRPr>
                    </a:p>
                  </a:txBody>
                  <a:tcPr marT="0" marB="0" marR="51425" marL="5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uk-UA" sz="1100" u="none" cap="none" strike="noStrike">
                          <a:solidFill>
                            <a:schemeClr val="dk1"/>
                          </a:solidFill>
                        </a:rPr>
                        <a:t>D</a:t>
                      </a:r>
                      <a:endParaRPr sz="1100" u="none" cap="none" strike="noStrike">
                        <a:solidFill>
                          <a:schemeClr val="dk1"/>
                        </a:solidFill>
                        <a:latin typeface="Calibri"/>
                        <a:ea typeface="Calibri"/>
                        <a:cs typeface="Calibri"/>
                        <a:sym typeface="Calibri"/>
                      </a:endParaRPr>
                    </a:p>
                  </a:txBody>
                  <a:tcPr marT="0" marB="0" marR="51425" marL="5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uk-UA" sz="1100" u="none" cap="none" strike="noStrike">
                          <a:solidFill>
                            <a:schemeClr val="dk1"/>
                          </a:solidFill>
                        </a:rPr>
                        <a:t> </a:t>
                      </a:r>
                      <a:endParaRPr sz="1100" u="none" cap="none" strike="noStrike">
                        <a:solidFill>
                          <a:schemeClr val="dk1"/>
                        </a:solidFill>
                        <a:latin typeface="Calibri"/>
                        <a:ea typeface="Calibri"/>
                        <a:cs typeface="Calibri"/>
                        <a:sym typeface="Calibri"/>
                      </a:endParaRPr>
                    </a:p>
                  </a:txBody>
                  <a:tcPr marT="0" marB="0" marR="51425" marL="5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63650">
                <a:tc>
                  <a:txBody>
                    <a:bodyPr/>
                    <a:lstStyle/>
                    <a:p>
                      <a:pPr indent="0" lvl="0" marL="0" marR="0" rtl="0" algn="l">
                        <a:lnSpc>
                          <a:spcPct val="107000"/>
                        </a:lnSpc>
                        <a:spcBef>
                          <a:spcPts val="0"/>
                        </a:spcBef>
                        <a:spcAft>
                          <a:spcPts val="0"/>
                        </a:spcAft>
                        <a:buNone/>
                      </a:pPr>
                      <a:r>
                        <a:rPr b="0" lang="uk-UA" sz="1100" u="none" cap="none" strike="noStrike">
                          <a:solidFill>
                            <a:schemeClr val="dk1"/>
                          </a:solidFill>
                        </a:rPr>
                        <a:t>Стейкхолдер W</a:t>
                      </a:r>
                      <a:endParaRPr b="0" sz="1100" u="none" cap="none" strike="noStrike">
                        <a:solidFill>
                          <a:schemeClr val="dk1"/>
                        </a:solidFill>
                        <a:latin typeface="Calibri"/>
                        <a:ea typeface="Calibri"/>
                        <a:cs typeface="Calibri"/>
                        <a:sym typeface="Calibri"/>
                      </a:endParaRPr>
                    </a:p>
                  </a:txBody>
                  <a:tcPr marT="0" marB="0" marR="51425" marL="5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uk-UA" sz="1100" u="none" cap="none" strike="noStrike">
                          <a:solidFill>
                            <a:schemeClr val="dk1"/>
                          </a:solidFill>
                        </a:rPr>
                        <a:t> </a:t>
                      </a:r>
                      <a:endParaRPr sz="1100" u="none" cap="none" strike="noStrike">
                        <a:solidFill>
                          <a:schemeClr val="dk1"/>
                        </a:solidFill>
                        <a:latin typeface="Calibri"/>
                        <a:ea typeface="Calibri"/>
                        <a:cs typeface="Calibri"/>
                        <a:sym typeface="Calibri"/>
                      </a:endParaRPr>
                    </a:p>
                  </a:txBody>
                  <a:tcPr marT="0" marB="0" marR="51425" marL="5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uk-UA" sz="1100" u="none" cap="none" strike="noStrike">
                          <a:solidFill>
                            <a:schemeClr val="dk1"/>
                          </a:solidFill>
                        </a:rPr>
                        <a:t> </a:t>
                      </a:r>
                      <a:endParaRPr sz="1100" u="none" cap="none" strike="noStrike">
                        <a:solidFill>
                          <a:schemeClr val="dk1"/>
                        </a:solidFill>
                        <a:latin typeface="Calibri"/>
                        <a:ea typeface="Calibri"/>
                        <a:cs typeface="Calibri"/>
                        <a:sym typeface="Calibri"/>
                      </a:endParaRPr>
                    </a:p>
                  </a:txBody>
                  <a:tcPr marT="0" marB="0" marR="51425" marL="5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uk-UA" sz="1100" u="none" cap="none" strike="noStrike">
                          <a:solidFill>
                            <a:schemeClr val="dk1"/>
                          </a:solidFill>
                        </a:rPr>
                        <a:t> </a:t>
                      </a:r>
                      <a:endParaRPr sz="1100" u="none" cap="none" strike="noStrike">
                        <a:solidFill>
                          <a:schemeClr val="dk1"/>
                        </a:solidFill>
                        <a:latin typeface="Calibri"/>
                        <a:ea typeface="Calibri"/>
                        <a:cs typeface="Calibri"/>
                        <a:sym typeface="Calibri"/>
                      </a:endParaRPr>
                    </a:p>
                  </a:txBody>
                  <a:tcPr marT="0" marB="0" marR="51425" marL="5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uk-UA" sz="1100" u="none" cap="none" strike="noStrike">
                          <a:solidFill>
                            <a:schemeClr val="dk1"/>
                          </a:solidFill>
                        </a:rPr>
                        <a:t> </a:t>
                      </a:r>
                      <a:endParaRPr sz="1100" u="none" cap="none" strike="noStrike">
                        <a:solidFill>
                          <a:schemeClr val="dk1"/>
                        </a:solidFill>
                        <a:latin typeface="Calibri"/>
                        <a:ea typeface="Calibri"/>
                        <a:cs typeface="Calibri"/>
                        <a:sym typeface="Calibri"/>
                      </a:endParaRPr>
                    </a:p>
                  </a:txBody>
                  <a:tcPr marT="0" marB="0" marR="51425" marL="5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uk-UA" sz="1100" u="none" cap="none" strike="noStrike">
                          <a:solidFill>
                            <a:schemeClr val="dk1"/>
                          </a:solidFill>
                        </a:rPr>
                        <a:t>CD</a:t>
                      </a:r>
                      <a:endParaRPr sz="1100" u="none" cap="none" strike="noStrike">
                        <a:solidFill>
                          <a:schemeClr val="dk1"/>
                        </a:solidFill>
                        <a:latin typeface="Calibri"/>
                        <a:ea typeface="Calibri"/>
                        <a:cs typeface="Calibri"/>
                        <a:sym typeface="Calibri"/>
                      </a:endParaRPr>
                    </a:p>
                  </a:txBody>
                  <a:tcPr marT="0" marB="0" marR="51425" marL="5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008125">
                <a:tc>
                  <a:txBody>
                    <a:bodyPr/>
                    <a:lstStyle/>
                    <a:p>
                      <a:pPr indent="0" lvl="0" marL="0" marR="0" rtl="0" algn="r">
                        <a:lnSpc>
                          <a:spcPct val="107000"/>
                        </a:lnSpc>
                        <a:spcBef>
                          <a:spcPts val="0"/>
                        </a:spcBef>
                        <a:spcAft>
                          <a:spcPts val="0"/>
                        </a:spcAft>
                        <a:buNone/>
                      </a:pPr>
                      <a:r>
                        <a:rPr lang="uk-UA" sz="1100" u="none" cap="none" strike="noStrike">
                          <a:solidFill>
                            <a:schemeClr val="dk1"/>
                          </a:solidFill>
                        </a:rPr>
                        <a:t> Заходи щодо залучення</a:t>
                      </a:r>
                      <a:endParaRPr sz="1100" u="none" cap="none" strike="noStrike">
                        <a:solidFill>
                          <a:schemeClr val="dk1"/>
                        </a:solidFill>
                        <a:latin typeface="Calibri"/>
                        <a:ea typeface="Calibri"/>
                        <a:cs typeface="Calibri"/>
                        <a:sym typeface="Calibri"/>
                      </a:endParaRPr>
                    </a:p>
                  </a:txBody>
                  <a:tcPr marT="0" marB="0" marR="51425" marL="5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90000"/>
                        </a:lnSpc>
                        <a:spcBef>
                          <a:spcPts val="0"/>
                        </a:spcBef>
                        <a:spcAft>
                          <a:spcPts val="0"/>
                        </a:spcAft>
                        <a:buNone/>
                      </a:pPr>
                      <a:r>
                        <a:rPr lang="uk-UA" sz="1100" u="none" cap="none" strike="noStrike">
                          <a:solidFill>
                            <a:schemeClr val="dk1"/>
                          </a:solidFill>
                        </a:rPr>
                        <a:t>Інформувати, заохотити</a:t>
                      </a:r>
                      <a:endParaRPr sz="1100" u="none" cap="none" strike="noStrike">
                        <a:solidFill>
                          <a:schemeClr val="dk1"/>
                        </a:solidFill>
                        <a:latin typeface="Calibri"/>
                        <a:ea typeface="Calibri"/>
                        <a:cs typeface="Calibri"/>
                        <a:sym typeface="Calibri"/>
                      </a:endParaRPr>
                    </a:p>
                  </a:txBody>
                  <a:tcPr marT="0" marB="0" marR="51425" marL="5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90000"/>
                        </a:lnSpc>
                        <a:spcBef>
                          <a:spcPts val="0"/>
                        </a:spcBef>
                        <a:spcAft>
                          <a:spcPts val="0"/>
                        </a:spcAft>
                        <a:buNone/>
                      </a:pPr>
                      <a:r>
                        <a:rPr lang="uk-UA" sz="1100" u="none" cap="none" strike="noStrike">
                          <a:solidFill>
                            <a:schemeClr val="dk1"/>
                          </a:solidFill>
                        </a:rPr>
                        <a:t>Перевести у нейтральні чи підтримку</a:t>
                      </a:r>
                      <a:endParaRPr sz="1100" u="none" cap="none" strike="noStrike">
                        <a:solidFill>
                          <a:schemeClr val="dk1"/>
                        </a:solidFill>
                        <a:latin typeface="Calibri"/>
                        <a:ea typeface="Calibri"/>
                        <a:cs typeface="Calibri"/>
                        <a:sym typeface="Calibri"/>
                      </a:endParaRPr>
                    </a:p>
                  </a:txBody>
                  <a:tcPr marT="0" marB="0" marR="51425" marL="5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90000"/>
                        </a:lnSpc>
                        <a:spcBef>
                          <a:spcPts val="0"/>
                        </a:spcBef>
                        <a:spcAft>
                          <a:spcPts val="0"/>
                        </a:spcAft>
                        <a:buNone/>
                      </a:pPr>
                      <a:r>
                        <a:rPr lang="uk-UA" sz="1100" u="none" cap="none" strike="noStrike">
                          <a:solidFill>
                            <a:schemeClr val="dk1"/>
                          </a:solidFill>
                        </a:rPr>
                        <a:t>Не схилити до противників, можливо намагатися отримати підтримку</a:t>
                      </a:r>
                      <a:endParaRPr sz="1100" u="none" cap="none" strike="noStrike">
                        <a:solidFill>
                          <a:schemeClr val="dk1"/>
                        </a:solidFill>
                        <a:latin typeface="Calibri"/>
                        <a:ea typeface="Calibri"/>
                        <a:cs typeface="Calibri"/>
                        <a:sym typeface="Calibri"/>
                      </a:endParaRPr>
                    </a:p>
                  </a:txBody>
                  <a:tcPr marT="0" marB="0" marR="51425" marL="5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90000"/>
                        </a:lnSpc>
                        <a:spcBef>
                          <a:spcPts val="0"/>
                        </a:spcBef>
                        <a:spcAft>
                          <a:spcPts val="0"/>
                        </a:spcAft>
                        <a:buNone/>
                      </a:pPr>
                      <a:r>
                        <a:rPr lang="uk-UA" sz="1100" u="none" cap="none" strike="noStrike">
                          <a:solidFill>
                            <a:schemeClr val="dk1"/>
                          </a:solidFill>
                        </a:rPr>
                        <a:t>Заохочувати, надавати підтримку,</a:t>
                      </a:r>
                      <a:endParaRPr sz="1100" u="none" cap="none" strike="noStrike">
                        <a:solidFill>
                          <a:schemeClr val="dk1"/>
                        </a:solidFill>
                      </a:endParaRPr>
                    </a:p>
                    <a:p>
                      <a:pPr indent="0" lvl="0" marL="0" marR="0" rtl="0" algn="ctr">
                        <a:lnSpc>
                          <a:spcPct val="90000"/>
                        </a:lnSpc>
                        <a:spcBef>
                          <a:spcPts val="0"/>
                        </a:spcBef>
                        <a:spcAft>
                          <a:spcPts val="0"/>
                        </a:spcAft>
                        <a:buNone/>
                      </a:pPr>
                      <a:r>
                        <a:rPr lang="uk-UA" sz="1100" u="none" cap="none" strike="noStrike">
                          <a:solidFill>
                            <a:schemeClr val="dk1"/>
                          </a:solidFill>
                        </a:rPr>
                        <a:t>схиляти до лідерства </a:t>
                      </a:r>
                      <a:endParaRPr sz="1100" u="none" cap="none" strike="noStrike">
                        <a:solidFill>
                          <a:schemeClr val="dk1"/>
                        </a:solidFill>
                        <a:latin typeface="Calibri"/>
                        <a:ea typeface="Calibri"/>
                        <a:cs typeface="Calibri"/>
                        <a:sym typeface="Calibri"/>
                      </a:endParaRPr>
                    </a:p>
                  </a:txBody>
                  <a:tcPr marT="0" marB="0" marR="51425" marL="5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90000"/>
                        </a:lnSpc>
                        <a:spcBef>
                          <a:spcPts val="0"/>
                        </a:spcBef>
                        <a:spcAft>
                          <a:spcPts val="0"/>
                        </a:spcAft>
                        <a:buNone/>
                      </a:pPr>
                      <a:r>
                        <a:rPr lang="uk-UA" sz="1100" u="none" cap="none" strike="noStrike">
                          <a:solidFill>
                            <a:schemeClr val="dk1"/>
                          </a:solidFill>
                        </a:rPr>
                        <a:t>Надати можливості для лідерства на користь успіху проєкту</a:t>
                      </a:r>
                      <a:endParaRPr sz="1100" u="none" cap="none" strike="noStrike">
                        <a:solidFill>
                          <a:schemeClr val="dk1"/>
                        </a:solidFill>
                        <a:latin typeface="Calibri"/>
                        <a:ea typeface="Calibri"/>
                        <a:cs typeface="Calibri"/>
                        <a:sym typeface="Calibri"/>
                      </a:endParaRPr>
                    </a:p>
                  </a:txBody>
                  <a:tcPr marT="0" marB="0" marR="51425" marL="5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sp>
        <p:nvSpPr>
          <p:cNvPr id="303" name="Google Shape;303;p36"/>
          <p:cNvSpPr txBox="1"/>
          <p:nvPr/>
        </p:nvSpPr>
        <p:spPr>
          <a:xfrm>
            <a:off x="440666" y="3566682"/>
            <a:ext cx="2557465" cy="2371894"/>
          </a:xfrm>
          <a:prstGeom prst="rect">
            <a:avLst/>
          </a:prstGeom>
          <a:noFill/>
          <a:ln>
            <a:noFill/>
          </a:ln>
        </p:spPr>
        <p:txBody>
          <a:bodyPr anchorCtr="0" anchor="t" bIns="34275" lIns="68575" spcFirstLastPara="1" rIns="68575" wrap="square" tIns="34275">
            <a:noAutofit/>
          </a:bodyPr>
          <a:lstStyle/>
          <a:p>
            <a:pPr indent="0" lvl="0" marL="0" marR="0" rtl="0" algn="just">
              <a:lnSpc>
                <a:spcPct val="90000"/>
              </a:lnSpc>
              <a:spcBef>
                <a:spcPts val="0"/>
              </a:spcBef>
              <a:spcAft>
                <a:spcPts val="0"/>
              </a:spcAft>
              <a:buClr>
                <a:schemeClr val="dk1"/>
              </a:buClr>
              <a:buSzPts val="1100"/>
              <a:buFont typeface="Arial"/>
              <a:buNone/>
            </a:pPr>
            <a:r>
              <a:rPr b="0" i="1" lang="uk-UA" sz="1100" u="none" cap="none" strike="noStrike">
                <a:solidFill>
                  <a:schemeClr val="dk1"/>
                </a:solidFill>
                <a:latin typeface="Calibri"/>
                <a:ea typeface="Calibri"/>
                <a:cs typeface="Calibri"/>
                <a:sym typeface="Calibri"/>
              </a:rPr>
              <a:t>C – поточне залучення (current engagement)</a:t>
            </a:r>
            <a:endParaRPr b="0" i="0" sz="1100" u="none" cap="none" strike="noStrike">
              <a:solidFill>
                <a:schemeClr val="dk1"/>
              </a:solidFill>
              <a:latin typeface="Calibri"/>
              <a:ea typeface="Calibri"/>
              <a:cs typeface="Calibri"/>
              <a:sym typeface="Calibri"/>
            </a:endParaRPr>
          </a:p>
          <a:p>
            <a:pPr indent="0" lvl="0" marL="0" marR="0" rtl="0" algn="just">
              <a:lnSpc>
                <a:spcPct val="90000"/>
              </a:lnSpc>
              <a:spcBef>
                <a:spcPts val="450"/>
              </a:spcBef>
              <a:spcAft>
                <a:spcPts val="0"/>
              </a:spcAft>
              <a:buClr>
                <a:schemeClr val="dk1"/>
              </a:buClr>
              <a:buSzPts val="1100"/>
              <a:buFont typeface="Arial"/>
              <a:buNone/>
            </a:pPr>
            <a:r>
              <a:rPr b="0" i="1" lang="uk-UA" sz="1100" u="none" cap="none" strike="noStrike">
                <a:solidFill>
                  <a:schemeClr val="dk1"/>
                </a:solidFill>
                <a:latin typeface="Calibri"/>
                <a:ea typeface="Calibri"/>
                <a:cs typeface="Calibri"/>
                <a:sym typeface="Calibri"/>
              </a:rPr>
              <a:t>D – бажане залучення (desired engagement)</a:t>
            </a:r>
            <a:endParaRPr b="0" i="0" sz="1100" u="none" cap="none" strike="noStrike">
              <a:solidFill>
                <a:schemeClr val="dk1"/>
              </a:solidFill>
              <a:latin typeface="Calibri"/>
              <a:ea typeface="Calibri"/>
              <a:cs typeface="Calibri"/>
              <a:sym typeface="Calibri"/>
            </a:endParaRPr>
          </a:p>
          <a:p>
            <a:pPr indent="0" lvl="0" marL="0" marR="0" rtl="0" algn="just">
              <a:lnSpc>
                <a:spcPct val="90000"/>
              </a:lnSpc>
              <a:spcBef>
                <a:spcPts val="450"/>
              </a:spcBef>
              <a:spcAft>
                <a:spcPts val="0"/>
              </a:spcAft>
              <a:buClr>
                <a:srgbClr val="C00000"/>
              </a:buClr>
              <a:buSzPts val="1400"/>
              <a:buFont typeface="Arial"/>
              <a:buNone/>
            </a:pPr>
            <a:r>
              <a:rPr b="1" i="1" lang="uk-UA" sz="1400" u="none" cap="none" strike="noStrike">
                <a:solidFill>
                  <a:srgbClr val="C00000"/>
                </a:solidFill>
                <a:latin typeface="Calibri"/>
                <a:ea typeface="Calibri"/>
                <a:cs typeface="Calibri"/>
                <a:sym typeface="Calibri"/>
              </a:rPr>
              <a:t>*</a:t>
            </a:r>
            <a:r>
              <a:rPr b="0" i="1" lang="uk-UA" sz="1100" u="none" cap="none" strike="noStrike">
                <a:solidFill>
                  <a:schemeClr val="dk1"/>
                </a:solidFill>
                <a:latin typeface="Calibri"/>
                <a:ea typeface="Calibri"/>
                <a:cs typeface="Calibri"/>
                <a:sym typeface="Calibri"/>
              </a:rPr>
              <a:t> – наприклад, стейкхолдери мають відносини, </a:t>
            </a:r>
            <a:r>
              <a:rPr b="1" i="1" lang="uk-UA" sz="1100" u="sng" cap="none" strike="noStrike">
                <a:solidFill>
                  <a:schemeClr val="dk1"/>
                </a:solidFill>
                <a:latin typeface="Calibri"/>
                <a:ea typeface="Calibri"/>
                <a:cs typeface="Calibri"/>
                <a:sym typeface="Calibri"/>
              </a:rPr>
              <a:t>тому варто впливати на їх партнерство</a:t>
            </a:r>
            <a:endParaRPr/>
          </a:p>
          <a:p>
            <a:pPr indent="0" lvl="0" marL="0" marR="0" rtl="0" algn="just">
              <a:lnSpc>
                <a:spcPct val="90000"/>
              </a:lnSpc>
              <a:spcBef>
                <a:spcPts val="450"/>
              </a:spcBef>
              <a:spcAft>
                <a:spcPts val="0"/>
              </a:spcAft>
              <a:buClr>
                <a:srgbClr val="C00000"/>
              </a:buClr>
              <a:buSzPts val="1400"/>
              <a:buFont typeface="Arial"/>
              <a:buNone/>
            </a:pPr>
            <a:r>
              <a:rPr b="1" i="0" lang="uk-UA" sz="1400" u="none" cap="none" strike="noStrike">
                <a:solidFill>
                  <a:srgbClr val="C00000"/>
                </a:solidFill>
                <a:latin typeface="Calibri"/>
                <a:ea typeface="Calibri"/>
                <a:cs typeface="Calibri"/>
                <a:sym typeface="Calibri"/>
              </a:rPr>
              <a:t>Важливо! Під час заповнення матриці пам’ятати, що стейкхолдери мають  відносини не лише з вами, а між собою теж</a:t>
            </a:r>
            <a:endParaRPr/>
          </a:p>
        </p:txBody>
      </p:sp>
      <p:sp>
        <p:nvSpPr>
          <p:cNvPr id="304" name="Google Shape;304;p36"/>
          <p:cNvSpPr txBox="1"/>
          <p:nvPr/>
        </p:nvSpPr>
        <p:spPr>
          <a:xfrm>
            <a:off x="4314825" y="3341560"/>
            <a:ext cx="4071940" cy="349400"/>
          </a:xfrm>
          <a:prstGeom prst="rect">
            <a:avLst/>
          </a:prstGeom>
          <a:noFill/>
          <a:ln>
            <a:noFill/>
          </a:ln>
        </p:spPr>
        <p:txBody>
          <a:bodyPr anchorCtr="0" anchor="t" bIns="34275" lIns="68575" spcFirstLastPara="1" rIns="68575" wrap="square" tIns="34275">
            <a:noAutofit/>
          </a:bodyPr>
          <a:lstStyle/>
          <a:p>
            <a:pPr indent="0" lvl="0" marL="0" marR="0" rtl="0" algn="just">
              <a:lnSpc>
                <a:spcPct val="90000"/>
              </a:lnSpc>
              <a:spcBef>
                <a:spcPts val="0"/>
              </a:spcBef>
              <a:spcAft>
                <a:spcPts val="0"/>
              </a:spcAft>
              <a:buClr>
                <a:srgbClr val="C00000"/>
              </a:buClr>
              <a:buSzPts val="1400"/>
              <a:buFont typeface="Arial"/>
              <a:buNone/>
            </a:pPr>
            <a:r>
              <a:rPr b="1" i="1" lang="uk-UA" sz="1400" u="none" cap="none" strike="noStrike">
                <a:solidFill>
                  <a:srgbClr val="C00000"/>
                </a:solidFill>
                <a:latin typeface="Calibri"/>
                <a:ea typeface="Calibri"/>
                <a:cs typeface="Calibri"/>
                <a:sym typeface="Calibri"/>
              </a:rPr>
              <a:t>Матриця залученості стейкхолдерів проєкту</a:t>
            </a:r>
            <a:endParaRPr b="1" i="0" sz="1400" u="none" cap="none" strike="noStrike">
              <a:solidFill>
                <a:srgbClr val="C00000"/>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p37"/>
          <p:cNvSpPr txBox="1"/>
          <p:nvPr>
            <p:ph type="title"/>
          </p:nvPr>
        </p:nvSpPr>
        <p:spPr>
          <a:xfrm>
            <a:off x="1208864" y="432079"/>
            <a:ext cx="7451810" cy="602901"/>
          </a:xfrm>
          <a:prstGeom prst="rect">
            <a:avLst/>
          </a:prstGeom>
          <a:noFill/>
          <a:ln>
            <a:noFill/>
          </a:ln>
        </p:spPr>
        <p:txBody>
          <a:bodyPr anchorCtr="0" anchor="ctr" bIns="45700" lIns="91425" spcFirstLastPara="1" rIns="91425" wrap="square" tIns="45700">
            <a:noAutofit/>
          </a:bodyPr>
          <a:lstStyle/>
          <a:p>
            <a:pPr indent="0" lvl="0" marL="0" rtl="0" algn="l">
              <a:lnSpc>
                <a:spcPct val="80000"/>
              </a:lnSpc>
              <a:spcBef>
                <a:spcPts val="0"/>
              </a:spcBef>
              <a:spcAft>
                <a:spcPts val="0"/>
              </a:spcAft>
              <a:buClr>
                <a:srgbClr val="C00000"/>
              </a:buClr>
              <a:buSzPts val="4400"/>
              <a:buFont typeface="Calibri"/>
              <a:buNone/>
            </a:pPr>
            <a:r>
              <a:rPr b="1" lang="uk-UA">
                <a:solidFill>
                  <a:srgbClr val="C00000"/>
                </a:solidFill>
              </a:rPr>
              <a:t>?</a:t>
            </a:r>
            <a:r>
              <a:rPr b="1" lang="uk-UA" sz="2550">
                <a:solidFill>
                  <a:srgbClr val="C00000"/>
                </a:solidFill>
              </a:rPr>
              <a:t>   Ситуація-запитання</a:t>
            </a:r>
            <a:endParaRPr sz="1875">
              <a:solidFill>
                <a:srgbClr val="C00000"/>
              </a:solidFill>
            </a:endParaRPr>
          </a:p>
        </p:txBody>
      </p:sp>
      <p:sp>
        <p:nvSpPr>
          <p:cNvPr id="310" name="Google Shape;310;p37"/>
          <p:cNvSpPr txBox="1"/>
          <p:nvPr>
            <p:ph idx="1" type="body"/>
          </p:nvPr>
        </p:nvSpPr>
        <p:spPr>
          <a:xfrm>
            <a:off x="628650" y="1256044"/>
            <a:ext cx="7886700" cy="4069581"/>
          </a:xfrm>
          <a:prstGeom prst="rect">
            <a:avLst/>
          </a:prstGeom>
          <a:noFill/>
          <a:ln>
            <a:noFill/>
          </a:ln>
        </p:spPr>
        <p:txBody>
          <a:bodyPr anchorCtr="0" anchor="t" bIns="45700" lIns="91425" spcFirstLastPara="1" rIns="91425" wrap="square" tIns="45700">
            <a:normAutofit fontScale="32500" lnSpcReduction="20000"/>
          </a:bodyPr>
          <a:lstStyle/>
          <a:p>
            <a:pPr indent="0" lvl="0" marL="0" rtl="0" algn="l">
              <a:lnSpc>
                <a:spcPct val="120000"/>
              </a:lnSpc>
              <a:spcBef>
                <a:spcPts val="0"/>
              </a:spcBef>
              <a:spcAft>
                <a:spcPts val="0"/>
              </a:spcAft>
              <a:buClr>
                <a:schemeClr val="dk1"/>
              </a:buClr>
              <a:buSzPct val="100000"/>
              <a:buNone/>
            </a:pPr>
            <a:r>
              <a:rPr lang="uk-UA" sz="5500"/>
              <a:t>У вас є стейкхолдер вашого проекту, який має репутацію дуже складного.</a:t>
            </a:r>
            <a:endParaRPr/>
          </a:p>
          <a:p>
            <a:pPr indent="0" lvl="0" marL="0" rtl="0" algn="l">
              <a:lnSpc>
                <a:spcPct val="120000"/>
              </a:lnSpc>
              <a:spcBef>
                <a:spcPts val="0"/>
              </a:spcBef>
              <a:spcAft>
                <a:spcPts val="0"/>
              </a:spcAft>
              <a:buClr>
                <a:schemeClr val="dk1"/>
              </a:buClr>
              <a:buSzPct val="100000"/>
              <a:buNone/>
            </a:pPr>
            <a:r>
              <a:rPr lang="uk-UA" sz="5500"/>
              <a:t>Він не любить змін і заперечує й аргументує будь-які запропоновані оновлення та спосіб, яким його відділ виконує свою роботу.</a:t>
            </a:r>
            <a:endParaRPr/>
          </a:p>
          <a:p>
            <a:pPr indent="0" lvl="0" marL="0" rtl="0" algn="l">
              <a:lnSpc>
                <a:spcPct val="120000"/>
              </a:lnSpc>
              <a:spcBef>
                <a:spcPts val="0"/>
              </a:spcBef>
              <a:spcAft>
                <a:spcPts val="0"/>
              </a:spcAft>
              <a:buClr>
                <a:schemeClr val="dk1"/>
              </a:buClr>
              <a:buSzPct val="100000"/>
              <a:buNone/>
            </a:pPr>
            <a:r>
              <a:rPr lang="uk-UA" sz="5500"/>
              <a:t>Проєкт, яким ви керуєте, суттєво вплине принаймні на два процеси, які використовує команда даного стейкхолдера.</a:t>
            </a:r>
            <a:endParaRPr/>
          </a:p>
          <a:p>
            <a:pPr indent="0" lvl="0" marL="0" rtl="0" algn="l">
              <a:lnSpc>
                <a:spcPct val="120000"/>
              </a:lnSpc>
              <a:spcBef>
                <a:spcPts val="0"/>
              </a:spcBef>
              <a:spcAft>
                <a:spcPts val="0"/>
              </a:spcAft>
              <a:buClr>
                <a:schemeClr val="dk1"/>
              </a:buClr>
              <a:buSzPct val="100000"/>
              <a:buNone/>
            </a:pPr>
            <a:r>
              <a:t/>
            </a:r>
            <a:endParaRPr sz="5500"/>
          </a:p>
          <a:p>
            <a:pPr indent="0" lvl="0" marL="0" rtl="0" algn="l">
              <a:lnSpc>
                <a:spcPct val="120000"/>
              </a:lnSpc>
              <a:spcBef>
                <a:spcPts val="0"/>
              </a:spcBef>
              <a:spcAft>
                <a:spcPts val="0"/>
              </a:spcAft>
              <a:buClr>
                <a:schemeClr val="dk1"/>
              </a:buClr>
              <a:buSzPct val="100000"/>
              <a:buNone/>
            </a:pPr>
            <a:r>
              <a:rPr lang="uk-UA" sz="5500"/>
              <a:t>Що Ви вважаєте потрібно зробити? Яка, на вашу думку, найкраща реакція на цю ситуацію?</a:t>
            </a:r>
            <a:endParaRPr/>
          </a:p>
          <a:p>
            <a:pPr indent="0" lvl="0" marL="0" rtl="0" algn="l">
              <a:lnSpc>
                <a:spcPct val="120000"/>
              </a:lnSpc>
              <a:spcBef>
                <a:spcPts val="0"/>
              </a:spcBef>
              <a:spcAft>
                <a:spcPts val="0"/>
              </a:spcAft>
              <a:buClr>
                <a:schemeClr val="dk1"/>
              </a:buClr>
              <a:buSzPct val="100000"/>
              <a:buNone/>
            </a:pPr>
            <a:r>
              <a:t/>
            </a:r>
            <a:endParaRPr sz="5500"/>
          </a:p>
          <a:p>
            <a:pPr indent="0" lvl="0" marL="0" rtl="0" algn="l">
              <a:lnSpc>
                <a:spcPct val="120000"/>
              </a:lnSpc>
              <a:spcBef>
                <a:spcPts val="0"/>
              </a:spcBef>
              <a:spcAft>
                <a:spcPts val="0"/>
              </a:spcAft>
              <a:buClr>
                <a:schemeClr val="dk1"/>
              </a:buClr>
              <a:buSzPct val="100000"/>
              <a:buNone/>
            </a:pPr>
            <a:r>
              <a:rPr lang="uk-UA" sz="5500"/>
              <a:t>А) Ігноруйте його і починайте проект без нього, ви включатимете його, коли вам це потрібно</a:t>
            </a:r>
            <a:endParaRPr/>
          </a:p>
          <a:p>
            <a:pPr indent="0" lvl="0" marL="0" rtl="0" algn="l">
              <a:lnSpc>
                <a:spcPct val="120000"/>
              </a:lnSpc>
              <a:spcBef>
                <a:spcPts val="0"/>
              </a:spcBef>
              <a:spcAft>
                <a:spcPts val="0"/>
              </a:spcAft>
              <a:buClr>
                <a:schemeClr val="dk1"/>
              </a:buClr>
              <a:buSzPct val="100000"/>
              <a:buNone/>
            </a:pPr>
            <a:r>
              <a:rPr lang="uk-UA" sz="5500"/>
              <a:t>Б) Почніть проект, коли дізнаєтесь, що він за містом, і надішліть йому запрошення, щоб мати алібі</a:t>
            </a:r>
            <a:endParaRPr/>
          </a:p>
          <a:p>
            <a:pPr indent="0" lvl="0" marL="0" rtl="0" algn="l">
              <a:lnSpc>
                <a:spcPct val="120000"/>
              </a:lnSpc>
              <a:spcBef>
                <a:spcPts val="0"/>
              </a:spcBef>
              <a:spcAft>
                <a:spcPts val="0"/>
              </a:spcAft>
              <a:buClr>
                <a:schemeClr val="dk1"/>
              </a:buClr>
              <a:buSzPct val="100000"/>
              <a:buNone/>
            </a:pPr>
            <a:r>
              <a:rPr lang="uk-UA" sz="5500"/>
              <a:t>В) Шукайте його і починайте з ним спілкуватися про те, що змінюється і чому</a:t>
            </a:r>
            <a:endParaRPr b="1" sz="5500">
              <a:latin typeface="Times New Roman"/>
              <a:ea typeface="Times New Roman"/>
              <a:cs typeface="Times New Roman"/>
              <a:sym typeface="Times New Roman"/>
            </a:endParaRPr>
          </a:p>
          <a:p>
            <a:pPr indent="-323850" lvl="0" marL="385763" rtl="0" algn="l">
              <a:lnSpc>
                <a:spcPct val="90000"/>
              </a:lnSpc>
              <a:spcBef>
                <a:spcPts val="1000"/>
              </a:spcBef>
              <a:spcAft>
                <a:spcPts val="0"/>
              </a:spcAft>
              <a:buClr>
                <a:schemeClr val="dk1"/>
              </a:buClr>
              <a:buSzPct val="100000"/>
              <a:buFont typeface="Calibri"/>
              <a:buNone/>
            </a:pPr>
            <a:r>
              <a:t/>
            </a:r>
            <a:endParaRPr b="1" sz="3000">
              <a:latin typeface="Times New Roman"/>
              <a:ea typeface="Times New Roman"/>
              <a:cs typeface="Times New Roman"/>
              <a:sym typeface="Times New Roman"/>
            </a:endParaRPr>
          </a:p>
          <a:p>
            <a:pPr indent="0" lvl="0" marL="0" rtl="0" algn="l">
              <a:lnSpc>
                <a:spcPct val="90000"/>
              </a:lnSpc>
              <a:spcBef>
                <a:spcPts val="1900"/>
              </a:spcBef>
              <a:spcAft>
                <a:spcPts val="0"/>
              </a:spcAft>
              <a:buClr>
                <a:schemeClr val="dk1"/>
              </a:buClr>
              <a:buSzPct val="100000"/>
              <a:buNone/>
            </a:pPr>
            <a:r>
              <a:t/>
            </a:r>
            <a:endParaRPr sz="3000">
              <a:solidFill>
                <a:srgbClr val="C00000"/>
              </a:solidFill>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38"/>
          <p:cNvSpPr txBox="1"/>
          <p:nvPr>
            <p:ph type="title"/>
          </p:nvPr>
        </p:nvSpPr>
        <p:spPr>
          <a:xfrm>
            <a:off x="1178719" y="403190"/>
            <a:ext cx="7451810" cy="511210"/>
          </a:xfrm>
          <a:prstGeom prst="rect">
            <a:avLst/>
          </a:prstGeom>
          <a:noFill/>
          <a:ln>
            <a:noFill/>
          </a:ln>
        </p:spPr>
        <p:txBody>
          <a:bodyPr anchorCtr="0" anchor="ctr" bIns="45700" lIns="91425" spcFirstLastPara="1" rIns="91425" wrap="square" tIns="45700">
            <a:noAutofit/>
          </a:bodyPr>
          <a:lstStyle/>
          <a:p>
            <a:pPr indent="0" lvl="0" marL="0" rtl="0" algn="l">
              <a:lnSpc>
                <a:spcPct val="80000"/>
              </a:lnSpc>
              <a:spcBef>
                <a:spcPts val="0"/>
              </a:spcBef>
              <a:spcAft>
                <a:spcPts val="0"/>
              </a:spcAft>
              <a:buClr>
                <a:srgbClr val="C00000"/>
              </a:buClr>
              <a:buSzPts val="4400"/>
              <a:buFont typeface="Calibri"/>
              <a:buNone/>
            </a:pPr>
            <a:r>
              <a:rPr b="1" lang="uk-UA">
                <a:solidFill>
                  <a:srgbClr val="C00000"/>
                </a:solidFill>
              </a:rPr>
              <a:t>?</a:t>
            </a:r>
            <a:r>
              <a:rPr b="1" lang="uk-UA" sz="2550">
                <a:solidFill>
                  <a:srgbClr val="C00000"/>
                </a:solidFill>
              </a:rPr>
              <a:t>   Ситуація-запитання</a:t>
            </a:r>
            <a:endParaRPr sz="1875">
              <a:solidFill>
                <a:srgbClr val="C00000"/>
              </a:solidFill>
            </a:endParaRPr>
          </a:p>
        </p:txBody>
      </p:sp>
      <p:sp>
        <p:nvSpPr>
          <p:cNvPr id="317" name="Google Shape;317;p38"/>
          <p:cNvSpPr txBox="1"/>
          <p:nvPr>
            <p:ph idx="1" type="body"/>
          </p:nvPr>
        </p:nvSpPr>
        <p:spPr>
          <a:xfrm>
            <a:off x="628650" y="1095271"/>
            <a:ext cx="7886700" cy="4421274"/>
          </a:xfrm>
          <a:prstGeom prst="rect">
            <a:avLst/>
          </a:prstGeom>
          <a:noFill/>
          <a:ln>
            <a:noFill/>
          </a:ln>
        </p:spPr>
        <p:txBody>
          <a:bodyPr anchorCtr="0" anchor="t" bIns="45700" lIns="91425" spcFirstLastPara="1" rIns="91425" wrap="square" tIns="45700">
            <a:normAutofit/>
          </a:bodyPr>
          <a:lstStyle/>
          <a:p>
            <a:pPr indent="0" lvl="0" marL="0" rtl="0" algn="just">
              <a:lnSpc>
                <a:spcPct val="107000"/>
              </a:lnSpc>
              <a:spcBef>
                <a:spcPts val="0"/>
              </a:spcBef>
              <a:spcAft>
                <a:spcPts val="0"/>
              </a:spcAft>
              <a:buClr>
                <a:schemeClr val="dk1"/>
              </a:buClr>
              <a:buSzPts val="1800"/>
              <a:buNone/>
            </a:pPr>
            <a:r>
              <a:rPr lang="uk-UA" sz="1800">
                <a:latin typeface="Calibri"/>
                <a:ea typeface="Calibri"/>
                <a:cs typeface="Calibri"/>
                <a:sym typeface="Calibri"/>
              </a:rPr>
              <a:t>У Вашому проєкті є стейкхолдер, якого представляють п’ять учасників Вашої проєктної команди. Даний стейкхолдер кілька разів скаржився на те, що ваш проєкт не потрібно було затверджувати, що це марна трата часу та грошей і що його люди повинні працювати над чимось іншим. Як Ви думаєте, до якого типу стейкхолдерів він відноситься:</a:t>
            </a:r>
            <a:endParaRPr sz="1800">
              <a:latin typeface="Calibri"/>
              <a:ea typeface="Calibri"/>
              <a:cs typeface="Calibri"/>
              <a:sym typeface="Calibri"/>
            </a:endParaRPr>
          </a:p>
          <a:p>
            <a:pPr indent="0" lvl="0" marL="0" rtl="0" algn="l">
              <a:lnSpc>
                <a:spcPct val="107000"/>
              </a:lnSpc>
              <a:spcBef>
                <a:spcPts val="1450"/>
              </a:spcBef>
              <a:spcAft>
                <a:spcPts val="0"/>
              </a:spcAft>
              <a:buClr>
                <a:schemeClr val="dk1"/>
              </a:buClr>
              <a:buSzPts val="1800"/>
              <a:buNone/>
            </a:pPr>
            <a:r>
              <a:rPr lang="uk-UA" sz="1800">
                <a:latin typeface="Calibri"/>
                <a:ea typeface="Calibri"/>
                <a:cs typeface="Calibri"/>
                <a:sym typeface="Calibri"/>
              </a:rPr>
              <a:t>а) не обізнаний про проект та його потенційні наслідки</a:t>
            </a:r>
            <a:endParaRPr sz="1800">
              <a:latin typeface="Calibri"/>
              <a:ea typeface="Calibri"/>
              <a:cs typeface="Calibri"/>
              <a:sym typeface="Calibri"/>
            </a:endParaRPr>
          </a:p>
          <a:p>
            <a:pPr indent="0" lvl="0" marL="0" rtl="0" algn="l">
              <a:lnSpc>
                <a:spcPct val="107000"/>
              </a:lnSpc>
              <a:spcBef>
                <a:spcPts val="1450"/>
              </a:spcBef>
              <a:spcAft>
                <a:spcPts val="0"/>
              </a:spcAft>
              <a:buClr>
                <a:schemeClr val="dk1"/>
              </a:buClr>
              <a:buSzPts val="1800"/>
              <a:buNone/>
            </a:pPr>
            <a:r>
              <a:rPr lang="uk-UA" sz="1800">
                <a:latin typeface="Calibri"/>
                <a:ea typeface="Calibri"/>
                <a:cs typeface="Calibri"/>
                <a:sym typeface="Calibri"/>
              </a:rPr>
              <a:t>б) чинить опір проєкту та його змінам</a:t>
            </a:r>
            <a:endParaRPr sz="1800">
              <a:latin typeface="Calibri"/>
              <a:ea typeface="Calibri"/>
              <a:cs typeface="Calibri"/>
              <a:sym typeface="Calibri"/>
            </a:endParaRPr>
          </a:p>
          <a:p>
            <a:pPr indent="0" lvl="0" marL="0" rtl="0" algn="l">
              <a:lnSpc>
                <a:spcPct val="107000"/>
              </a:lnSpc>
              <a:spcBef>
                <a:spcPts val="1450"/>
              </a:spcBef>
              <a:spcAft>
                <a:spcPts val="0"/>
              </a:spcAft>
              <a:buClr>
                <a:schemeClr val="dk1"/>
              </a:buClr>
              <a:buSzPts val="1800"/>
              <a:buNone/>
            </a:pPr>
            <a:r>
              <a:rPr lang="uk-UA" sz="1800">
                <a:latin typeface="Calibri"/>
                <a:ea typeface="Calibri"/>
                <a:cs typeface="Calibri"/>
                <a:sym typeface="Calibri"/>
              </a:rPr>
              <a:t>в) нейтральний до проекту</a:t>
            </a:r>
            <a:endParaRPr sz="1800">
              <a:latin typeface="Calibri"/>
              <a:ea typeface="Calibri"/>
              <a:cs typeface="Calibri"/>
              <a:sym typeface="Calibri"/>
            </a:endParaRPr>
          </a:p>
          <a:p>
            <a:pPr indent="0" lvl="0" marL="0" rtl="0" algn="l">
              <a:lnSpc>
                <a:spcPct val="107000"/>
              </a:lnSpc>
              <a:spcBef>
                <a:spcPts val="1450"/>
              </a:spcBef>
              <a:spcAft>
                <a:spcPts val="0"/>
              </a:spcAft>
              <a:buClr>
                <a:schemeClr val="dk1"/>
              </a:buClr>
              <a:buSzPts val="1800"/>
              <a:buNone/>
            </a:pPr>
            <a:r>
              <a:rPr lang="uk-UA" sz="1800">
                <a:latin typeface="Calibri"/>
                <a:ea typeface="Calibri"/>
                <a:cs typeface="Calibri"/>
                <a:sym typeface="Calibri"/>
              </a:rPr>
              <a:t>г) підтримує проєкт та його зміни</a:t>
            </a:r>
            <a:endParaRPr sz="1800">
              <a:latin typeface="Calibri"/>
              <a:ea typeface="Calibri"/>
              <a:cs typeface="Calibri"/>
              <a:sym typeface="Calibri"/>
            </a:endParaRPr>
          </a:p>
          <a:p>
            <a:pPr indent="0" lvl="0" marL="0" rtl="0" algn="l">
              <a:lnSpc>
                <a:spcPct val="107000"/>
              </a:lnSpc>
              <a:spcBef>
                <a:spcPts val="1450"/>
              </a:spcBef>
              <a:spcAft>
                <a:spcPts val="0"/>
              </a:spcAft>
              <a:buClr>
                <a:schemeClr val="dk1"/>
              </a:buClr>
              <a:buSzPts val="1800"/>
              <a:buNone/>
            </a:pPr>
            <a:r>
              <a:rPr lang="uk-UA" sz="1800">
                <a:latin typeface="Calibri"/>
                <a:ea typeface="Calibri"/>
                <a:cs typeface="Calibri"/>
                <a:sym typeface="Calibri"/>
              </a:rPr>
              <a:t>д) провідний та має активну участь у забезпеченні успіху проекту</a:t>
            </a:r>
            <a:endParaRPr sz="1800">
              <a:latin typeface="Calibri"/>
              <a:ea typeface="Calibri"/>
              <a:cs typeface="Calibri"/>
              <a:sym typeface="Calibri"/>
            </a:endParaRPr>
          </a:p>
          <a:p>
            <a:pPr indent="0" lvl="0" marL="0" rtl="0" algn="l">
              <a:lnSpc>
                <a:spcPct val="90000"/>
              </a:lnSpc>
              <a:spcBef>
                <a:spcPts val="1450"/>
              </a:spcBef>
              <a:spcAft>
                <a:spcPts val="0"/>
              </a:spcAft>
              <a:buClr>
                <a:srgbClr val="C00000"/>
              </a:buClr>
              <a:buSzPts val="1800"/>
              <a:buNone/>
            </a:pPr>
            <a:r>
              <a:rPr b="1" lang="uk-UA" sz="1800">
                <a:solidFill>
                  <a:srgbClr val="C00000"/>
                </a:solidFill>
                <a:latin typeface="Calibri"/>
                <a:ea typeface="Calibri"/>
                <a:cs typeface="Calibri"/>
                <a:sym typeface="Calibri"/>
              </a:rPr>
              <a:t>Які будуть Ваші дії по взаємодії із даним стейкхолдером?</a:t>
            </a:r>
            <a:endParaRPr b="1" sz="4000">
              <a:solidFill>
                <a:srgbClr val="C00000"/>
              </a:solidFill>
              <a:latin typeface="Times New Roman"/>
              <a:ea typeface="Times New Roman"/>
              <a:cs typeface="Times New Roman"/>
              <a:sym typeface="Times New Roman"/>
            </a:endParaRPr>
          </a:p>
          <a:p>
            <a:pPr indent="0" lvl="0" marL="0" rtl="0" algn="l">
              <a:lnSpc>
                <a:spcPct val="90000"/>
              </a:lnSpc>
              <a:spcBef>
                <a:spcPts val="1000"/>
              </a:spcBef>
              <a:spcAft>
                <a:spcPts val="0"/>
              </a:spcAft>
              <a:buClr>
                <a:schemeClr val="dk1"/>
              </a:buClr>
              <a:buSzPts val="3000"/>
              <a:buNone/>
            </a:pPr>
            <a:r>
              <a:t/>
            </a:r>
            <a:endParaRPr sz="3000">
              <a:solidFill>
                <a:srgbClr val="C00000"/>
              </a:solidFill>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39"/>
          <p:cNvSpPr txBox="1"/>
          <p:nvPr>
            <p:ph type="title"/>
          </p:nvPr>
        </p:nvSpPr>
        <p:spPr>
          <a:xfrm>
            <a:off x="787869" y="294839"/>
            <a:ext cx="7568262" cy="82052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C00000"/>
              </a:buClr>
              <a:buSzPts val="2100"/>
              <a:buFont typeface="Calibri"/>
              <a:buNone/>
            </a:pPr>
            <a:r>
              <a:rPr lang="uk-UA" sz="2100">
                <a:solidFill>
                  <a:srgbClr val="C00000"/>
                </a:solidFill>
                <a:latin typeface="Calibri"/>
                <a:ea typeface="Calibri"/>
                <a:cs typeface="Calibri"/>
                <a:sym typeface="Calibri"/>
              </a:rPr>
              <a:t>План комунікацій із ключовими стейкхолдерами проєкту</a:t>
            </a:r>
            <a:br>
              <a:rPr lang="uk-UA" sz="2100">
                <a:solidFill>
                  <a:srgbClr val="C00000"/>
                </a:solidFill>
                <a:latin typeface="Calibri"/>
                <a:ea typeface="Calibri"/>
                <a:cs typeface="Calibri"/>
                <a:sym typeface="Calibri"/>
              </a:rPr>
            </a:br>
            <a:r>
              <a:rPr b="1" i="1" lang="uk-UA" sz="1350">
                <a:latin typeface="Calibri"/>
                <a:ea typeface="Calibri"/>
                <a:cs typeface="Calibri"/>
                <a:sym typeface="Calibri"/>
              </a:rPr>
              <a:t>«</a:t>
            </a:r>
            <a:r>
              <a:rPr b="1" i="1" lang="uk-UA" sz="1350"/>
              <a:t>План комунікацій - це письмова стратегія отримання правильної інформації потрібним людям у потрібний час»</a:t>
            </a:r>
            <a:endParaRPr b="1" i="1" sz="1350">
              <a:latin typeface="Calibri"/>
              <a:ea typeface="Calibri"/>
              <a:cs typeface="Calibri"/>
              <a:sym typeface="Calibri"/>
            </a:endParaRPr>
          </a:p>
        </p:txBody>
      </p:sp>
      <p:sp>
        <p:nvSpPr>
          <p:cNvPr id="324" name="Google Shape;324;p39"/>
          <p:cNvSpPr txBox="1"/>
          <p:nvPr>
            <p:ph idx="1" type="body"/>
          </p:nvPr>
        </p:nvSpPr>
        <p:spPr>
          <a:xfrm>
            <a:off x="624161" y="1115367"/>
            <a:ext cx="7895678" cy="524524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2000"/>
              <a:buNone/>
            </a:pPr>
            <a:r>
              <a:rPr b="1" lang="uk-UA" sz="2000"/>
              <a:t>Ключові запитання для складання плану комунікацій:</a:t>
            </a:r>
            <a:endParaRPr/>
          </a:p>
          <a:p>
            <a:pPr indent="0" lvl="0" marL="0" rtl="0" algn="just">
              <a:lnSpc>
                <a:spcPct val="90000"/>
              </a:lnSpc>
              <a:spcBef>
                <a:spcPts val="900"/>
              </a:spcBef>
              <a:spcAft>
                <a:spcPts val="0"/>
              </a:spcAft>
              <a:buClr>
                <a:srgbClr val="C00000"/>
              </a:buClr>
              <a:buSzPts val="1800"/>
              <a:buNone/>
            </a:pPr>
            <a:r>
              <a:rPr lang="uk-UA" sz="1800">
                <a:solidFill>
                  <a:srgbClr val="C00000"/>
                </a:solidFill>
              </a:rPr>
              <a:t>Кому потрібна інформація?</a:t>
            </a:r>
            <a:r>
              <a:rPr lang="uk-UA" sz="1800"/>
              <a:t> – спонсор/донор, функціональний менеджер, споживач, проєктна команда, менеджер проєкту, громада, державні установи-партнери тощо </a:t>
            </a:r>
            <a:endParaRPr/>
          </a:p>
          <a:p>
            <a:pPr indent="0" lvl="0" marL="0" rtl="0" algn="just">
              <a:lnSpc>
                <a:spcPct val="90000"/>
              </a:lnSpc>
              <a:spcBef>
                <a:spcPts val="900"/>
              </a:spcBef>
              <a:spcAft>
                <a:spcPts val="0"/>
              </a:spcAft>
              <a:buClr>
                <a:srgbClr val="C00000"/>
              </a:buClr>
              <a:buSzPts val="1800"/>
              <a:buNone/>
            </a:pPr>
            <a:r>
              <a:rPr lang="uk-UA" sz="1800">
                <a:solidFill>
                  <a:srgbClr val="C00000"/>
                </a:solidFill>
              </a:rPr>
              <a:t>Яка інформація потрібна? </a:t>
            </a:r>
            <a:r>
              <a:rPr lang="uk-UA" sz="1800"/>
              <a:t>– витрати, терміни, звіти; авторизація документів, пропозицій та змін; координація дій; визначення напрямів, ставлення до ризиків тощо</a:t>
            </a:r>
            <a:endParaRPr/>
          </a:p>
          <a:p>
            <a:pPr indent="0" lvl="0" marL="0" rtl="0" algn="just">
              <a:lnSpc>
                <a:spcPct val="90000"/>
              </a:lnSpc>
              <a:spcBef>
                <a:spcPts val="900"/>
              </a:spcBef>
              <a:spcAft>
                <a:spcPts val="0"/>
              </a:spcAft>
              <a:buClr>
                <a:srgbClr val="C00000"/>
              </a:buClr>
              <a:buSzPts val="1800"/>
              <a:buNone/>
            </a:pPr>
            <a:r>
              <a:rPr lang="uk-UA" sz="1800">
                <a:solidFill>
                  <a:srgbClr val="C00000"/>
                </a:solidFill>
              </a:rPr>
              <a:t>Коли і як стейкхолдери отримають інформацію? </a:t>
            </a:r>
            <a:r>
              <a:rPr lang="uk-UA" sz="1800"/>
              <a:t>– повідомлення, факс, пошта, зустрічі, відеоконференції, інтерактивні дошки, спільні репозиторії документів тощо</a:t>
            </a:r>
            <a:endParaRPr/>
          </a:p>
          <a:p>
            <a:pPr indent="0" lvl="0" marL="0" rtl="0" algn="just">
              <a:lnSpc>
                <a:spcPct val="90000"/>
              </a:lnSpc>
              <a:spcBef>
                <a:spcPts val="900"/>
              </a:spcBef>
              <a:spcAft>
                <a:spcPts val="0"/>
              </a:spcAft>
              <a:buClr>
                <a:srgbClr val="C00000"/>
              </a:buClr>
              <a:buSzPts val="1800"/>
              <a:buNone/>
            </a:pPr>
            <a:r>
              <a:rPr lang="uk-UA" sz="1800">
                <a:solidFill>
                  <a:srgbClr val="C00000"/>
                </a:solidFill>
              </a:rPr>
              <a:t>Які використовувати документи для комунікацій? </a:t>
            </a:r>
            <a:r>
              <a:rPr lang="uk-UA" sz="1800"/>
              <a:t>– існуючі в організації форми документів, проєктні документи: шаблони існуючі (адаптувати під конкретний проєкт) шаблони унікальні (створити)</a:t>
            </a:r>
            <a:endParaRPr/>
          </a:p>
          <a:p>
            <a:pPr indent="0" lvl="0" marL="0" rtl="0" algn="just">
              <a:lnSpc>
                <a:spcPct val="90000"/>
              </a:lnSpc>
              <a:spcBef>
                <a:spcPts val="900"/>
              </a:spcBef>
              <a:spcAft>
                <a:spcPts val="0"/>
              </a:spcAft>
              <a:buClr>
                <a:srgbClr val="C00000"/>
              </a:buClr>
              <a:buSzPts val="1800"/>
              <a:buNone/>
            </a:pPr>
            <a:r>
              <a:rPr lang="uk-UA" sz="1800">
                <a:solidFill>
                  <a:srgbClr val="C00000"/>
                </a:solidFill>
              </a:rPr>
              <a:t>Як визначати таймінг комунікацій? </a:t>
            </a:r>
            <a:r>
              <a:rPr lang="uk-UA" sz="1800"/>
              <a:t>– </a:t>
            </a:r>
            <a:r>
              <a:rPr i="1" lang="uk-UA" sz="1800"/>
              <a:t>за основу або взяти логіку життєвого циклу проєкту</a:t>
            </a:r>
            <a:r>
              <a:rPr lang="uk-UA" sz="1800"/>
              <a:t>: статут, план проєкту, віхи проєкту, узгодження результатів, продукту проєкту, закриття проекту; </a:t>
            </a:r>
            <a:r>
              <a:rPr i="1" lang="uk-UA" sz="1800"/>
              <a:t>або за основу взяти повсякденний час</a:t>
            </a:r>
            <a:r>
              <a:rPr lang="uk-UA" sz="1800"/>
              <a:t>: щодня – учасники, щотижня - ключова команда, щомісяця – спонсор, за потреби - інші</a:t>
            </a:r>
            <a:endParaRPr/>
          </a:p>
          <a:p>
            <a:pPr indent="0" lvl="0" marL="0" rtl="0" algn="l">
              <a:lnSpc>
                <a:spcPct val="90000"/>
              </a:lnSpc>
              <a:spcBef>
                <a:spcPts val="900"/>
              </a:spcBef>
              <a:spcAft>
                <a:spcPts val="0"/>
              </a:spcAft>
              <a:buClr>
                <a:schemeClr val="dk1"/>
              </a:buClr>
              <a:buSzPts val="1650"/>
              <a:buNone/>
            </a:pPr>
            <a:r>
              <a:t/>
            </a:r>
            <a:endParaRPr sz="1650"/>
          </a:p>
          <a:p>
            <a:pPr indent="0" lvl="0" marL="0" rtl="0" algn="l">
              <a:lnSpc>
                <a:spcPct val="90000"/>
              </a:lnSpc>
              <a:spcBef>
                <a:spcPts val="450"/>
              </a:spcBef>
              <a:spcAft>
                <a:spcPts val="0"/>
              </a:spcAft>
              <a:buClr>
                <a:schemeClr val="dk1"/>
              </a:buClr>
              <a:buSzPts val="1650"/>
              <a:buNone/>
            </a:pPr>
            <a:r>
              <a:t/>
            </a:r>
            <a:endParaRPr sz="1650"/>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40"/>
          <p:cNvSpPr txBox="1"/>
          <p:nvPr>
            <p:ph type="title"/>
          </p:nvPr>
        </p:nvSpPr>
        <p:spPr>
          <a:xfrm>
            <a:off x="877223" y="312666"/>
            <a:ext cx="7403841" cy="41963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C00000"/>
              </a:buClr>
              <a:buSzPct val="100000"/>
              <a:buFont typeface="Calibri"/>
              <a:buNone/>
            </a:pPr>
            <a:r>
              <a:rPr lang="uk-UA" sz="2100">
                <a:solidFill>
                  <a:srgbClr val="C00000"/>
                </a:solidFill>
                <a:latin typeface="Calibri"/>
                <a:ea typeface="Calibri"/>
                <a:cs typeface="Calibri"/>
                <a:sym typeface="Calibri"/>
              </a:rPr>
              <a:t>План комунікацій із ключовими стейкхолдерами проєкту</a:t>
            </a:r>
            <a:br>
              <a:rPr lang="uk-UA" sz="2100">
                <a:solidFill>
                  <a:srgbClr val="C00000"/>
                </a:solidFill>
                <a:latin typeface="Calibri"/>
                <a:ea typeface="Calibri"/>
                <a:cs typeface="Calibri"/>
                <a:sym typeface="Calibri"/>
              </a:rPr>
            </a:br>
            <a:r>
              <a:rPr i="1" lang="uk-UA" sz="1650">
                <a:solidFill>
                  <a:srgbClr val="C00000"/>
                </a:solidFill>
                <a:latin typeface="Calibri"/>
                <a:ea typeface="Calibri"/>
                <a:cs typeface="Calibri"/>
                <a:sym typeface="Calibri"/>
              </a:rPr>
              <a:t>(приклад для проєкту впровадження дистанційної програми МВА )</a:t>
            </a:r>
            <a:endParaRPr b="1" i="1" sz="1650">
              <a:latin typeface="Calibri"/>
              <a:ea typeface="Calibri"/>
              <a:cs typeface="Calibri"/>
              <a:sym typeface="Calibri"/>
            </a:endParaRPr>
          </a:p>
        </p:txBody>
      </p:sp>
      <p:sp>
        <p:nvSpPr>
          <p:cNvPr id="330" name="Google Shape;330;p40"/>
          <p:cNvSpPr txBox="1"/>
          <p:nvPr>
            <p:ph idx="1" type="body"/>
          </p:nvPr>
        </p:nvSpPr>
        <p:spPr>
          <a:xfrm>
            <a:off x="631305" y="1819776"/>
            <a:ext cx="7895678" cy="3626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650"/>
              <a:buNone/>
            </a:pPr>
            <a:r>
              <a:t/>
            </a:r>
            <a:endParaRPr sz="1650"/>
          </a:p>
          <a:p>
            <a:pPr indent="0" lvl="0" marL="0" rtl="0" algn="l">
              <a:lnSpc>
                <a:spcPct val="90000"/>
              </a:lnSpc>
              <a:spcBef>
                <a:spcPts val="450"/>
              </a:spcBef>
              <a:spcAft>
                <a:spcPts val="0"/>
              </a:spcAft>
              <a:buClr>
                <a:schemeClr val="dk1"/>
              </a:buClr>
              <a:buSzPts val="1650"/>
              <a:buNone/>
            </a:pPr>
            <a:r>
              <a:t/>
            </a:r>
            <a:endParaRPr sz="1650"/>
          </a:p>
        </p:txBody>
      </p:sp>
      <p:graphicFrame>
        <p:nvGraphicFramePr>
          <p:cNvPr id="331" name="Google Shape;331;p40"/>
          <p:cNvGraphicFramePr/>
          <p:nvPr/>
        </p:nvGraphicFramePr>
        <p:xfrm>
          <a:off x="958721" y="1225899"/>
          <a:ext cx="3000000" cy="3000000"/>
        </p:xfrm>
        <a:graphic>
          <a:graphicData uri="http://schemas.openxmlformats.org/drawingml/2006/table">
            <a:tbl>
              <a:tblPr bandRow="1" firstCol="1" firstRow="1">
                <a:noFill/>
                <a:tableStyleId>{BFCEA46F-61A3-433E-AD9E-948DAB87E63B}</a:tableStyleId>
              </a:tblPr>
              <a:tblGrid>
                <a:gridCol w="1114800"/>
                <a:gridCol w="1533175"/>
                <a:gridCol w="1153075"/>
                <a:gridCol w="1204950"/>
                <a:gridCol w="775525"/>
                <a:gridCol w="1540825"/>
              </a:tblGrid>
              <a:tr h="533050">
                <a:tc>
                  <a:txBody>
                    <a:bodyPr/>
                    <a:lstStyle/>
                    <a:p>
                      <a:pPr indent="0" lvl="0" marL="0" marR="0" rtl="0" algn="l">
                        <a:lnSpc>
                          <a:spcPct val="90000"/>
                        </a:lnSpc>
                        <a:spcBef>
                          <a:spcPts val="0"/>
                        </a:spcBef>
                        <a:spcAft>
                          <a:spcPts val="0"/>
                        </a:spcAft>
                        <a:buNone/>
                      </a:pPr>
                      <a:r>
                        <a:rPr lang="uk-UA" sz="1100" u="none" cap="none" strike="noStrike">
                          <a:solidFill>
                            <a:schemeClr val="dk1"/>
                          </a:solidFill>
                        </a:rPr>
                        <a:t>Стейкхолдер</a:t>
                      </a:r>
                      <a:endParaRPr sz="1100" u="none" cap="none" strike="noStrike">
                        <a:solidFill>
                          <a:schemeClr val="dk1"/>
                        </a:solidFill>
                      </a:endParaRPr>
                    </a:p>
                    <a:p>
                      <a:pPr indent="0" lvl="0" marL="0" marR="0" rtl="0" algn="l">
                        <a:lnSpc>
                          <a:spcPct val="90000"/>
                        </a:lnSpc>
                        <a:spcBef>
                          <a:spcPts val="300"/>
                        </a:spcBef>
                        <a:spcAft>
                          <a:spcPts val="0"/>
                        </a:spcAft>
                        <a:buNone/>
                      </a:pPr>
                      <a:r>
                        <a:rPr lang="uk-UA" sz="1100" u="none" cap="none" strike="noStrike">
                          <a:solidFill>
                            <a:schemeClr val="dk1"/>
                          </a:solidFill>
                        </a:rPr>
                        <a:t> </a:t>
                      </a:r>
                      <a:endParaRPr sz="1100" u="none" cap="none" strike="noStrike">
                        <a:solidFill>
                          <a:schemeClr val="dk1"/>
                        </a:solidFill>
                        <a:latin typeface="Calibri"/>
                        <a:ea typeface="Calibri"/>
                        <a:cs typeface="Calibri"/>
                        <a:sym typeface="Calibri"/>
                      </a:endParaRPr>
                    </a:p>
                  </a:txBody>
                  <a:tcPr marT="0" marB="0" marR="50200" marL="502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90000"/>
                        </a:lnSpc>
                        <a:spcBef>
                          <a:spcPts val="0"/>
                        </a:spcBef>
                        <a:spcAft>
                          <a:spcPts val="0"/>
                        </a:spcAft>
                        <a:buNone/>
                      </a:pPr>
                      <a:r>
                        <a:rPr lang="uk-UA" sz="1100" u="none" cap="none" strike="noStrike">
                          <a:solidFill>
                            <a:schemeClr val="dk1"/>
                          </a:solidFill>
                        </a:rPr>
                        <a:t>Яку інформацію потрібно надати</a:t>
                      </a:r>
                      <a:endParaRPr sz="1100" u="none" cap="none" strike="noStrike">
                        <a:solidFill>
                          <a:schemeClr val="dk1"/>
                        </a:solidFill>
                        <a:latin typeface="Calibri"/>
                        <a:ea typeface="Calibri"/>
                        <a:cs typeface="Calibri"/>
                        <a:sym typeface="Calibri"/>
                      </a:endParaRPr>
                    </a:p>
                  </a:txBody>
                  <a:tcPr marT="0" marB="0" marR="50200" marL="502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90000"/>
                        </a:lnSpc>
                        <a:spcBef>
                          <a:spcPts val="0"/>
                        </a:spcBef>
                        <a:spcAft>
                          <a:spcPts val="0"/>
                        </a:spcAft>
                        <a:buNone/>
                      </a:pPr>
                      <a:r>
                        <a:rPr lang="uk-UA" sz="1100" u="none" cap="none" strike="noStrike">
                          <a:solidFill>
                            <a:schemeClr val="dk1"/>
                          </a:solidFill>
                        </a:rPr>
                        <a:t>Терміни, періодичність комунікацій</a:t>
                      </a:r>
                      <a:endParaRPr sz="1100" u="none" cap="none" strike="noStrike">
                        <a:solidFill>
                          <a:schemeClr val="dk1"/>
                        </a:solidFill>
                        <a:latin typeface="Calibri"/>
                        <a:ea typeface="Calibri"/>
                        <a:cs typeface="Calibri"/>
                        <a:sym typeface="Calibri"/>
                      </a:endParaRPr>
                    </a:p>
                  </a:txBody>
                  <a:tcPr marT="0" marB="0" marR="50200" marL="502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90000"/>
                        </a:lnSpc>
                        <a:spcBef>
                          <a:spcPts val="0"/>
                        </a:spcBef>
                        <a:spcAft>
                          <a:spcPts val="0"/>
                        </a:spcAft>
                        <a:buNone/>
                      </a:pPr>
                      <a:r>
                        <a:rPr lang="uk-UA" sz="1100" u="none" cap="none" strike="noStrike">
                          <a:solidFill>
                            <a:schemeClr val="dk1"/>
                          </a:solidFill>
                        </a:rPr>
                        <a:t>Методи комунікацій</a:t>
                      </a:r>
                      <a:endParaRPr sz="1100" u="none" cap="none" strike="noStrike">
                        <a:solidFill>
                          <a:schemeClr val="dk1"/>
                        </a:solidFill>
                        <a:latin typeface="Calibri"/>
                        <a:ea typeface="Calibri"/>
                        <a:cs typeface="Calibri"/>
                        <a:sym typeface="Calibri"/>
                      </a:endParaRPr>
                    </a:p>
                  </a:txBody>
                  <a:tcPr marT="0" marB="0" marR="50200" marL="502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90000"/>
                        </a:lnSpc>
                        <a:spcBef>
                          <a:spcPts val="0"/>
                        </a:spcBef>
                        <a:spcAft>
                          <a:spcPts val="0"/>
                        </a:spcAft>
                        <a:buNone/>
                      </a:pPr>
                      <a:r>
                        <a:rPr lang="uk-UA" sz="1100" u="none" cap="none" strike="noStrike">
                          <a:solidFill>
                            <a:schemeClr val="dk1"/>
                          </a:solidFill>
                        </a:rPr>
                        <a:t>Фідбек</a:t>
                      </a:r>
                      <a:endParaRPr sz="1100" u="none" cap="none" strike="noStrike">
                        <a:solidFill>
                          <a:schemeClr val="dk1"/>
                        </a:solidFill>
                        <a:latin typeface="Calibri"/>
                        <a:ea typeface="Calibri"/>
                        <a:cs typeface="Calibri"/>
                        <a:sym typeface="Calibri"/>
                      </a:endParaRPr>
                    </a:p>
                  </a:txBody>
                  <a:tcPr marT="0" marB="0" marR="50200" marL="502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90000"/>
                        </a:lnSpc>
                        <a:spcBef>
                          <a:spcPts val="0"/>
                        </a:spcBef>
                        <a:spcAft>
                          <a:spcPts val="0"/>
                        </a:spcAft>
                        <a:buNone/>
                      </a:pPr>
                      <a:r>
                        <a:rPr lang="uk-UA" sz="1100" u="none" cap="none" strike="noStrike">
                          <a:solidFill>
                            <a:schemeClr val="dk1"/>
                          </a:solidFill>
                        </a:rPr>
                        <a:t>Відповідальний за комунікацію (власник)</a:t>
                      </a:r>
                      <a:endParaRPr sz="1100" u="none" cap="none" strike="noStrike">
                        <a:solidFill>
                          <a:schemeClr val="dk1"/>
                        </a:solidFill>
                        <a:latin typeface="Calibri"/>
                        <a:ea typeface="Calibri"/>
                        <a:cs typeface="Calibri"/>
                        <a:sym typeface="Calibri"/>
                      </a:endParaRPr>
                    </a:p>
                  </a:txBody>
                  <a:tcPr marT="0" marB="0" marR="50200" marL="502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010850">
                <a:tc>
                  <a:txBody>
                    <a:bodyPr/>
                    <a:lstStyle/>
                    <a:p>
                      <a:pPr indent="0" lvl="0" marL="0" marR="0" rtl="0" algn="l">
                        <a:lnSpc>
                          <a:spcPct val="90000"/>
                        </a:lnSpc>
                        <a:spcBef>
                          <a:spcPts val="0"/>
                        </a:spcBef>
                        <a:spcAft>
                          <a:spcPts val="0"/>
                        </a:spcAft>
                        <a:buNone/>
                      </a:pPr>
                      <a:r>
                        <a:rPr lang="uk-UA" sz="1100" u="none" cap="none" strike="noStrike">
                          <a:solidFill>
                            <a:schemeClr val="dk1"/>
                          </a:solidFill>
                        </a:rPr>
                        <a:t>Слухачі програми</a:t>
                      </a:r>
                      <a:endParaRPr sz="1100" u="none" cap="none" strike="noStrike">
                        <a:solidFill>
                          <a:schemeClr val="dk1"/>
                        </a:solidFill>
                        <a:latin typeface="Calibri"/>
                        <a:ea typeface="Calibri"/>
                        <a:cs typeface="Calibri"/>
                        <a:sym typeface="Calibri"/>
                      </a:endParaRPr>
                    </a:p>
                  </a:txBody>
                  <a:tcPr marT="0" marB="0" marR="50200" marL="502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90000"/>
                        </a:lnSpc>
                        <a:spcBef>
                          <a:spcPts val="0"/>
                        </a:spcBef>
                        <a:spcAft>
                          <a:spcPts val="0"/>
                        </a:spcAft>
                        <a:buNone/>
                      </a:pPr>
                      <a:r>
                        <a:rPr lang="uk-UA" sz="1100" u="none" cap="none" strike="noStrike">
                          <a:solidFill>
                            <a:schemeClr val="dk1"/>
                          </a:solidFill>
                        </a:rPr>
                        <a:t>Контент програми</a:t>
                      </a:r>
                      <a:endParaRPr sz="1100" u="none" cap="none" strike="noStrike">
                        <a:solidFill>
                          <a:schemeClr val="dk1"/>
                        </a:solidFill>
                      </a:endParaRPr>
                    </a:p>
                    <a:p>
                      <a:pPr indent="0" lvl="0" marL="0" marR="0" rtl="0" algn="l">
                        <a:lnSpc>
                          <a:spcPct val="90000"/>
                        </a:lnSpc>
                        <a:spcBef>
                          <a:spcPts val="300"/>
                        </a:spcBef>
                        <a:spcAft>
                          <a:spcPts val="0"/>
                        </a:spcAft>
                        <a:buNone/>
                      </a:pPr>
                      <a:r>
                        <a:rPr lang="uk-UA" sz="1100" u="none" cap="none" strike="noStrike">
                          <a:solidFill>
                            <a:schemeClr val="dk1"/>
                          </a:solidFill>
                        </a:rPr>
                        <a:t>Методи навчання</a:t>
                      </a:r>
                      <a:endParaRPr sz="1100" u="none" cap="none" strike="noStrike">
                        <a:solidFill>
                          <a:schemeClr val="dk1"/>
                        </a:solidFill>
                      </a:endParaRPr>
                    </a:p>
                    <a:p>
                      <a:pPr indent="0" lvl="0" marL="0" marR="0" rtl="0" algn="l">
                        <a:lnSpc>
                          <a:spcPct val="90000"/>
                        </a:lnSpc>
                        <a:spcBef>
                          <a:spcPts val="300"/>
                        </a:spcBef>
                        <a:spcAft>
                          <a:spcPts val="0"/>
                        </a:spcAft>
                        <a:buNone/>
                      </a:pPr>
                      <a:r>
                        <a:rPr lang="uk-UA" sz="1100" u="none" cap="none" strike="noStrike">
                          <a:solidFill>
                            <a:schemeClr val="dk1"/>
                          </a:solidFill>
                        </a:rPr>
                        <a:t>Компетенції</a:t>
                      </a:r>
                      <a:endParaRPr sz="1100" u="none" cap="none" strike="noStrike">
                        <a:solidFill>
                          <a:schemeClr val="dk1"/>
                        </a:solidFill>
                      </a:endParaRPr>
                    </a:p>
                    <a:p>
                      <a:pPr indent="0" lvl="0" marL="0" marR="0" rtl="0" algn="l">
                        <a:lnSpc>
                          <a:spcPct val="90000"/>
                        </a:lnSpc>
                        <a:spcBef>
                          <a:spcPts val="300"/>
                        </a:spcBef>
                        <a:spcAft>
                          <a:spcPts val="0"/>
                        </a:spcAft>
                        <a:buNone/>
                      </a:pPr>
                      <a:r>
                        <a:rPr lang="uk-UA" sz="1100" u="none" cap="none" strike="noStrike">
                          <a:solidFill>
                            <a:schemeClr val="dk1"/>
                          </a:solidFill>
                        </a:rPr>
                        <a:t>Викладачі</a:t>
                      </a:r>
                      <a:endParaRPr sz="1100" u="none" cap="none" strike="noStrike">
                        <a:solidFill>
                          <a:schemeClr val="dk1"/>
                        </a:solidFill>
                        <a:latin typeface="Calibri"/>
                        <a:ea typeface="Calibri"/>
                        <a:cs typeface="Calibri"/>
                        <a:sym typeface="Calibri"/>
                      </a:endParaRPr>
                    </a:p>
                  </a:txBody>
                  <a:tcPr marT="0" marB="0" marR="50200" marL="502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90000"/>
                        </a:lnSpc>
                        <a:spcBef>
                          <a:spcPts val="0"/>
                        </a:spcBef>
                        <a:spcAft>
                          <a:spcPts val="0"/>
                        </a:spcAft>
                        <a:buNone/>
                      </a:pPr>
                      <a:r>
                        <a:rPr lang="uk-UA" sz="1100" u="none" cap="none" strike="noStrike">
                          <a:solidFill>
                            <a:schemeClr val="dk1"/>
                          </a:solidFill>
                        </a:rPr>
                        <a:t>На початку проєкту</a:t>
                      </a:r>
                      <a:endParaRPr sz="1100" u="none" cap="none" strike="noStrike">
                        <a:solidFill>
                          <a:schemeClr val="dk1"/>
                        </a:solidFill>
                      </a:endParaRPr>
                    </a:p>
                    <a:p>
                      <a:pPr indent="0" lvl="0" marL="0" marR="0" rtl="0" algn="l">
                        <a:lnSpc>
                          <a:spcPct val="90000"/>
                        </a:lnSpc>
                        <a:spcBef>
                          <a:spcPts val="300"/>
                        </a:spcBef>
                        <a:spcAft>
                          <a:spcPts val="0"/>
                        </a:spcAft>
                        <a:buNone/>
                      </a:pPr>
                      <a:r>
                        <a:rPr lang="uk-UA" sz="1100" u="none" cap="none" strike="noStrike">
                          <a:solidFill>
                            <a:schemeClr val="dk1"/>
                          </a:solidFill>
                        </a:rPr>
                        <a:t>По закінченню проєкту</a:t>
                      </a:r>
                      <a:endParaRPr sz="1100" u="none" cap="none" strike="noStrike">
                        <a:solidFill>
                          <a:schemeClr val="dk1"/>
                        </a:solidFill>
                      </a:endParaRPr>
                    </a:p>
                    <a:p>
                      <a:pPr indent="0" lvl="0" marL="0" marR="0" rtl="0" algn="l">
                        <a:lnSpc>
                          <a:spcPct val="90000"/>
                        </a:lnSpc>
                        <a:spcBef>
                          <a:spcPts val="300"/>
                        </a:spcBef>
                        <a:spcAft>
                          <a:spcPts val="0"/>
                        </a:spcAft>
                        <a:buNone/>
                      </a:pPr>
                      <a:r>
                        <a:rPr lang="uk-UA" sz="1100" u="none" cap="none" strike="noStrike">
                          <a:solidFill>
                            <a:schemeClr val="dk1"/>
                          </a:solidFill>
                        </a:rPr>
                        <a:t> </a:t>
                      </a:r>
                      <a:endParaRPr sz="1100" u="none" cap="none" strike="noStrike">
                        <a:solidFill>
                          <a:schemeClr val="dk1"/>
                        </a:solidFill>
                        <a:latin typeface="Calibri"/>
                        <a:ea typeface="Calibri"/>
                        <a:cs typeface="Calibri"/>
                        <a:sym typeface="Calibri"/>
                      </a:endParaRPr>
                    </a:p>
                  </a:txBody>
                  <a:tcPr marT="0" marB="0" marR="50200" marL="502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90000"/>
                        </a:lnSpc>
                        <a:spcBef>
                          <a:spcPts val="0"/>
                        </a:spcBef>
                        <a:spcAft>
                          <a:spcPts val="0"/>
                        </a:spcAft>
                        <a:buNone/>
                      </a:pPr>
                      <a:r>
                        <a:rPr lang="uk-UA" sz="1100" u="none" cap="none" strike="noStrike">
                          <a:solidFill>
                            <a:schemeClr val="dk1"/>
                          </a:solidFill>
                        </a:rPr>
                        <a:t>Зустрічі, опитування, електронна пошта</a:t>
                      </a:r>
                      <a:endParaRPr sz="1100" u="none" cap="none" strike="noStrike">
                        <a:solidFill>
                          <a:schemeClr val="dk1"/>
                        </a:solidFill>
                      </a:endParaRPr>
                    </a:p>
                    <a:p>
                      <a:pPr indent="0" lvl="0" marL="0" marR="0" rtl="0" algn="l">
                        <a:lnSpc>
                          <a:spcPct val="90000"/>
                        </a:lnSpc>
                        <a:spcBef>
                          <a:spcPts val="300"/>
                        </a:spcBef>
                        <a:spcAft>
                          <a:spcPts val="0"/>
                        </a:spcAft>
                        <a:buNone/>
                      </a:pPr>
                      <a:r>
                        <a:rPr lang="uk-UA" sz="1100" u="none" cap="none" strike="noStrike">
                          <a:solidFill>
                            <a:schemeClr val="dk1"/>
                          </a:solidFill>
                        </a:rPr>
                        <a:t> </a:t>
                      </a:r>
                      <a:endParaRPr sz="1100" u="none" cap="none" strike="noStrike">
                        <a:solidFill>
                          <a:schemeClr val="dk1"/>
                        </a:solidFill>
                        <a:latin typeface="Calibri"/>
                        <a:ea typeface="Calibri"/>
                        <a:cs typeface="Calibri"/>
                        <a:sym typeface="Calibri"/>
                      </a:endParaRPr>
                    </a:p>
                  </a:txBody>
                  <a:tcPr marT="0" marB="0" marR="50200" marL="502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90000"/>
                        </a:lnSpc>
                        <a:spcBef>
                          <a:spcPts val="0"/>
                        </a:spcBef>
                        <a:spcAft>
                          <a:spcPts val="0"/>
                        </a:spcAft>
                        <a:buNone/>
                      </a:pPr>
                      <a:r>
                        <a:rPr lang="uk-UA" sz="1100" u="none" cap="none" strike="noStrike">
                          <a:solidFill>
                            <a:schemeClr val="dk1"/>
                          </a:solidFill>
                        </a:rPr>
                        <a:t>Протягом тижня</a:t>
                      </a:r>
                      <a:endParaRPr sz="1100" u="none" cap="none" strike="noStrike">
                        <a:solidFill>
                          <a:schemeClr val="dk1"/>
                        </a:solidFill>
                        <a:latin typeface="Calibri"/>
                        <a:ea typeface="Calibri"/>
                        <a:cs typeface="Calibri"/>
                        <a:sym typeface="Calibri"/>
                      </a:endParaRPr>
                    </a:p>
                  </a:txBody>
                  <a:tcPr marT="0" marB="0" marR="50200" marL="502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90000"/>
                        </a:lnSpc>
                        <a:spcBef>
                          <a:spcPts val="0"/>
                        </a:spcBef>
                        <a:spcAft>
                          <a:spcPts val="0"/>
                        </a:spcAft>
                        <a:buNone/>
                      </a:pPr>
                      <a:r>
                        <a:rPr lang="uk-UA" sz="1100" u="none" cap="none" strike="noStrike">
                          <a:solidFill>
                            <a:schemeClr val="dk1"/>
                          </a:solidFill>
                        </a:rPr>
                        <a:t>Координатор програми</a:t>
                      </a:r>
                      <a:endParaRPr sz="1100" u="none" cap="none" strike="noStrike">
                        <a:solidFill>
                          <a:schemeClr val="dk1"/>
                        </a:solidFill>
                      </a:endParaRPr>
                    </a:p>
                    <a:p>
                      <a:pPr indent="0" lvl="0" marL="0" marR="0" rtl="0" algn="l">
                        <a:lnSpc>
                          <a:spcPct val="90000"/>
                        </a:lnSpc>
                        <a:spcBef>
                          <a:spcPts val="300"/>
                        </a:spcBef>
                        <a:spcAft>
                          <a:spcPts val="0"/>
                        </a:spcAft>
                        <a:buNone/>
                      </a:pPr>
                      <a:r>
                        <a:rPr lang="uk-UA" sz="1100" u="none" cap="none" strike="noStrike">
                          <a:solidFill>
                            <a:schemeClr val="dk1"/>
                          </a:solidFill>
                        </a:rPr>
                        <a:t> </a:t>
                      </a:r>
                      <a:endParaRPr sz="1100" u="none" cap="none" strike="noStrike">
                        <a:solidFill>
                          <a:schemeClr val="dk1"/>
                        </a:solidFill>
                      </a:endParaRPr>
                    </a:p>
                    <a:p>
                      <a:pPr indent="0" lvl="0" marL="0" marR="0" rtl="0" algn="l">
                        <a:lnSpc>
                          <a:spcPct val="90000"/>
                        </a:lnSpc>
                        <a:spcBef>
                          <a:spcPts val="300"/>
                        </a:spcBef>
                        <a:spcAft>
                          <a:spcPts val="0"/>
                        </a:spcAft>
                        <a:buNone/>
                      </a:pPr>
                      <a:r>
                        <a:rPr lang="uk-UA" sz="1100" u="none" cap="none" strike="noStrike">
                          <a:solidFill>
                            <a:schemeClr val="dk1"/>
                          </a:solidFill>
                        </a:rPr>
                        <a:t> </a:t>
                      </a:r>
                      <a:endParaRPr sz="1100" u="none" cap="none" strike="noStrike">
                        <a:solidFill>
                          <a:schemeClr val="dk1"/>
                        </a:solidFill>
                        <a:latin typeface="Calibri"/>
                        <a:ea typeface="Calibri"/>
                        <a:cs typeface="Calibri"/>
                        <a:sym typeface="Calibri"/>
                      </a:endParaRPr>
                    </a:p>
                  </a:txBody>
                  <a:tcPr marT="0" marB="0" marR="50200" marL="502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949425">
                <a:tc>
                  <a:txBody>
                    <a:bodyPr/>
                    <a:lstStyle/>
                    <a:p>
                      <a:pPr indent="0" lvl="0" marL="0" marR="0" rtl="0" algn="l">
                        <a:lnSpc>
                          <a:spcPct val="90000"/>
                        </a:lnSpc>
                        <a:spcBef>
                          <a:spcPts val="0"/>
                        </a:spcBef>
                        <a:spcAft>
                          <a:spcPts val="0"/>
                        </a:spcAft>
                        <a:buNone/>
                      </a:pPr>
                      <a:r>
                        <a:rPr lang="uk-UA" sz="1100" u="none" cap="none" strike="noStrike">
                          <a:solidFill>
                            <a:schemeClr val="dk1"/>
                          </a:solidFill>
                        </a:rPr>
                        <a:t>Професори</a:t>
                      </a:r>
                      <a:endParaRPr sz="1100" u="none" cap="none" strike="noStrike">
                        <a:solidFill>
                          <a:schemeClr val="dk1"/>
                        </a:solidFill>
                        <a:latin typeface="Calibri"/>
                        <a:ea typeface="Calibri"/>
                        <a:cs typeface="Calibri"/>
                        <a:sym typeface="Calibri"/>
                      </a:endParaRPr>
                    </a:p>
                  </a:txBody>
                  <a:tcPr marT="0" marB="0" marR="50200" marL="502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90000"/>
                        </a:lnSpc>
                        <a:spcBef>
                          <a:spcPts val="0"/>
                        </a:spcBef>
                        <a:spcAft>
                          <a:spcPts val="0"/>
                        </a:spcAft>
                        <a:buNone/>
                      </a:pPr>
                      <a:r>
                        <a:rPr lang="uk-UA" sz="1100" u="none" cap="none" strike="noStrike">
                          <a:solidFill>
                            <a:schemeClr val="dk1"/>
                          </a:solidFill>
                        </a:rPr>
                        <a:t>Навчальний план</a:t>
                      </a:r>
                      <a:endParaRPr sz="1100" u="none" cap="none" strike="noStrike">
                        <a:solidFill>
                          <a:schemeClr val="dk1"/>
                        </a:solidFill>
                      </a:endParaRPr>
                    </a:p>
                    <a:p>
                      <a:pPr indent="0" lvl="0" marL="0" marR="0" rtl="0" algn="l">
                        <a:lnSpc>
                          <a:spcPct val="90000"/>
                        </a:lnSpc>
                        <a:spcBef>
                          <a:spcPts val="300"/>
                        </a:spcBef>
                        <a:spcAft>
                          <a:spcPts val="0"/>
                        </a:spcAft>
                        <a:buNone/>
                      </a:pPr>
                      <a:r>
                        <a:rPr lang="uk-UA" sz="1100" u="none" cap="none" strike="noStrike">
                          <a:solidFill>
                            <a:schemeClr val="dk1"/>
                          </a:solidFill>
                        </a:rPr>
                        <a:t>Терміни</a:t>
                      </a:r>
                      <a:endParaRPr sz="1100" u="none" cap="none" strike="noStrike">
                        <a:solidFill>
                          <a:schemeClr val="dk1"/>
                        </a:solidFill>
                      </a:endParaRPr>
                    </a:p>
                    <a:p>
                      <a:pPr indent="0" lvl="0" marL="0" marR="0" rtl="0" algn="l">
                        <a:lnSpc>
                          <a:spcPct val="90000"/>
                        </a:lnSpc>
                        <a:spcBef>
                          <a:spcPts val="300"/>
                        </a:spcBef>
                        <a:spcAft>
                          <a:spcPts val="0"/>
                        </a:spcAft>
                        <a:buNone/>
                      </a:pPr>
                      <a:r>
                        <a:rPr lang="uk-UA" sz="1100" u="none" cap="none" strike="noStrike">
                          <a:solidFill>
                            <a:schemeClr val="dk1"/>
                          </a:solidFill>
                        </a:rPr>
                        <a:t>Умови оплати</a:t>
                      </a:r>
                      <a:endParaRPr sz="1100" u="none" cap="none" strike="noStrike">
                        <a:solidFill>
                          <a:schemeClr val="dk1"/>
                        </a:solidFill>
                      </a:endParaRPr>
                    </a:p>
                    <a:p>
                      <a:pPr indent="0" lvl="0" marL="0" marR="0" rtl="0" algn="l">
                        <a:lnSpc>
                          <a:spcPct val="90000"/>
                        </a:lnSpc>
                        <a:spcBef>
                          <a:spcPts val="300"/>
                        </a:spcBef>
                        <a:spcAft>
                          <a:spcPts val="0"/>
                        </a:spcAft>
                        <a:buNone/>
                      </a:pPr>
                      <a:r>
                        <a:rPr lang="uk-UA" sz="1100" u="none" cap="none" strike="noStrike">
                          <a:solidFill>
                            <a:schemeClr val="dk1"/>
                          </a:solidFill>
                        </a:rPr>
                        <a:t>Можливі ризики</a:t>
                      </a:r>
                      <a:endParaRPr sz="1100" u="none" cap="none" strike="noStrike">
                        <a:solidFill>
                          <a:schemeClr val="dk1"/>
                        </a:solidFill>
                        <a:latin typeface="Calibri"/>
                        <a:ea typeface="Calibri"/>
                        <a:cs typeface="Calibri"/>
                        <a:sym typeface="Calibri"/>
                      </a:endParaRPr>
                    </a:p>
                  </a:txBody>
                  <a:tcPr marT="0" marB="0" marR="50200" marL="502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90000"/>
                        </a:lnSpc>
                        <a:spcBef>
                          <a:spcPts val="0"/>
                        </a:spcBef>
                        <a:spcAft>
                          <a:spcPts val="0"/>
                        </a:spcAft>
                        <a:buNone/>
                      </a:pPr>
                      <a:r>
                        <a:rPr lang="uk-UA" sz="1100" u="none" cap="none" strike="noStrike">
                          <a:solidFill>
                            <a:schemeClr val="dk1"/>
                          </a:solidFill>
                        </a:rPr>
                        <a:t>До початку розробки курсу </a:t>
                      </a:r>
                      <a:endParaRPr sz="1100" u="none" cap="none" strike="noStrike">
                        <a:solidFill>
                          <a:schemeClr val="dk1"/>
                        </a:solidFill>
                        <a:latin typeface="Calibri"/>
                        <a:ea typeface="Calibri"/>
                        <a:cs typeface="Calibri"/>
                        <a:sym typeface="Calibri"/>
                      </a:endParaRPr>
                    </a:p>
                  </a:txBody>
                  <a:tcPr marT="0" marB="0" marR="50200" marL="502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90000"/>
                        </a:lnSpc>
                        <a:spcBef>
                          <a:spcPts val="0"/>
                        </a:spcBef>
                        <a:spcAft>
                          <a:spcPts val="0"/>
                        </a:spcAft>
                        <a:buNone/>
                      </a:pPr>
                      <a:r>
                        <a:rPr lang="uk-UA" sz="1100" u="none" cap="none" strike="noStrike">
                          <a:solidFill>
                            <a:schemeClr val="dk1"/>
                          </a:solidFill>
                        </a:rPr>
                        <a:t>Зустріч</a:t>
                      </a:r>
                      <a:endParaRPr sz="1100" u="none" cap="none" strike="noStrike">
                        <a:solidFill>
                          <a:schemeClr val="dk1"/>
                        </a:solidFill>
                      </a:endParaRPr>
                    </a:p>
                    <a:p>
                      <a:pPr indent="0" lvl="0" marL="0" marR="0" rtl="0" algn="l">
                        <a:lnSpc>
                          <a:spcPct val="90000"/>
                        </a:lnSpc>
                        <a:spcBef>
                          <a:spcPts val="300"/>
                        </a:spcBef>
                        <a:spcAft>
                          <a:spcPts val="0"/>
                        </a:spcAft>
                        <a:buNone/>
                      </a:pPr>
                      <a:r>
                        <a:rPr lang="uk-UA" sz="1100" u="none" cap="none" strike="noStrike">
                          <a:solidFill>
                            <a:schemeClr val="dk1"/>
                          </a:solidFill>
                        </a:rPr>
                        <a:t>Опитування</a:t>
                      </a:r>
                      <a:endParaRPr sz="1100" u="none" cap="none" strike="noStrike">
                        <a:solidFill>
                          <a:schemeClr val="dk1"/>
                        </a:solidFill>
                        <a:latin typeface="Calibri"/>
                        <a:ea typeface="Calibri"/>
                        <a:cs typeface="Calibri"/>
                        <a:sym typeface="Calibri"/>
                      </a:endParaRPr>
                    </a:p>
                  </a:txBody>
                  <a:tcPr marT="0" marB="0" marR="50200" marL="502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90000"/>
                        </a:lnSpc>
                        <a:spcBef>
                          <a:spcPts val="0"/>
                        </a:spcBef>
                        <a:spcAft>
                          <a:spcPts val="0"/>
                        </a:spcAft>
                        <a:buNone/>
                      </a:pPr>
                      <a:r>
                        <a:rPr lang="uk-UA" sz="1100" u="none" cap="none" strike="noStrike">
                          <a:solidFill>
                            <a:schemeClr val="dk1"/>
                          </a:solidFill>
                        </a:rPr>
                        <a:t>Протягом 3-х днів</a:t>
                      </a:r>
                      <a:endParaRPr sz="1100" u="none" cap="none" strike="noStrike">
                        <a:solidFill>
                          <a:schemeClr val="dk1"/>
                        </a:solidFill>
                        <a:latin typeface="Calibri"/>
                        <a:ea typeface="Calibri"/>
                        <a:cs typeface="Calibri"/>
                        <a:sym typeface="Calibri"/>
                      </a:endParaRPr>
                    </a:p>
                  </a:txBody>
                  <a:tcPr marT="0" marB="0" marR="50200" marL="502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90000"/>
                        </a:lnSpc>
                        <a:spcBef>
                          <a:spcPts val="0"/>
                        </a:spcBef>
                        <a:spcAft>
                          <a:spcPts val="0"/>
                        </a:spcAft>
                        <a:buNone/>
                      </a:pPr>
                      <a:r>
                        <a:rPr lang="uk-UA" sz="1100" u="none" cap="none" strike="noStrike">
                          <a:solidFill>
                            <a:schemeClr val="dk1"/>
                          </a:solidFill>
                        </a:rPr>
                        <a:t>Менеджер проєкту</a:t>
                      </a:r>
                      <a:endParaRPr sz="1100" u="none" cap="none" strike="noStrike">
                        <a:solidFill>
                          <a:schemeClr val="dk1"/>
                        </a:solidFill>
                        <a:latin typeface="Calibri"/>
                        <a:ea typeface="Calibri"/>
                        <a:cs typeface="Calibri"/>
                        <a:sym typeface="Calibri"/>
                      </a:endParaRPr>
                    </a:p>
                  </a:txBody>
                  <a:tcPr marT="0" marB="0" marR="50200" marL="502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847850">
                <a:tc>
                  <a:txBody>
                    <a:bodyPr/>
                    <a:lstStyle/>
                    <a:p>
                      <a:pPr indent="0" lvl="0" marL="0" marR="0" rtl="0" algn="l">
                        <a:lnSpc>
                          <a:spcPct val="90000"/>
                        </a:lnSpc>
                        <a:spcBef>
                          <a:spcPts val="0"/>
                        </a:spcBef>
                        <a:spcAft>
                          <a:spcPts val="0"/>
                        </a:spcAft>
                        <a:buNone/>
                      </a:pPr>
                      <a:r>
                        <a:rPr lang="uk-UA" sz="1100" u="none" cap="none" strike="noStrike">
                          <a:solidFill>
                            <a:schemeClr val="dk1"/>
                          </a:solidFill>
                        </a:rPr>
                        <a:t>IT-спеціаліст</a:t>
                      </a:r>
                      <a:endParaRPr sz="1100" u="none" cap="none" strike="noStrike">
                        <a:solidFill>
                          <a:schemeClr val="dk1"/>
                        </a:solidFill>
                      </a:endParaRPr>
                    </a:p>
                    <a:p>
                      <a:pPr indent="0" lvl="0" marL="0" marR="0" rtl="0" algn="l">
                        <a:lnSpc>
                          <a:spcPct val="90000"/>
                        </a:lnSpc>
                        <a:spcBef>
                          <a:spcPts val="300"/>
                        </a:spcBef>
                        <a:spcAft>
                          <a:spcPts val="0"/>
                        </a:spcAft>
                        <a:buNone/>
                      </a:pPr>
                      <a:r>
                        <a:rPr lang="uk-UA" sz="1100" u="none" cap="none" strike="noStrike">
                          <a:solidFill>
                            <a:schemeClr val="dk1"/>
                          </a:solidFill>
                        </a:rPr>
                        <a:t> </a:t>
                      </a:r>
                      <a:endParaRPr sz="1100" u="none" cap="none" strike="noStrike">
                        <a:solidFill>
                          <a:schemeClr val="dk1"/>
                        </a:solidFill>
                        <a:latin typeface="Calibri"/>
                        <a:ea typeface="Calibri"/>
                        <a:cs typeface="Calibri"/>
                        <a:sym typeface="Calibri"/>
                      </a:endParaRPr>
                    </a:p>
                  </a:txBody>
                  <a:tcPr marT="0" marB="0" marR="50200" marL="502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90000"/>
                        </a:lnSpc>
                        <a:spcBef>
                          <a:spcPts val="0"/>
                        </a:spcBef>
                        <a:spcAft>
                          <a:spcPts val="0"/>
                        </a:spcAft>
                        <a:buNone/>
                      </a:pPr>
                      <a:r>
                        <a:rPr lang="uk-UA" sz="1100" u="none" cap="none" strike="noStrike">
                          <a:solidFill>
                            <a:schemeClr val="dk1"/>
                          </a:solidFill>
                        </a:rPr>
                        <a:t>Технічні вимоги</a:t>
                      </a:r>
                      <a:endParaRPr sz="1100" u="none" cap="none" strike="noStrike">
                        <a:solidFill>
                          <a:schemeClr val="dk1"/>
                        </a:solidFill>
                      </a:endParaRPr>
                    </a:p>
                    <a:p>
                      <a:pPr indent="0" lvl="0" marL="0" marR="0" rtl="0" algn="l">
                        <a:lnSpc>
                          <a:spcPct val="90000"/>
                        </a:lnSpc>
                        <a:spcBef>
                          <a:spcPts val="300"/>
                        </a:spcBef>
                        <a:spcAft>
                          <a:spcPts val="0"/>
                        </a:spcAft>
                        <a:buNone/>
                      </a:pPr>
                      <a:r>
                        <a:rPr lang="uk-UA" sz="1100" u="none" cap="none" strike="noStrike">
                          <a:solidFill>
                            <a:schemeClr val="dk1"/>
                          </a:solidFill>
                        </a:rPr>
                        <a:t>Умови роботи, графік роботи</a:t>
                      </a:r>
                      <a:endParaRPr sz="1100" u="none" cap="none" strike="noStrike">
                        <a:solidFill>
                          <a:schemeClr val="dk1"/>
                        </a:solidFill>
                      </a:endParaRPr>
                    </a:p>
                    <a:p>
                      <a:pPr indent="0" lvl="0" marL="0" marR="0" rtl="0" algn="l">
                        <a:lnSpc>
                          <a:spcPct val="90000"/>
                        </a:lnSpc>
                        <a:spcBef>
                          <a:spcPts val="300"/>
                        </a:spcBef>
                        <a:spcAft>
                          <a:spcPts val="0"/>
                        </a:spcAft>
                        <a:buNone/>
                      </a:pPr>
                      <a:r>
                        <a:rPr lang="uk-UA" sz="1100" u="none" cap="none" strike="noStrike">
                          <a:solidFill>
                            <a:schemeClr val="dk1"/>
                          </a:solidFill>
                        </a:rPr>
                        <a:t>Оплата</a:t>
                      </a:r>
                      <a:endParaRPr sz="1100" u="none" cap="none" strike="noStrike">
                        <a:solidFill>
                          <a:schemeClr val="dk1"/>
                        </a:solidFill>
                        <a:latin typeface="Calibri"/>
                        <a:ea typeface="Calibri"/>
                        <a:cs typeface="Calibri"/>
                        <a:sym typeface="Calibri"/>
                      </a:endParaRPr>
                    </a:p>
                  </a:txBody>
                  <a:tcPr marT="0" marB="0" marR="50200" marL="502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90000"/>
                        </a:lnSpc>
                        <a:spcBef>
                          <a:spcPts val="0"/>
                        </a:spcBef>
                        <a:spcAft>
                          <a:spcPts val="0"/>
                        </a:spcAft>
                        <a:buNone/>
                      </a:pPr>
                      <a:r>
                        <a:rPr lang="uk-UA" sz="1100" u="none" cap="none" strike="noStrike">
                          <a:solidFill>
                            <a:schemeClr val="dk1"/>
                          </a:solidFill>
                        </a:rPr>
                        <a:t>За потреби</a:t>
                      </a:r>
                      <a:endParaRPr sz="1100" u="none" cap="none" strike="noStrike">
                        <a:solidFill>
                          <a:schemeClr val="dk1"/>
                        </a:solidFill>
                      </a:endParaRPr>
                    </a:p>
                    <a:p>
                      <a:pPr indent="0" lvl="0" marL="0" marR="0" rtl="0" algn="l">
                        <a:lnSpc>
                          <a:spcPct val="90000"/>
                        </a:lnSpc>
                        <a:spcBef>
                          <a:spcPts val="300"/>
                        </a:spcBef>
                        <a:spcAft>
                          <a:spcPts val="0"/>
                        </a:spcAft>
                        <a:buNone/>
                      </a:pPr>
                      <a:r>
                        <a:rPr lang="uk-UA" sz="1100" u="none" cap="none" strike="noStrike">
                          <a:solidFill>
                            <a:schemeClr val="dk1"/>
                          </a:solidFill>
                        </a:rPr>
                        <a:t>До початку проєкту</a:t>
                      </a:r>
                      <a:endParaRPr sz="1100" u="none" cap="none" strike="noStrike">
                        <a:solidFill>
                          <a:schemeClr val="dk1"/>
                        </a:solidFill>
                      </a:endParaRPr>
                    </a:p>
                    <a:p>
                      <a:pPr indent="0" lvl="0" marL="0" marR="0" rtl="0" algn="l">
                        <a:lnSpc>
                          <a:spcPct val="90000"/>
                        </a:lnSpc>
                        <a:spcBef>
                          <a:spcPts val="300"/>
                        </a:spcBef>
                        <a:spcAft>
                          <a:spcPts val="0"/>
                        </a:spcAft>
                        <a:buNone/>
                      </a:pPr>
                      <a:r>
                        <a:rPr lang="uk-UA" sz="1100" u="none" cap="none" strike="noStrike">
                          <a:solidFill>
                            <a:schemeClr val="dk1"/>
                          </a:solidFill>
                        </a:rPr>
                        <a:t> </a:t>
                      </a:r>
                      <a:endParaRPr sz="1100" u="none" cap="none" strike="noStrike">
                        <a:solidFill>
                          <a:schemeClr val="dk1"/>
                        </a:solidFill>
                        <a:latin typeface="Calibri"/>
                        <a:ea typeface="Calibri"/>
                        <a:cs typeface="Calibri"/>
                        <a:sym typeface="Calibri"/>
                      </a:endParaRPr>
                    </a:p>
                  </a:txBody>
                  <a:tcPr marT="0" marB="0" marR="50200" marL="502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90000"/>
                        </a:lnSpc>
                        <a:spcBef>
                          <a:spcPts val="0"/>
                        </a:spcBef>
                        <a:spcAft>
                          <a:spcPts val="0"/>
                        </a:spcAft>
                        <a:buNone/>
                      </a:pPr>
                      <a:r>
                        <a:rPr lang="uk-UA" sz="1100" u="none" cap="none" strike="noStrike">
                          <a:solidFill>
                            <a:schemeClr val="dk1"/>
                          </a:solidFill>
                        </a:rPr>
                        <a:t>Звіти</a:t>
                      </a:r>
                      <a:endParaRPr sz="1100" u="none" cap="none" strike="noStrike">
                        <a:solidFill>
                          <a:schemeClr val="dk1"/>
                        </a:solidFill>
                      </a:endParaRPr>
                    </a:p>
                    <a:p>
                      <a:pPr indent="0" lvl="0" marL="0" marR="0" rtl="0" algn="l">
                        <a:lnSpc>
                          <a:spcPct val="90000"/>
                        </a:lnSpc>
                        <a:spcBef>
                          <a:spcPts val="300"/>
                        </a:spcBef>
                        <a:spcAft>
                          <a:spcPts val="0"/>
                        </a:spcAft>
                        <a:buNone/>
                      </a:pPr>
                      <a:r>
                        <a:rPr lang="uk-UA" sz="1100" u="none" cap="none" strike="noStrike">
                          <a:solidFill>
                            <a:schemeClr val="dk1"/>
                          </a:solidFill>
                        </a:rPr>
                        <a:t>Наказ</a:t>
                      </a:r>
                      <a:endParaRPr sz="1100" u="none" cap="none" strike="noStrike">
                        <a:solidFill>
                          <a:schemeClr val="dk1"/>
                        </a:solidFill>
                        <a:latin typeface="Calibri"/>
                        <a:ea typeface="Calibri"/>
                        <a:cs typeface="Calibri"/>
                        <a:sym typeface="Calibri"/>
                      </a:endParaRPr>
                    </a:p>
                  </a:txBody>
                  <a:tcPr marT="0" marB="0" marR="50200" marL="502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90000"/>
                        </a:lnSpc>
                        <a:spcBef>
                          <a:spcPts val="0"/>
                        </a:spcBef>
                        <a:spcAft>
                          <a:spcPts val="0"/>
                        </a:spcAft>
                        <a:buNone/>
                      </a:pPr>
                      <a:r>
                        <a:rPr lang="uk-UA" sz="1100" u="none" cap="none" strike="noStrike">
                          <a:solidFill>
                            <a:schemeClr val="dk1"/>
                          </a:solidFill>
                        </a:rPr>
                        <a:t>Протягом 5-ти днів</a:t>
                      </a:r>
                      <a:endParaRPr sz="1100" u="none" cap="none" strike="noStrike">
                        <a:solidFill>
                          <a:schemeClr val="dk1"/>
                        </a:solidFill>
                        <a:latin typeface="Calibri"/>
                        <a:ea typeface="Calibri"/>
                        <a:cs typeface="Calibri"/>
                        <a:sym typeface="Calibri"/>
                      </a:endParaRPr>
                    </a:p>
                  </a:txBody>
                  <a:tcPr marT="0" marB="0" marR="50200" marL="502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90000"/>
                        </a:lnSpc>
                        <a:spcBef>
                          <a:spcPts val="0"/>
                        </a:spcBef>
                        <a:spcAft>
                          <a:spcPts val="0"/>
                        </a:spcAft>
                        <a:buNone/>
                      </a:pPr>
                      <a:r>
                        <a:rPr lang="uk-UA" sz="1100" u="none" cap="none" strike="noStrike">
                          <a:solidFill>
                            <a:schemeClr val="dk1"/>
                          </a:solidFill>
                        </a:rPr>
                        <a:t>Функціональний менеджер проєкту</a:t>
                      </a:r>
                      <a:endParaRPr sz="1100" u="none" cap="none" strike="noStrike">
                        <a:solidFill>
                          <a:schemeClr val="dk1"/>
                        </a:solidFill>
                      </a:endParaRPr>
                    </a:p>
                    <a:p>
                      <a:pPr indent="0" lvl="0" marL="0" marR="0" rtl="0" algn="l">
                        <a:lnSpc>
                          <a:spcPct val="90000"/>
                        </a:lnSpc>
                        <a:spcBef>
                          <a:spcPts val="300"/>
                        </a:spcBef>
                        <a:spcAft>
                          <a:spcPts val="0"/>
                        </a:spcAft>
                        <a:buNone/>
                      </a:pPr>
                      <a:r>
                        <a:rPr lang="uk-UA" sz="1100" u="none" cap="none" strike="noStrike">
                          <a:solidFill>
                            <a:schemeClr val="dk1"/>
                          </a:solidFill>
                        </a:rPr>
                        <a:t>(відповідає за технічну підтримку)</a:t>
                      </a:r>
                      <a:endParaRPr sz="1100" u="none" cap="none" strike="noStrike">
                        <a:solidFill>
                          <a:schemeClr val="dk1"/>
                        </a:solidFill>
                        <a:latin typeface="Calibri"/>
                        <a:ea typeface="Calibri"/>
                        <a:cs typeface="Calibri"/>
                        <a:sym typeface="Calibri"/>
                      </a:endParaRPr>
                    </a:p>
                  </a:txBody>
                  <a:tcPr marT="0" marB="0" marR="50200" marL="502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800475">
                <a:tc>
                  <a:txBody>
                    <a:bodyPr/>
                    <a:lstStyle/>
                    <a:p>
                      <a:pPr indent="0" lvl="0" marL="0" marR="0" rtl="0" algn="l">
                        <a:lnSpc>
                          <a:spcPct val="90000"/>
                        </a:lnSpc>
                        <a:spcBef>
                          <a:spcPts val="0"/>
                        </a:spcBef>
                        <a:spcAft>
                          <a:spcPts val="0"/>
                        </a:spcAft>
                        <a:buNone/>
                      </a:pPr>
                      <a:r>
                        <a:rPr lang="uk-UA" sz="1100" u="none" cap="none" strike="noStrike">
                          <a:solidFill>
                            <a:schemeClr val="dk1"/>
                          </a:solidFill>
                        </a:rPr>
                        <a:t>Проєктний менеджер</a:t>
                      </a:r>
                      <a:endParaRPr sz="1100" u="none" cap="none" strike="noStrike">
                        <a:solidFill>
                          <a:schemeClr val="dk1"/>
                        </a:solidFill>
                        <a:latin typeface="Calibri"/>
                        <a:ea typeface="Calibri"/>
                        <a:cs typeface="Calibri"/>
                        <a:sym typeface="Calibri"/>
                      </a:endParaRPr>
                    </a:p>
                  </a:txBody>
                  <a:tcPr marT="0" marB="0" marR="50200" marL="502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90000"/>
                        </a:lnSpc>
                        <a:spcBef>
                          <a:spcPts val="0"/>
                        </a:spcBef>
                        <a:spcAft>
                          <a:spcPts val="0"/>
                        </a:spcAft>
                        <a:buNone/>
                      </a:pPr>
                      <a:r>
                        <a:rPr lang="uk-UA" sz="1100" u="none" cap="none" strike="noStrike">
                          <a:solidFill>
                            <a:schemeClr val="dk1"/>
                          </a:solidFill>
                        </a:rPr>
                        <a:t>Вимоги до термінів, якості, змісту, бюджету</a:t>
                      </a:r>
                      <a:endParaRPr sz="1100" u="none" cap="none" strike="noStrike">
                        <a:solidFill>
                          <a:schemeClr val="dk1"/>
                        </a:solidFill>
                        <a:latin typeface="Calibri"/>
                        <a:ea typeface="Calibri"/>
                        <a:cs typeface="Calibri"/>
                        <a:sym typeface="Calibri"/>
                      </a:endParaRPr>
                    </a:p>
                  </a:txBody>
                  <a:tcPr marT="0" marB="0" marR="50200" marL="502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90000"/>
                        </a:lnSpc>
                        <a:spcBef>
                          <a:spcPts val="0"/>
                        </a:spcBef>
                        <a:spcAft>
                          <a:spcPts val="0"/>
                        </a:spcAft>
                        <a:buNone/>
                      </a:pPr>
                      <a:r>
                        <a:rPr lang="uk-UA" sz="1100" u="none" cap="none" strike="noStrike">
                          <a:solidFill>
                            <a:schemeClr val="dk1"/>
                          </a:solidFill>
                        </a:rPr>
                        <a:t>До початку проєкту</a:t>
                      </a:r>
                      <a:endParaRPr/>
                    </a:p>
                    <a:p>
                      <a:pPr indent="0" lvl="0" marL="0" marR="0" rtl="0" algn="l">
                        <a:lnSpc>
                          <a:spcPct val="90000"/>
                        </a:lnSpc>
                        <a:spcBef>
                          <a:spcPts val="300"/>
                        </a:spcBef>
                        <a:spcAft>
                          <a:spcPts val="0"/>
                        </a:spcAft>
                        <a:buNone/>
                      </a:pPr>
                      <a:r>
                        <a:rPr lang="uk-UA" sz="1100" u="none" cap="none" strike="noStrike">
                          <a:solidFill>
                            <a:schemeClr val="dk1"/>
                          </a:solidFill>
                        </a:rPr>
                        <a:t>Щомісяця</a:t>
                      </a:r>
                      <a:endParaRPr sz="1100" u="none" cap="none" strike="noStrike">
                        <a:solidFill>
                          <a:schemeClr val="dk1"/>
                        </a:solidFill>
                      </a:endParaRPr>
                    </a:p>
                    <a:p>
                      <a:pPr indent="0" lvl="0" marL="0" marR="0" rtl="0" algn="l">
                        <a:lnSpc>
                          <a:spcPct val="90000"/>
                        </a:lnSpc>
                        <a:spcBef>
                          <a:spcPts val="300"/>
                        </a:spcBef>
                        <a:spcAft>
                          <a:spcPts val="0"/>
                        </a:spcAft>
                        <a:buNone/>
                      </a:pPr>
                      <a:r>
                        <a:rPr lang="uk-UA" sz="1100" u="none" cap="none" strike="noStrike">
                          <a:solidFill>
                            <a:schemeClr val="dk1"/>
                          </a:solidFill>
                        </a:rPr>
                        <a:t> </a:t>
                      </a:r>
                      <a:endParaRPr sz="1100" u="none" cap="none" strike="noStrike">
                        <a:solidFill>
                          <a:schemeClr val="dk1"/>
                        </a:solidFill>
                        <a:latin typeface="Calibri"/>
                        <a:ea typeface="Calibri"/>
                        <a:cs typeface="Calibri"/>
                        <a:sym typeface="Calibri"/>
                      </a:endParaRPr>
                    </a:p>
                  </a:txBody>
                  <a:tcPr marT="0" marB="0" marR="50200" marL="502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90000"/>
                        </a:lnSpc>
                        <a:spcBef>
                          <a:spcPts val="0"/>
                        </a:spcBef>
                        <a:spcAft>
                          <a:spcPts val="0"/>
                        </a:spcAft>
                        <a:buNone/>
                      </a:pPr>
                      <a:r>
                        <a:rPr lang="uk-UA" sz="1100" u="none" cap="none" strike="noStrike">
                          <a:solidFill>
                            <a:schemeClr val="dk1"/>
                          </a:solidFill>
                        </a:rPr>
                        <a:t>Службове розпорядження</a:t>
                      </a:r>
                      <a:endParaRPr/>
                    </a:p>
                    <a:p>
                      <a:pPr indent="0" lvl="0" marL="0" marR="0" rtl="0" algn="l">
                        <a:lnSpc>
                          <a:spcPct val="90000"/>
                        </a:lnSpc>
                        <a:spcBef>
                          <a:spcPts val="300"/>
                        </a:spcBef>
                        <a:spcAft>
                          <a:spcPts val="0"/>
                        </a:spcAft>
                        <a:buNone/>
                      </a:pPr>
                      <a:r>
                        <a:rPr lang="uk-UA" sz="1100" u="none" cap="none" strike="noStrike">
                          <a:solidFill>
                            <a:schemeClr val="dk1"/>
                          </a:solidFill>
                          <a:latin typeface="Calibri"/>
                          <a:ea typeface="Calibri"/>
                          <a:cs typeface="Calibri"/>
                          <a:sym typeface="Calibri"/>
                        </a:rPr>
                        <a:t>Листування</a:t>
                      </a:r>
                      <a:endParaRPr sz="1100" u="none" cap="none" strike="noStrike">
                        <a:solidFill>
                          <a:schemeClr val="dk1"/>
                        </a:solidFill>
                        <a:latin typeface="Calibri"/>
                        <a:ea typeface="Calibri"/>
                        <a:cs typeface="Calibri"/>
                        <a:sym typeface="Calibri"/>
                      </a:endParaRPr>
                    </a:p>
                  </a:txBody>
                  <a:tcPr marT="0" marB="0" marR="50200" marL="502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90000"/>
                        </a:lnSpc>
                        <a:spcBef>
                          <a:spcPts val="0"/>
                        </a:spcBef>
                        <a:spcAft>
                          <a:spcPts val="0"/>
                        </a:spcAft>
                        <a:buNone/>
                      </a:pPr>
                      <a:r>
                        <a:rPr lang="uk-UA" sz="1100" u="none" cap="none" strike="noStrike">
                          <a:solidFill>
                            <a:schemeClr val="dk1"/>
                          </a:solidFill>
                        </a:rPr>
                        <a:t>Протягом 3-х днів</a:t>
                      </a:r>
                      <a:endParaRPr sz="1100" u="none" cap="none" strike="noStrike">
                        <a:solidFill>
                          <a:schemeClr val="dk1"/>
                        </a:solidFill>
                        <a:latin typeface="Calibri"/>
                        <a:ea typeface="Calibri"/>
                        <a:cs typeface="Calibri"/>
                        <a:sym typeface="Calibri"/>
                      </a:endParaRPr>
                    </a:p>
                  </a:txBody>
                  <a:tcPr marT="0" marB="0" marR="50200" marL="502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90000"/>
                        </a:lnSpc>
                        <a:spcBef>
                          <a:spcPts val="0"/>
                        </a:spcBef>
                        <a:spcAft>
                          <a:spcPts val="0"/>
                        </a:spcAft>
                        <a:buNone/>
                      </a:pPr>
                      <a:r>
                        <a:rPr lang="uk-UA" sz="1100" u="none" cap="none" strike="noStrike">
                          <a:solidFill>
                            <a:schemeClr val="dk1"/>
                          </a:solidFill>
                        </a:rPr>
                        <a:t>Адміністрація</a:t>
                      </a:r>
                      <a:endParaRPr sz="1100" u="none" cap="none" strike="noStrike">
                        <a:solidFill>
                          <a:schemeClr val="dk1"/>
                        </a:solidFill>
                        <a:latin typeface="Calibri"/>
                        <a:ea typeface="Calibri"/>
                        <a:cs typeface="Calibri"/>
                        <a:sym typeface="Calibri"/>
                      </a:endParaRPr>
                    </a:p>
                  </a:txBody>
                  <a:tcPr marT="0" marB="0" marR="50200" marL="502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420300">
                <a:tc>
                  <a:txBody>
                    <a:bodyPr/>
                    <a:lstStyle/>
                    <a:p>
                      <a:pPr indent="0" lvl="0" marL="0" marR="0" rtl="0" algn="l">
                        <a:lnSpc>
                          <a:spcPct val="90000"/>
                        </a:lnSpc>
                        <a:spcBef>
                          <a:spcPts val="0"/>
                        </a:spcBef>
                        <a:spcAft>
                          <a:spcPts val="0"/>
                        </a:spcAft>
                        <a:buNone/>
                      </a:pPr>
                      <a:r>
                        <a:rPr lang="uk-UA" sz="1100" u="none" cap="none" strike="noStrike">
                          <a:solidFill>
                            <a:schemeClr val="dk1"/>
                          </a:solidFill>
                        </a:rPr>
                        <a:t> </a:t>
                      </a:r>
                      <a:endParaRPr sz="1100" u="none" cap="none" strike="noStrike">
                        <a:solidFill>
                          <a:schemeClr val="dk1"/>
                        </a:solidFill>
                      </a:endParaRPr>
                    </a:p>
                    <a:p>
                      <a:pPr indent="0" lvl="0" marL="0" marR="0" rtl="0" algn="l">
                        <a:lnSpc>
                          <a:spcPct val="90000"/>
                        </a:lnSpc>
                        <a:spcBef>
                          <a:spcPts val="300"/>
                        </a:spcBef>
                        <a:spcAft>
                          <a:spcPts val="0"/>
                        </a:spcAft>
                        <a:buNone/>
                      </a:pPr>
                      <a:r>
                        <a:rPr lang="uk-UA" sz="1100" u="none" cap="none" strike="noStrike">
                          <a:solidFill>
                            <a:schemeClr val="dk1"/>
                          </a:solidFill>
                        </a:rPr>
                        <a:t>…</a:t>
                      </a:r>
                      <a:endParaRPr sz="1100" u="none" cap="none" strike="noStrike">
                        <a:solidFill>
                          <a:schemeClr val="dk1"/>
                        </a:solidFill>
                        <a:latin typeface="Calibri"/>
                        <a:ea typeface="Calibri"/>
                        <a:cs typeface="Calibri"/>
                        <a:sym typeface="Calibri"/>
                      </a:endParaRPr>
                    </a:p>
                  </a:txBody>
                  <a:tcPr marT="0" marB="0" marR="50200" marL="502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90000"/>
                        </a:lnSpc>
                        <a:spcBef>
                          <a:spcPts val="0"/>
                        </a:spcBef>
                        <a:spcAft>
                          <a:spcPts val="0"/>
                        </a:spcAft>
                        <a:buNone/>
                      </a:pPr>
                      <a:r>
                        <a:rPr lang="uk-UA" sz="1100" u="none" cap="none" strike="noStrike">
                          <a:solidFill>
                            <a:schemeClr val="dk1"/>
                          </a:solidFill>
                        </a:rPr>
                        <a:t> </a:t>
                      </a:r>
                      <a:endParaRPr sz="1100" u="none" cap="none" strike="noStrike">
                        <a:solidFill>
                          <a:schemeClr val="dk1"/>
                        </a:solidFill>
                        <a:latin typeface="Calibri"/>
                        <a:ea typeface="Calibri"/>
                        <a:cs typeface="Calibri"/>
                        <a:sym typeface="Calibri"/>
                      </a:endParaRPr>
                    </a:p>
                  </a:txBody>
                  <a:tcPr marT="0" marB="0" marR="50200" marL="502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90000"/>
                        </a:lnSpc>
                        <a:spcBef>
                          <a:spcPts val="0"/>
                        </a:spcBef>
                        <a:spcAft>
                          <a:spcPts val="0"/>
                        </a:spcAft>
                        <a:buNone/>
                      </a:pPr>
                      <a:r>
                        <a:rPr lang="uk-UA" sz="1100" u="none" cap="none" strike="noStrike">
                          <a:solidFill>
                            <a:schemeClr val="dk1"/>
                          </a:solidFill>
                        </a:rPr>
                        <a:t> </a:t>
                      </a:r>
                      <a:endParaRPr sz="1100" u="none" cap="none" strike="noStrike">
                        <a:solidFill>
                          <a:schemeClr val="dk1"/>
                        </a:solidFill>
                        <a:latin typeface="Calibri"/>
                        <a:ea typeface="Calibri"/>
                        <a:cs typeface="Calibri"/>
                        <a:sym typeface="Calibri"/>
                      </a:endParaRPr>
                    </a:p>
                  </a:txBody>
                  <a:tcPr marT="0" marB="0" marR="50200" marL="502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90000"/>
                        </a:lnSpc>
                        <a:spcBef>
                          <a:spcPts val="0"/>
                        </a:spcBef>
                        <a:spcAft>
                          <a:spcPts val="0"/>
                        </a:spcAft>
                        <a:buNone/>
                      </a:pPr>
                      <a:r>
                        <a:rPr lang="uk-UA" sz="1100" u="none" cap="none" strike="noStrike">
                          <a:solidFill>
                            <a:schemeClr val="dk1"/>
                          </a:solidFill>
                        </a:rPr>
                        <a:t> </a:t>
                      </a:r>
                      <a:endParaRPr sz="1100" u="none" cap="none" strike="noStrike">
                        <a:solidFill>
                          <a:schemeClr val="dk1"/>
                        </a:solidFill>
                        <a:latin typeface="Calibri"/>
                        <a:ea typeface="Calibri"/>
                        <a:cs typeface="Calibri"/>
                        <a:sym typeface="Calibri"/>
                      </a:endParaRPr>
                    </a:p>
                  </a:txBody>
                  <a:tcPr marT="0" marB="0" marR="50200" marL="502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90000"/>
                        </a:lnSpc>
                        <a:spcBef>
                          <a:spcPts val="0"/>
                        </a:spcBef>
                        <a:spcAft>
                          <a:spcPts val="0"/>
                        </a:spcAft>
                        <a:buNone/>
                      </a:pPr>
                      <a:r>
                        <a:rPr lang="uk-UA" sz="1100" u="none" cap="none" strike="noStrike">
                          <a:solidFill>
                            <a:schemeClr val="dk1"/>
                          </a:solidFill>
                        </a:rPr>
                        <a:t> </a:t>
                      </a:r>
                      <a:endParaRPr sz="1100" u="none" cap="none" strike="noStrike">
                        <a:solidFill>
                          <a:schemeClr val="dk1"/>
                        </a:solidFill>
                        <a:latin typeface="Calibri"/>
                        <a:ea typeface="Calibri"/>
                        <a:cs typeface="Calibri"/>
                        <a:sym typeface="Calibri"/>
                      </a:endParaRPr>
                    </a:p>
                  </a:txBody>
                  <a:tcPr marT="0" marB="0" marR="50200" marL="502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90000"/>
                        </a:lnSpc>
                        <a:spcBef>
                          <a:spcPts val="0"/>
                        </a:spcBef>
                        <a:spcAft>
                          <a:spcPts val="0"/>
                        </a:spcAft>
                        <a:buNone/>
                      </a:pPr>
                      <a:r>
                        <a:rPr lang="uk-UA" sz="1100" u="none" cap="none" strike="noStrike">
                          <a:solidFill>
                            <a:schemeClr val="dk1"/>
                          </a:solidFill>
                        </a:rPr>
                        <a:t> </a:t>
                      </a:r>
                      <a:endParaRPr sz="1100" u="none" cap="none" strike="noStrike">
                        <a:solidFill>
                          <a:schemeClr val="dk1"/>
                        </a:solidFill>
                        <a:latin typeface="Calibri"/>
                        <a:ea typeface="Calibri"/>
                        <a:cs typeface="Calibri"/>
                        <a:sym typeface="Calibri"/>
                      </a:endParaRPr>
                    </a:p>
                  </a:txBody>
                  <a:tcPr marT="0" marB="0" marR="50200" marL="502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41"/>
          <p:cNvSpPr txBox="1"/>
          <p:nvPr>
            <p:ph type="title"/>
          </p:nvPr>
        </p:nvSpPr>
        <p:spPr>
          <a:xfrm>
            <a:off x="644599" y="1028700"/>
            <a:ext cx="7886700" cy="444473"/>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br>
              <a:rPr b="1" lang="uk-UA" sz="1500"/>
            </a:br>
            <a:br>
              <a:rPr b="1" lang="uk-UA" sz="1500"/>
            </a:br>
            <a:r>
              <a:rPr b="1" lang="uk-UA" sz="2025">
                <a:solidFill>
                  <a:srgbClr val="C00000"/>
                </a:solidFill>
              </a:rPr>
              <a:t>Приклад плану/матриці комцнкацій із стейкхолдерами</a:t>
            </a:r>
            <a:br>
              <a:rPr b="1" lang="uk-UA" sz="1500"/>
            </a:br>
            <a:r>
              <a:rPr b="1" lang="uk-UA" sz="1200">
                <a:solidFill>
                  <a:srgbClr val="C00000"/>
                </a:solidFill>
              </a:rPr>
              <a:t>[Timothy J. Kloppenborg. Contemporary Project Management, p.123]</a:t>
            </a:r>
            <a:br>
              <a:rPr lang="uk-UA" sz="1200"/>
            </a:br>
            <a:br>
              <a:rPr lang="uk-UA" sz="1200"/>
            </a:br>
            <a:endParaRPr sz="1500"/>
          </a:p>
        </p:txBody>
      </p:sp>
      <p:pic>
        <p:nvPicPr>
          <p:cNvPr id="338" name="Google Shape;338;p41"/>
          <p:cNvPicPr preferRelativeResize="0"/>
          <p:nvPr/>
        </p:nvPicPr>
        <p:blipFill rotWithShape="1">
          <a:blip r:embed="rId3">
            <a:alphaModFix/>
          </a:blip>
          <a:srcRect b="10168" l="23116" r="17066" t="28248"/>
          <a:stretch/>
        </p:blipFill>
        <p:spPr>
          <a:xfrm>
            <a:off x="1976033" y="1781337"/>
            <a:ext cx="5538707" cy="356386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4"/>
          <p:cNvSpPr txBox="1"/>
          <p:nvPr>
            <p:ph type="title"/>
          </p:nvPr>
        </p:nvSpPr>
        <p:spPr>
          <a:xfrm>
            <a:off x="1165607" y="208470"/>
            <a:ext cx="6774180" cy="364286"/>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C00000"/>
              </a:buClr>
              <a:buSzPts val="2025"/>
              <a:buFont typeface="Calibri"/>
              <a:buNone/>
            </a:pPr>
            <a:r>
              <a:rPr b="1" lang="uk-UA" sz="2225">
                <a:solidFill>
                  <a:srgbClr val="0070C0"/>
                </a:solidFill>
              </a:rPr>
              <a:t>Організація проєкту</a:t>
            </a:r>
            <a:endParaRPr b="1" sz="2225">
              <a:solidFill>
                <a:srgbClr val="0070C0"/>
              </a:solidFill>
            </a:endParaRPr>
          </a:p>
        </p:txBody>
      </p:sp>
      <p:pic>
        <p:nvPicPr>
          <p:cNvPr id="110" name="Google Shape;110;p4"/>
          <p:cNvPicPr preferRelativeResize="0"/>
          <p:nvPr/>
        </p:nvPicPr>
        <p:blipFill rotWithShape="1">
          <a:blip r:embed="rId3">
            <a:alphaModFix/>
          </a:blip>
          <a:srcRect b="10074" l="24176" r="20659" t="28656"/>
          <a:stretch/>
        </p:blipFill>
        <p:spPr>
          <a:xfrm>
            <a:off x="332129" y="738520"/>
            <a:ext cx="8510420" cy="5316821"/>
          </a:xfrm>
          <a:prstGeom prst="rect">
            <a:avLst/>
          </a:prstGeom>
          <a:noFill/>
          <a:ln>
            <a:noFill/>
          </a:ln>
        </p:spPr>
      </p:pic>
      <p:sp>
        <p:nvSpPr>
          <p:cNvPr id="111" name="Google Shape;111;p4"/>
          <p:cNvSpPr txBox="1"/>
          <p:nvPr/>
        </p:nvSpPr>
        <p:spPr>
          <a:xfrm>
            <a:off x="4312920" y="6193219"/>
            <a:ext cx="4549140" cy="329818"/>
          </a:xfrm>
          <a:prstGeom prst="rect">
            <a:avLst/>
          </a:prstGeom>
          <a:noFill/>
          <a:ln>
            <a:noFill/>
          </a:ln>
        </p:spPr>
        <p:txBody>
          <a:bodyPr anchorCtr="0" anchor="ctr" bIns="34275" lIns="68575" spcFirstLastPara="1" rIns="68575" wrap="square" tIns="34275">
            <a:normAutofit/>
          </a:bodyPr>
          <a:lstStyle/>
          <a:p>
            <a:pPr indent="0" lvl="0" marL="0" marR="0" rtl="0" algn="r">
              <a:lnSpc>
                <a:spcPct val="90000"/>
              </a:lnSpc>
              <a:spcBef>
                <a:spcPts val="0"/>
              </a:spcBef>
              <a:spcAft>
                <a:spcPts val="0"/>
              </a:spcAft>
              <a:buClr>
                <a:schemeClr val="dk1"/>
              </a:buClr>
              <a:buSzPts val="1350"/>
              <a:buFont typeface="Calibri"/>
              <a:buNone/>
            </a:pPr>
            <a:r>
              <a:rPr b="0" i="1" lang="uk-UA" sz="1350" u="none" cap="none" strike="noStrike">
                <a:solidFill>
                  <a:schemeClr val="dk1"/>
                </a:solidFill>
                <a:latin typeface="Calibri"/>
                <a:ea typeface="Calibri"/>
                <a:cs typeface="Calibri"/>
                <a:sym typeface="Calibri"/>
              </a:rPr>
              <a:t>Джерело: PM² Project Management Methodology, Guide 3.0</a:t>
            </a:r>
            <a:endParaRPr b="1" i="1" sz="1350" u="none" cap="none" strike="noStrike">
              <a:solidFill>
                <a:schemeClr val="dk1"/>
              </a:solidFill>
              <a:latin typeface="Calibri"/>
              <a:ea typeface="Calibri"/>
              <a:cs typeface="Calibri"/>
              <a:sym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p43"/>
          <p:cNvSpPr txBox="1"/>
          <p:nvPr>
            <p:ph type="title"/>
          </p:nvPr>
        </p:nvSpPr>
        <p:spPr>
          <a:xfrm>
            <a:off x="1551215" y="726328"/>
            <a:ext cx="6845654" cy="53884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C00000"/>
              </a:buClr>
              <a:buSzPts val="2025"/>
              <a:buFont typeface="Calibri"/>
              <a:buNone/>
            </a:pPr>
            <a:r>
              <a:rPr b="1" lang="uk-UA" sz="2025">
                <a:solidFill>
                  <a:srgbClr val="C00000"/>
                </a:solidFill>
              </a:rPr>
              <a:t>Форми зовнішніх організаційних структур проекту: </a:t>
            </a:r>
            <a:endParaRPr/>
          </a:p>
        </p:txBody>
      </p:sp>
      <p:sp>
        <p:nvSpPr>
          <p:cNvPr id="344" name="Google Shape;344;p43"/>
          <p:cNvSpPr txBox="1"/>
          <p:nvPr>
            <p:ph idx="1" type="body"/>
          </p:nvPr>
        </p:nvSpPr>
        <p:spPr>
          <a:xfrm>
            <a:off x="1380893" y="1621085"/>
            <a:ext cx="6382214" cy="3615829"/>
          </a:xfrm>
          <a:prstGeom prst="rect">
            <a:avLst/>
          </a:prstGeom>
          <a:noFill/>
          <a:ln>
            <a:noFill/>
          </a:ln>
        </p:spPr>
        <p:txBody>
          <a:bodyPr anchorCtr="0" anchor="t" bIns="45700" lIns="91425" spcFirstLastPara="1" rIns="91425" wrap="square" tIns="45700">
            <a:normAutofit fontScale="85000" lnSpcReduction="20000"/>
          </a:bodyPr>
          <a:lstStyle/>
          <a:p>
            <a:pPr indent="-228600" lvl="0" marL="228600" rtl="0" algn="l">
              <a:lnSpc>
                <a:spcPct val="105000"/>
              </a:lnSpc>
              <a:spcBef>
                <a:spcPts val="0"/>
              </a:spcBef>
              <a:spcAft>
                <a:spcPts val="0"/>
              </a:spcAft>
              <a:buClr>
                <a:schemeClr val="dk1"/>
              </a:buClr>
              <a:buSzPct val="100000"/>
              <a:buFont typeface="Noto Sans Symbols"/>
              <a:buChar char="✔"/>
            </a:pPr>
            <a:r>
              <a:rPr lang="uk-UA" sz="2600">
                <a:latin typeface="Calibri"/>
                <a:ea typeface="Calibri"/>
                <a:cs typeface="Calibri"/>
                <a:sym typeface="Calibri"/>
              </a:rPr>
              <a:t>Функціональна організаційна структура </a:t>
            </a:r>
            <a:endParaRPr/>
          </a:p>
          <a:p>
            <a:pPr indent="-228600" lvl="0" marL="228600" rtl="0" algn="l">
              <a:lnSpc>
                <a:spcPct val="105000"/>
              </a:lnSpc>
              <a:spcBef>
                <a:spcPts val="1200"/>
              </a:spcBef>
              <a:spcAft>
                <a:spcPts val="0"/>
              </a:spcAft>
              <a:buClr>
                <a:schemeClr val="dk1"/>
              </a:buClr>
              <a:buSzPct val="100000"/>
              <a:buFont typeface="Noto Sans Symbols"/>
              <a:buChar char="✔"/>
            </a:pPr>
            <a:r>
              <a:rPr lang="uk-UA" sz="2600">
                <a:latin typeface="Calibri"/>
                <a:ea typeface="Calibri"/>
                <a:cs typeface="Calibri"/>
                <a:sym typeface="Calibri"/>
              </a:rPr>
              <a:t>Матрична форма організації проектів: </a:t>
            </a:r>
            <a:endParaRPr/>
          </a:p>
          <a:p>
            <a:pPr indent="-228600" lvl="2" marL="1143000" rtl="0" algn="l">
              <a:lnSpc>
                <a:spcPct val="105000"/>
              </a:lnSpc>
              <a:spcBef>
                <a:spcPts val="1200"/>
              </a:spcBef>
              <a:spcAft>
                <a:spcPts val="0"/>
              </a:spcAft>
              <a:buClr>
                <a:schemeClr val="dk1"/>
              </a:buClr>
              <a:buSzPct val="100000"/>
              <a:buFont typeface="Noto Sans Symbols"/>
              <a:buChar char="✔"/>
            </a:pPr>
            <a:r>
              <a:rPr lang="uk-UA" sz="1800">
                <a:latin typeface="Calibri"/>
                <a:ea typeface="Calibri"/>
                <a:cs typeface="Calibri"/>
                <a:sym typeface="Calibri"/>
              </a:rPr>
              <a:t>Спрощена матрична (“Слабка матриця”) </a:t>
            </a:r>
            <a:endParaRPr/>
          </a:p>
          <a:p>
            <a:pPr indent="-228600" lvl="2" marL="1143000" rtl="0" algn="l">
              <a:lnSpc>
                <a:spcPct val="105000"/>
              </a:lnSpc>
              <a:spcBef>
                <a:spcPts val="1200"/>
              </a:spcBef>
              <a:spcAft>
                <a:spcPts val="0"/>
              </a:spcAft>
              <a:buClr>
                <a:schemeClr val="dk1"/>
              </a:buClr>
              <a:buSzPct val="100000"/>
              <a:buFont typeface="Noto Sans Symbols"/>
              <a:buChar char="✔"/>
            </a:pPr>
            <a:r>
              <a:rPr lang="uk-UA" sz="1800">
                <a:latin typeface="Calibri"/>
                <a:ea typeface="Calibri"/>
                <a:cs typeface="Calibri"/>
                <a:sym typeface="Calibri"/>
              </a:rPr>
              <a:t>Балансова (“Збалансована матриця”) </a:t>
            </a:r>
            <a:endParaRPr/>
          </a:p>
          <a:p>
            <a:pPr indent="-228600" lvl="2" marL="1143000" rtl="0" algn="l">
              <a:lnSpc>
                <a:spcPct val="105000"/>
              </a:lnSpc>
              <a:spcBef>
                <a:spcPts val="1200"/>
              </a:spcBef>
              <a:spcAft>
                <a:spcPts val="0"/>
              </a:spcAft>
              <a:buClr>
                <a:schemeClr val="dk1"/>
              </a:buClr>
              <a:buSzPct val="100000"/>
              <a:buFont typeface="Noto Sans Symbols"/>
              <a:buChar char="✔"/>
            </a:pPr>
            <a:r>
              <a:rPr lang="uk-UA" sz="1800">
                <a:latin typeface="Calibri"/>
                <a:ea typeface="Calibri"/>
                <a:cs typeface="Calibri"/>
                <a:sym typeface="Calibri"/>
              </a:rPr>
              <a:t>Проектна (“Підсилена матриця”) </a:t>
            </a:r>
            <a:endParaRPr/>
          </a:p>
          <a:p>
            <a:pPr indent="-228600" lvl="2" marL="1143000" rtl="0" algn="l">
              <a:lnSpc>
                <a:spcPct val="105000"/>
              </a:lnSpc>
              <a:spcBef>
                <a:spcPts val="1200"/>
              </a:spcBef>
              <a:spcAft>
                <a:spcPts val="0"/>
              </a:spcAft>
              <a:buClr>
                <a:schemeClr val="dk1"/>
              </a:buClr>
              <a:buSzPct val="100000"/>
              <a:buFont typeface="Noto Sans Symbols"/>
              <a:buChar char="✔"/>
            </a:pPr>
            <a:r>
              <a:rPr lang="uk-UA" sz="1800">
                <a:latin typeface="Calibri"/>
                <a:ea typeface="Calibri"/>
                <a:cs typeface="Calibri"/>
                <a:sym typeface="Calibri"/>
              </a:rPr>
              <a:t>Контрактна </a:t>
            </a:r>
            <a:endParaRPr/>
          </a:p>
          <a:p>
            <a:pPr indent="-228600" lvl="0" marL="228600" rtl="0" algn="l">
              <a:lnSpc>
                <a:spcPct val="105000"/>
              </a:lnSpc>
              <a:spcBef>
                <a:spcPts val="1200"/>
              </a:spcBef>
              <a:spcAft>
                <a:spcPts val="0"/>
              </a:spcAft>
              <a:buClr>
                <a:schemeClr val="dk1"/>
              </a:buClr>
              <a:buSzPct val="100000"/>
              <a:buFont typeface="Noto Sans Symbols"/>
              <a:buChar char="✔"/>
            </a:pPr>
            <a:r>
              <a:rPr lang="uk-UA" sz="2600">
                <a:latin typeface="Calibri"/>
                <a:ea typeface="Calibri"/>
                <a:cs typeface="Calibri"/>
                <a:sym typeface="Calibri"/>
              </a:rPr>
              <a:t>Проєктна організаційна структура</a:t>
            </a:r>
            <a:endParaRPr/>
          </a:p>
          <a:p>
            <a:pPr indent="-228600" lvl="0" marL="228600" rtl="0" algn="l">
              <a:lnSpc>
                <a:spcPct val="105000"/>
              </a:lnSpc>
              <a:spcBef>
                <a:spcPts val="1200"/>
              </a:spcBef>
              <a:spcAft>
                <a:spcPts val="0"/>
              </a:spcAft>
              <a:buClr>
                <a:schemeClr val="dk1"/>
              </a:buClr>
              <a:buSzPct val="100000"/>
              <a:buFont typeface="Noto Sans Symbols"/>
              <a:buChar char="✔"/>
            </a:pPr>
            <a:r>
              <a:rPr lang="uk-UA" sz="2600">
                <a:latin typeface="Calibri"/>
                <a:ea typeface="Calibri"/>
                <a:cs typeface="Calibri"/>
                <a:sym typeface="Calibri"/>
              </a:rPr>
              <a:t>Гібридна організаційна структура </a:t>
            </a:r>
            <a:endParaRPr/>
          </a:p>
          <a:p>
            <a:pPr indent="-228600" lvl="0" marL="228600" rtl="0" algn="l">
              <a:lnSpc>
                <a:spcPct val="105000"/>
              </a:lnSpc>
              <a:spcBef>
                <a:spcPts val="1200"/>
              </a:spcBef>
              <a:spcAft>
                <a:spcPts val="0"/>
              </a:spcAft>
              <a:buClr>
                <a:schemeClr val="dk1"/>
              </a:buClr>
              <a:buSzPct val="100000"/>
              <a:buFont typeface="Noto Sans Symbols"/>
              <a:buChar char="✔"/>
            </a:pPr>
            <a:r>
              <a:rPr lang="uk-UA" sz="2600">
                <a:latin typeface="Calibri"/>
                <a:ea typeface="Calibri"/>
                <a:cs typeface="Calibri"/>
                <a:sym typeface="Calibri"/>
              </a:rPr>
              <a:t>Структура модульного зв'язку </a:t>
            </a:r>
            <a:endParaRPr/>
          </a:p>
          <a:p>
            <a:pPr indent="-228600" lvl="0" marL="228600" rtl="0" algn="ctr">
              <a:lnSpc>
                <a:spcPct val="90000"/>
              </a:lnSpc>
              <a:spcBef>
                <a:spcPts val="1600"/>
              </a:spcBef>
              <a:spcAft>
                <a:spcPts val="0"/>
              </a:spcAft>
              <a:buClr>
                <a:schemeClr val="dk1"/>
              </a:buClr>
              <a:buSzPct val="100000"/>
              <a:buNone/>
            </a:pPr>
            <a:r>
              <a:t/>
            </a:r>
            <a:endParaRPr b="1" sz="1500">
              <a:latin typeface="Times New Roman"/>
              <a:ea typeface="Times New Roman"/>
              <a:cs typeface="Times New Roman"/>
              <a:sym typeface="Times New Roman"/>
            </a:endParaRPr>
          </a:p>
        </p:txBody>
      </p:sp>
      <p:sp>
        <p:nvSpPr>
          <p:cNvPr id="345" name="Google Shape;345;p43"/>
          <p:cNvSpPr/>
          <p:nvPr/>
        </p:nvSpPr>
        <p:spPr>
          <a:xfrm>
            <a:off x="1143001" y="718751"/>
            <a:ext cx="138564" cy="276999"/>
          </a:xfrm>
          <a:prstGeom prst="rect">
            <a:avLst/>
          </a:prstGeom>
          <a:noFill/>
          <a:ln>
            <a:noFill/>
          </a:ln>
        </p:spPr>
        <p:txBody>
          <a:bodyPr anchorCtr="0" anchor="ctr" bIns="34275" lIns="68575" spcFirstLastPara="1" rIns="68575" wrap="square" tIns="34275">
            <a:spAutoFit/>
          </a:bodyPr>
          <a:lstStyle/>
          <a:p>
            <a:pPr indent="0" lvl="0" marL="0" marR="0" rtl="0" algn="l">
              <a:spcBef>
                <a:spcPts val="0"/>
              </a:spcBef>
              <a:spcAft>
                <a:spcPts val="0"/>
              </a:spcAft>
              <a:buNone/>
            </a:pPr>
            <a:r>
              <a:t/>
            </a:r>
            <a:endParaRPr sz="1350">
              <a:solidFill>
                <a:schemeClr val="dk1"/>
              </a:solidFill>
              <a:latin typeface="Calibri"/>
              <a:ea typeface="Calibri"/>
              <a:cs typeface="Calibri"/>
              <a:sym typeface="Calibri"/>
            </a:endParaRPr>
          </a:p>
        </p:txBody>
      </p:sp>
      <p:sp>
        <p:nvSpPr>
          <p:cNvPr id="346" name="Google Shape;346;p43"/>
          <p:cNvSpPr/>
          <p:nvPr/>
        </p:nvSpPr>
        <p:spPr>
          <a:xfrm>
            <a:off x="1143001" y="718751"/>
            <a:ext cx="138564" cy="276999"/>
          </a:xfrm>
          <a:prstGeom prst="rect">
            <a:avLst/>
          </a:prstGeom>
          <a:noFill/>
          <a:ln>
            <a:noFill/>
          </a:ln>
        </p:spPr>
        <p:txBody>
          <a:bodyPr anchorCtr="0" anchor="ctr" bIns="34275" lIns="68575" spcFirstLastPara="1" rIns="68575" wrap="square" tIns="34275">
            <a:spAutoFit/>
          </a:bodyPr>
          <a:lstStyle/>
          <a:p>
            <a:pPr indent="0" lvl="0" marL="0" marR="0" rtl="0" algn="l">
              <a:spcBef>
                <a:spcPts val="0"/>
              </a:spcBef>
              <a:spcAft>
                <a:spcPts val="0"/>
              </a:spcAft>
              <a:buNone/>
            </a:pPr>
            <a:r>
              <a:t/>
            </a:r>
            <a:endParaRPr sz="1350">
              <a:solidFill>
                <a:schemeClr val="dk1"/>
              </a:solidFill>
              <a:latin typeface="Calibri"/>
              <a:ea typeface="Calibri"/>
              <a:cs typeface="Calibri"/>
              <a:sym typeface="Calibri"/>
            </a:endParaRPr>
          </a:p>
        </p:txBody>
      </p:sp>
      <p:sp>
        <p:nvSpPr>
          <p:cNvPr id="347" name="Google Shape;347;p43"/>
          <p:cNvSpPr/>
          <p:nvPr/>
        </p:nvSpPr>
        <p:spPr>
          <a:xfrm>
            <a:off x="1143001" y="718751"/>
            <a:ext cx="138564" cy="276999"/>
          </a:xfrm>
          <a:prstGeom prst="rect">
            <a:avLst/>
          </a:prstGeom>
          <a:noFill/>
          <a:ln>
            <a:noFill/>
          </a:ln>
        </p:spPr>
        <p:txBody>
          <a:bodyPr anchorCtr="0" anchor="ctr" bIns="34275" lIns="68575" spcFirstLastPara="1" rIns="68575" wrap="square" tIns="34275">
            <a:spAutoFit/>
          </a:bodyPr>
          <a:lstStyle/>
          <a:p>
            <a:pPr indent="0" lvl="0" marL="0" marR="0" rtl="0" algn="l">
              <a:spcBef>
                <a:spcPts val="0"/>
              </a:spcBef>
              <a:spcAft>
                <a:spcPts val="0"/>
              </a:spcAft>
              <a:buNone/>
            </a:pPr>
            <a:r>
              <a:t/>
            </a:r>
            <a:endParaRPr sz="1350">
              <a:solidFill>
                <a:schemeClr val="dk1"/>
              </a:solidFill>
              <a:latin typeface="Calibri"/>
              <a:ea typeface="Calibri"/>
              <a:cs typeface="Calibri"/>
              <a:sym typeface="Calibri"/>
            </a:endParaRPr>
          </a:p>
        </p:txBody>
      </p:sp>
      <p:sp>
        <p:nvSpPr>
          <p:cNvPr id="348" name="Google Shape;348;p43"/>
          <p:cNvSpPr/>
          <p:nvPr/>
        </p:nvSpPr>
        <p:spPr>
          <a:xfrm>
            <a:off x="1143001" y="718751"/>
            <a:ext cx="138564" cy="276999"/>
          </a:xfrm>
          <a:prstGeom prst="rect">
            <a:avLst/>
          </a:prstGeom>
          <a:noFill/>
          <a:ln>
            <a:noFill/>
          </a:ln>
        </p:spPr>
        <p:txBody>
          <a:bodyPr anchorCtr="0" anchor="ctr" bIns="34275" lIns="68575" spcFirstLastPara="1" rIns="68575" wrap="square" tIns="34275">
            <a:spAutoFit/>
          </a:bodyPr>
          <a:lstStyle/>
          <a:p>
            <a:pPr indent="0" lvl="0" marL="0" marR="0" rtl="0" algn="l">
              <a:spcBef>
                <a:spcPts val="0"/>
              </a:spcBef>
              <a:spcAft>
                <a:spcPts val="0"/>
              </a:spcAft>
              <a:buNone/>
            </a:pPr>
            <a:r>
              <a:t/>
            </a:r>
            <a:endParaRPr sz="1350">
              <a:solidFill>
                <a:schemeClr val="dk1"/>
              </a:solidFill>
              <a:latin typeface="Calibri"/>
              <a:ea typeface="Calibri"/>
              <a:cs typeface="Calibri"/>
              <a:sym typeface="Calibri"/>
            </a:endParaRPr>
          </a:p>
        </p:txBody>
      </p:sp>
      <p:sp>
        <p:nvSpPr>
          <p:cNvPr id="349" name="Google Shape;349;p43"/>
          <p:cNvSpPr/>
          <p:nvPr/>
        </p:nvSpPr>
        <p:spPr>
          <a:xfrm>
            <a:off x="1143001" y="718751"/>
            <a:ext cx="138564" cy="276999"/>
          </a:xfrm>
          <a:prstGeom prst="rect">
            <a:avLst/>
          </a:prstGeom>
          <a:noFill/>
          <a:ln>
            <a:noFill/>
          </a:ln>
        </p:spPr>
        <p:txBody>
          <a:bodyPr anchorCtr="0" anchor="ctr" bIns="34275" lIns="68575" spcFirstLastPara="1" rIns="68575" wrap="square" tIns="34275">
            <a:spAutoFit/>
          </a:bodyPr>
          <a:lstStyle/>
          <a:p>
            <a:pPr indent="0" lvl="0" marL="0" marR="0" rtl="0" algn="l">
              <a:spcBef>
                <a:spcPts val="0"/>
              </a:spcBef>
              <a:spcAft>
                <a:spcPts val="0"/>
              </a:spcAft>
              <a:buNone/>
            </a:pPr>
            <a:r>
              <a:t/>
            </a:r>
            <a:endParaRPr sz="1350">
              <a:solidFill>
                <a:schemeClr val="dk1"/>
              </a:solidFill>
              <a:latin typeface="Calibri"/>
              <a:ea typeface="Calibri"/>
              <a:cs typeface="Calibri"/>
              <a:sym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sp>
        <p:nvSpPr>
          <p:cNvPr id="354" name="Google Shape;354;p44"/>
          <p:cNvSpPr txBox="1"/>
          <p:nvPr>
            <p:ph type="title"/>
          </p:nvPr>
        </p:nvSpPr>
        <p:spPr>
          <a:xfrm>
            <a:off x="1040892" y="499872"/>
            <a:ext cx="6774180" cy="561191"/>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C00000"/>
              </a:buClr>
              <a:buSzPts val="2250"/>
              <a:buFont typeface="Calibri"/>
              <a:buNone/>
            </a:pPr>
            <a:r>
              <a:rPr lang="uk-UA" sz="2250">
                <a:solidFill>
                  <a:srgbClr val="C00000"/>
                </a:solidFill>
                <a:latin typeface="Calibri"/>
                <a:ea typeface="Calibri"/>
                <a:cs typeface="Calibri"/>
                <a:sym typeface="Calibri"/>
              </a:rPr>
              <a:t>Оточення проєкту. Організація проєкту</a:t>
            </a:r>
            <a:endParaRPr sz="2250">
              <a:solidFill>
                <a:srgbClr val="C00000"/>
              </a:solidFill>
              <a:latin typeface="Calibri"/>
              <a:ea typeface="Calibri"/>
              <a:cs typeface="Calibri"/>
              <a:sym typeface="Calibri"/>
            </a:endParaRPr>
          </a:p>
        </p:txBody>
      </p:sp>
      <p:sp>
        <p:nvSpPr>
          <p:cNvPr id="355" name="Google Shape;355;p44"/>
          <p:cNvSpPr txBox="1"/>
          <p:nvPr>
            <p:ph idx="1" type="body"/>
          </p:nvPr>
        </p:nvSpPr>
        <p:spPr>
          <a:xfrm>
            <a:off x="889816" y="1243584"/>
            <a:ext cx="7364368" cy="4486656"/>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0"/>
              </a:spcBef>
              <a:spcAft>
                <a:spcPts val="0"/>
              </a:spcAft>
              <a:buClr>
                <a:srgbClr val="C00000"/>
              </a:buClr>
              <a:buSzPts val="2200"/>
              <a:buNone/>
            </a:pPr>
            <a:r>
              <a:rPr lang="uk-UA" sz="2200">
                <a:solidFill>
                  <a:srgbClr val="C00000"/>
                </a:solidFill>
              </a:rPr>
              <a:t>Функціональна структура</a:t>
            </a:r>
            <a:endParaRPr/>
          </a:p>
          <a:p>
            <a:pPr indent="0" lvl="0" marL="0" rtl="0" algn="just">
              <a:lnSpc>
                <a:spcPct val="100000"/>
              </a:lnSpc>
              <a:spcBef>
                <a:spcPts val="1200"/>
              </a:spcBef>
              <a:spcAft>
                <a:spcPts val="0"/>
              </a:spcAft>
              <a:buClr>
                <a:schemeClr val="dk1"/>
              </a:buClr>
              <a:buSzPts val="2200"/>
              <a:buNone/>
            </a:pPr>
            <a:r>
              <a:rPr lang="uk-UA" sz="2200"/>
              <a:t>проектна робота інтегрована в роботу, яку виконує постійно діюча організація</a:t>
            </a:r>
            <a:endParaRPr/>
          </a:p>
          <a:p>
            <a:pPr indent="0" lvl="0" marL="0" rtl="0" algn="just">
              <a:lnSpc>
                <a:spcPct val="100000"/>
              </a:lnSpc>
              <a:spcBef>
                <a:spcPts val="1200"/>
              </a:spcBef>
              <a:spcAft>
                <a:spcPts val="0"/>
              </a:spcAft>
              <a:buClr>
                <a:schemeClr val="dk1"/>
              </a:buClr>
              <a:buSzPts val="2200"/>
              <a:buNone/>
            </a:pPr>
            <a:r>
              <a:rPr lang="uk-UA" sz="2200"/>
              <a:t>члени проекту та інші ресурси «запозичені» з кількох підрозділів функціональної організації</a:t>
            </a:r>
            <a:endParaRPr/>
          </a:p>
          <a:p>
            <a:pPr indent="0" lvl="0" marL="0" rtl="0" algn="just">
              <a:lnSpc>
                <a:spcPct val="100000"/>
              </a:lnSpc>
              <a:spcBef>
                <a:spcPts val="1200"/>
              </a:spcBef>
              <a:spcAft>
                <a:spcPts val="0"/>
              </a:spcAft>
              <a:buClr>
                <a:schemeClr val="dk1"/>
              </a:buClr>
              <a:buSzPts val="2200"/>
              <a:buNone/>
            </a:pPr>
            <a:r>
              <a:rPr lang="uk-UA" sz="2200"/>
              <a:t>менеджер проекту (PM) зазвичай має обмежені повноваження і потребує залучення вищого керівництва до управління важливими питаннями проекту</a:t>
            </a:r>
            <a:endParaRPr/>
          </a:p>
          <a:p>
            <a:pPr indent="0" lvl="0" marL="0" rtl="0" algn="just">
              <a:lnSpc>
                <a:spcPct val="100000"/>
              </a:lnSpc>
              <a:spcBef>
                <a:spcPts val="1200"/>
              </a:spcBef>
              <a:spcAft>
                <a:spcPts val="0"/>
              </a:spcAft>
              <a:buClr>
                <a:schemeClr val="dk1"/>
              </a:buClr>
              <a:buSzPts val="2200"/>
              <a:buNone/>
            </a:pPr>
            <a:r>
              <a:rPr lang="uk-UA" sz="2200"/>
              <a:t>робота над проектом часто розглядається як менш пріоритетна, ніж повсякденна робота.</a:t>
            </a:r>
            <a:endParaRPr/>
          </a:p>
        </p:txBody>
      </p:sp>
      <p:sp>
        <p:nvSpPr>
          <p:cNvPr id="356" name="Google Shape;356;p44"/>
          <p:cNvSpPr txBox="1"/>
          <p:nvPr/>
        </p:nvSpPr>
        <p:spPr>
          <a:xfrm>
            <a:off x="3910584" y="6028310"/>
            <a:ext cx="4549140" cy="329818"/>
          </a:xfrm>
          <a:prstGeom prst="rect">
            <a:avLst/>
          </a:prstGeom>
          <a:noFill/>
          <a:ln>
            <a:noFill/>
          </a:ln>
        </p:spPr>
        <p:txBody>
          <a:bodyPr anchorCtr="0" anchor="ctr" bIns="34275" lIns="68575" spcFirstLastPara="1" rIns="68575" wrap="square" tIns="34275">
            <a:normAutofit/>
          </a:bodyPr>
          <a:lstStyle/>
          <a:p>
            <a:pPr indent="0" lvl="0" marL="0" marR="0" rtl="0" algn="r">
              <a:lnSpc>
                <a:spcPct val="90000"/>
              </a:lnSpc>
              <a:spcBef>
                <a:spcPts val="0"/>
              </a:spcBef>
              <a:spcAft>
                <a:spcPts val="0"/>
              </a:spcAft>
              <a:buClr>
                <a:schemeClr val="dk1"/>
              </a:buClr>
              <a:buSzPts val="1350"/>
              <a:buFont typeface="Calibri"/>
              <a:buNone/>
            </a:pPr>
            <a:r>
              <a:rPr i="1" lang="uk-UA" sz="1350">
                <a:solidFill>
                  <a:schemeClr val="dk1"/>
                </a:solidFill>
                <a:latin typeface="Calibri"/>
                <a:ea typeface="Calibri"/>
                <a:cs typeface="Calibri"/>
                <a:sym typeface="Calibri"/>
              </a:rPr>
              <a:t>Джерело: PM² Project Management Methodology, Guide 3.0</a:t>
            </a:r>
            <a:endParaRPr b="1" i="1" sz="1350">
              <a:solidFill>
                <a:schemeClr val="dk1"/>
              </a:solidFill>
              <a:latin typeface="Calibri"/>
              <a:ea typeface="Calibri"/>
              <a:cs typeface="Calibri"/>
              <a:sym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p45"/>
          <p:cNvSpPr txBox="1"/>
          <p:nvPr>
            <p:ph type="title"/>
          </p:nvPr>
        </p:nvSpPr>
        <p:spPr>
          <a:xfrm>
            <a:off x="1040892" y="499872"/>
            <a:ext cx="6774180" cy="561191"/>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C00000"/>
              </a:buClr>
              <a:buSzPts val="2250"/>
              <a:buFont typeface="Calibri"/>
              <a:buNone/>
            </a:pPr>
            <a:r>
              <a:rPr lang="uk-UA" sz="2250">
                <a:solidFill>
                  <a:srgbClr val="C00000"/>
                </a:solidFill>
                <a:latin typeface="Calibri"/>
                <a:ea typeface="Calibri"/>
                <a:cs typeface="Calibri"/>
                <a:sym typeface="Calibri"/>
              </a:rPr>
              <a:t>Оточення проєкту. Організація проєкту</a:t>
            </a:r>
            <a:endParaRPr sz="2250">
              <a:solidFill>
                <a:srgbClr val="C00000"/>
              </a:solidFill>
              <a:latin typeface="Calibri"/>
              <a:ea typeface="Calibri"/>
              <a:cs typeface="Calibri"/>
              <a:sym typeface="Calibri"/>
            </a:endParaRPr>
          </a:p>
        </p:txBody>
      </p:sp>
      <p:sp>
        <p:nvSpPr>
          <p:cNvPr id="362" name="Google Shape;362;p45"/>
          <p:cNvSpPr txBox="1"/>
          <p:nvPr>
            <p:ph idx="1" type="body"/>
          </p:nvPr>
        </p:nvSpPr>
        <p:spPr>
          <a:xfrm>
            <a:off x="889816" y="1243584"/>
            <a:ext cx="7364368" cy="4486656"/>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0"/>
              </a:spcBef>
              <a:spcAft>
                <a:spcPts val="0"/>
              </a:spcAft>
              <a:buClr>
                <a:srgbClr val="C00000"/>
              </a:buClr>
              <a:buSzPts val="2200"/>
              <a:buNone/>
            </a:pPr>
            <a:r>
              <a:rPr lang="uk-UA" sz="2200">
                <a:solidFill>
                  <a:srgbClr val="C00000"/>
                </a:solidFill>
              </a:rPr>
              <a:t>Проектна структура</a:t>
            </a:r>
            <a:endParaRPr/>
          </a:p>
          <a:p>
            <a:pPr indent="0" lvl="0" marL="0" rtl="0" algn="just">
              <a:lnSpc>
                <a:spcPct val="100000"/>
              </a:lnSpc>
              <a:spcBef>
                <a:spcPts val="1200"/>
              </a:spcBef>
              <a:spcAft>
                <a:spcPts val="0"/>
              </a:spcAft>
              <a:buClr>
                <a:schemeClr val="dk1"/>
              </a:buClr>
              <a:buSzPts val="2200"/>
              <a:buNone/>
            </a:pPr>
            <a:r>
              <a:rPr lang="uk-UA" sz="2200"/>
              <a:t>існує лише базова постійна (функціональна) ієрархія</a:t>
            </a:r>
            <a:endParaRPr/>
          </a:p>
          <a:p>
            <a:pPr indent="0" lvl="0" marL="0" rtl="0" algn="just">
              <a:lnSpc>
                <a:spcPct val="100000"/>
              </a:lnSpc>
              <a:spcBef>
                <a:spcPts val="1200"/>
              </a:spcBef>
              <a:spcAft>
                <a:spcPts val="0"/>
              </a:spcAft>
              <a:buClr>
                <a:schemeClr val="dk1"/>
              </a:buClr>
              <a:buSzPts val="2200"/>
              <a:buNone/>
            </a:pPr>
            <a:r>
              <a:rPr lang="uk-UA" sz="2200"/>
              <a:t>вся робота організовується та виконується в рамках тимчасових проектних організацій</a:t>
            </a:r>
            <a:endParaRPr/>
          </a:p>
          <a:p>
            <a:pPr indent="0" lvl="0" marL="0" rtl="0" algn="just">
              <a:lnSpc>
                <a:spcPct val="100000"/>
              </a:lnSpc>
              <a:spcBef>
                <a:spcPts val="1200"/>
              </a:spcBef>
              <a:spcAft>
                <a:spcPts val="0"/>
              </a:spcAft>
              <a:buClr>
                <a:schemeClr val="dk1"/>
              </a:buClr>
              <a:buSzPts val="2200"/>
              <a:buNone/>
            </a:pPr>
            <a:r>
              <a:rPr lang="uk-UA" sz="2200"/>
              <a:t>ресурси проекту збираються разом спеціально для цілей проекту і працюють більш-менш виключно для проекту</a:t>
            </a:r>
            <a:endParaRPr/>
          </a:p>
          <a:p>
            <a:pPr indent="0" lvl="0" marL="0" rtl="0" algn="just">
              <a:lnSpc>
                <a:spcPct val="100000"/>
              </a:lnSpc>
              <a:spcBef>
                <a:spcPts val="1200"/>
              </a:spcBef>
              <a:spcAft>
                <a:spcPts val="0"/>
              </a:spcAft>
              <a:buClr>
                <a:schemeClr val="dk1"/>
              </a:buClr>
              <a:buSzPts val="2200"/>
              <a:buNone/>
            </a:pPr>
            <a:r>
              <a:rPr lang="uk-UA" sz="2200"/>
              <a:t>наприкінці проекту ресурси або перепризначаються іншому проекту, або повертаються до пулу ресурсів.</a:t>
            </a:r>
            <a:endParaRPr/>
          </a:p>
        </p:txBody>
      </p:sp>
      <p:sp>
        <p:nvSpPr>
          <p:cNvPr id="363" name="Google Shape;363;p45"/>
          <p:cNvSpPr txBox="1"/>
          <p:nvPr/>
        </p:nvSpPr>
        <p:spPr>
          <a:xfrm>
            <a:off x="4312920" y="5912761"/>
            <a:ext cx="4549140" cy="329818"/>
          </a:xfrm>
          <a:prstGeom prst="rect">
            <a:avLst/>
          </a:prstGeom>
          <a:noFill/>
          <a:ln>
            <a:noFill/>
          </a:ln>
        </p:spPr>
        <p:txBody>
          <a:bodyPr anchorCtr="0" anchor="ctr" bIns="34275" lIns="68575" spcFirstLastPara="1" rIns="68575" wrap="square" tIns="34275">
            <a:normAutofit/>
          </a:bodyPr>
          <a:lstStyle/>
          <a:p>
            <a:pPr indent="0" lvl="0" marL="0" marR="0" rtl="0" algn="r">
              <a:lnSpc>
                <a:spcPct val="90000"/>
              </a:lnSpc>
              <a:spcBef>
                <a:spcPts val="0"/>
              </a:spcBef>
              <a:spcAft>
                <a:spcPts val="0"/>
              </a:spcAft>
              <a:buClr>
                <a:schemeClr val="dk1"/>
              </a:buClr>
              <a:buSzPts val="1350"/>
              <a:buFont typeface="Calibri"/>
              <a:buNone/>
            </a:pPr>
            <a:r>
              <a:rPr i="1" lang="uk-UA" sz="1350">
                <a:solidFill>
                  <a:schemeClr val="dk1"/>
                </a:solidFill>
                <a:latin typeface="Calibri"/>
                <a:ea typeface="Calibri"/>
                <a:cs typeface="Calibri"/>
                <a:sym typeface="Calibri"/>
              </a:rPr>
              <a:t>Джерело: PM² Project Management Methodology, Guide 3.0</a:t>
            </a:r>
            <a:endParaRPr b="1" i="1" sz="1350">
              <a:solidFill>
                <a:schemeClr val="dk1"/>
              </a:solidFill>
              <a:latin typeface="Calibri"/>
              <a:ea typeface="Calibri"/>
              <a:cs typeface="Calibri"/>
              <a:sym typeface="Calibri"/>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p46"/>
          <p:cNvSpPr txBox="1"/>
          <p:nvPr>
            <p:ph type="title"/>
          </p:nvPr>
        </p:nvSpPr>
        <p:spPr>
          <a:xfrm>
            <a:off x="1184910" y="329184"/>
            <a:ext cx="6774180" cy="463655"/>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C00000"/>
              </a:buClr>
              <a:buSzPts val="2250"/>
              <a:buFont typeface="Calibri"/>
              <a:buNone/>
            </a:pPr>
            <a:r>
              <a:rPr lang="uk-UA" sz="2250">
                <a:solidFill>
                  <a:srgbClr val="C00000"/>
                </a:solidFill>
                <a:latin typeface="Calibri"/>
                <a:ea typeface="Calibri"/>
                <a:cs typeface="Calibri"/>
                <a:sym typeface="Calibri"/>
              </a:rPr>
              <a:t>Оточення проєкту. Організація проєкту</a:t>
            </a:r>
            <a:endParaRPr sz="2250">
              <a:solidFill>
                <a:srgbClr val="C00000"/>
              </a:solidFill>
              <a:latin typeface="Calibri"/>
              <a:ea typeface="Calibri"/>
              <a:cs typeface="Calibri"/>
              <a:sym typeface="Calibri"/>
            </a:endParaRPr>
          </a:p>
        </p:txBody>
      </p:sp>
      <p:sp>
        <p:nvSpPr>
          <p:cNvPr id="369" name="Google Shape;369;p46"/>
          <p:cNvSpPr txBox="1"/>
          <p:nvPr>
            <p:ph idx="1" type="body"/>
          </p:nvPr>
        </p:nvSpPr>
        <p:spPr>
          <a:xfrm>
            <a:off x="889816" y="1061063"/>
            <a:ext cx="7608008" cy="4669177"/>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0"/>
              </a:spcBef>
              <a:spcAft>
                <a:spcPts val="0"/>
              </a:spcAft>
              <a:buClr>
                <a:srgbClr val="C00000"/>
              </a:buClr>
              <a:buSzPts val="2200"/>
              <a:buNone/>
            </a:pPr>
            <a:r>
              <a:rPr lang="uk-UA" sz="2200">
                <a:solidFill>
                  <a:srgbClr val="C00000"/>
                </a:solidFill>
              </a:rPr>
              <a:t>Матрична структура</a:t>
            </a:r>
            <a:endParaRPr/>
          </a:p>
          <a:p>
            <a:pPr indent="0" lvl="0" marL="0" rtl="0" algn="just">
              <a:lnSpc>
                <a:spcPct val="100000"/>
              </a:lnSpc>
              <a:spcBef>
                <a:spcPts val="600"/>
              </a:spcBef>
              <a:spcAft>
                <a:spcPts val="0"/>
              </a:spcAft>
              <a:buClr>
                <a:schemeClr val="dk1"/>
              </a:buClr>
              <a:buSzPts val="2200"/>
              <a:buNone/>
            </a:pPr>
            <a:r>
              <a:rPr lang="uk-UA" sz="2200"/>
              <a:t>змішана організаційна структура</a:t>
            </a:r>
            <a:endParaRPr/>
          </a:p>
          <a:p>
            <a:pPr indent="0" lvl="0" marL="0" rtl="0" algn="just">
              <a:lnSpc>
                <a:spcPct val="100000"/>
              </a:lnSpc>
              <a:spcBef>
                <a:spcPts val="600"/>
              </a:spcBef>
              <a:spcAft>
                <a:spcPts val="0"/>
              </a:spcAft>
              <a:buClr>
                <a:schemeClr val="dk1"/>
              </a:buClr>
              <a:buSzPts val="2200"/>
              <a:buNone/>
            </a:pPr>
            <a:r>
              <a:rPr lang="uk-UA" sz="2200"/>
              <a:t>поряд з функціональною ієрархією створюються додаткові тимчасові проектні організації для досягнення конкретних цілей проекту та роботи</a:t>
            </a:r>
            <a:endParaRPr/>
          </a:p>
          <a:p>
            <a:pPr indent="0" lvl="0" marL="0" rtl="0" algn="just">
              <a:lnSpc>
                <a:spcPct val="100000"/>
              </a:lnSpc>
              <a:spcBef>
                <a:spcPts val="600"/>
              </a:spcBef>
              <a:spcAft>
                <a:spcPts val="0"/>
              </a:spcAft>
              <a:buClr>
                <a:schemeClr val="dk1"/>
              </a:buClr>
              <a:buSzPts val="2200"/>
              <a:buNone/>
            </a:pPr>
            <a:r>
              <a:rPr lang="uk-UA" sz="2200"/>
              <a:t>роль менеджера проекту (PM) визнана центральною та ключовою для успіху проекту - достатньо повноважень і відповідальності менеджеру проекту (PM) і бізнес-менеджеру (BM) щоб керувати проектом та його ресурсами</a:t>
            </a:r>
            <a:endParaRPr/>
          </a:p>
          <a:p>
            <a:pPr indent="0" lvl="0" marL="0" rtl="0" algn="just">
              <a:lnSpc>
                <a:spcPct val="100000"/>
              </a:lnSpc>
              <a:spcBef>
                <a:spcPts val="600"/>
              </a:spcBef>
              <a:spcAft>
                <a:spcPts val="0"/>
              </a:spcAft>
              <a:buClr>
                <a:schemeClr val="dk1"/>
              </a:buClr>
              <a:buSzPts val="2200"/>
              <a:buNone/>
            </a:pPr>
            <a:r>
              <a:rPr lang="uk-UA" sz="2200"/>
              <a:t>матричні організації можна далі класифікувати як слабкі, збалансовані та сильні матричні організації - різниця полягає в рівні повноважень та автономії, наданих проектній організації.</a:t>
            </a:r>
            <a:endParaRPr/>
          </a:p>
        </p:txBody>
      </p:sp>
      <p:sp>
        <p:nvSpPr>
          <p:cNvPr id="370" name="Google Shape;370;p46"/>
          <p:cNvSpPr txBox="1"/>
          <p:nvPr/>
        </p:nvSpPr>
        <p:spPr>
          <a:xfrm>
            <a:off x="4166616" y="6089270"/>
            <a:ext cx="4549140" cy="329818"/>
          </a:xfrm>
          <a:prstGeom prst="rect">
            <a:avLst/>
          </a:prstGeom>
          <a:noFill/>
          <a:ln>
            <a:noFill/>
          </a:ln>
        </p:spPr>
        <p:txBody>
          <a:bodyPr anchorCtr="0" anchor="ctr" bIns="34275" lIns="68575" spcFirstLastPara="1" rIns="68575" wrap="square" tIns="34275">
            <a:normAutofit/>
          </a:bodyPr>
          <a:lstStyle/>
          <a:p>
            <a:pPr indent="0" lvl="0" marL="0" marR="0" rtl="0" algn="r">
              <a:lnSpc>
                <a:spcPct val="90000"/>
              </a:lnSpc>
              <a:spcBef>
                <a:spcPts val="0"/>
              </a:spcBef>
              <a:spcAft>
                <a:spcPts val="0"/>
              </a:spcAft>
              <a:buClr>
                <a:schemeClr val="dk1"/>
              </a:buClr>
              <a:buSzPts val="1350"/>
              <a:buFont typeface="Calibri"/>
              <a:buNone/>
            </a:pPr>
            <a:r>
              <a:rPr i="1" lang="uk-UA" sz="1350">
                <a:solidFill>
                  <a:schemeClr val="dk1"/>
                </a:solidFill>
                <a:latin typeface="Calibri"/>
                <a:ea typeface="Calibri"/>
                <a:cs typeface="Calibri"/>
                <a:sym typeface="Calibri"/>
              </a:rPr>
              <a:t>Джерело: PM² Project Management Methodology, Guide 3.0</a:t>
            </a:r>
            <a:endParaRPr b="1" i="1" sz="1350">
              <a:solidFill>
                <a:schemeClr val="dk1"/>
              </a:solidFill>
              <a:latin typeface="Calibri"/>
              <a:ea typeface="Calibri"/>
              <a:cs typeface="Calibri"/>
              <a:sym typeface="Calibri"/>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sp>
        <p:nvSpPr>
          <p:cNvPr id="375" name="Google Shape;375;p47"/>
          <p:cNvSpPr txBox="1"/>
          <p:nvPr>
            <p:ph type="title"/>
          </p:nvPr>
        </p:nvSpPr>
        <p:spPr>
          <a:xfrm>
            <a:off x="1204332" y="1200150"/>
            <a:ext cx="6590928" cy="491162"/>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C00000"/>
              </a:buClr>
              <a:buSzPts val="1950"/>
              <a:buFont typeface="Calibri"/>
              <a:buNone/>
            </a:pPr>
            <a:r>
              <a:rPr lang="uk-UA" sz="1950">
                <a:solidFill>
                  <a:srgbClr val="C00000"/>
                </a:solidFill>
                <a:latin typeface="Calibri"/>
                <a:ea typeface="Calibri"/>
                <a:cs typeface="Calibri"/>
                <a:sym typeface="Calibri"/>
              </a:rPr>
              <a:t>Рівні формування організаційних структур проєкту </a:t>
            </a:r>
            <a:endParaRPr/>
          </a:p>
        </p:txBody>
      </p:sp>
      <p:sp>
        <p:nvSpPr>
          <p:cNvPr id="376" name="Google Shape;376;p47"/>
          <p:cNvSpPr txBox="1"/>
          <p:nvPr>
            <p:ph idx="1" type="body"/>
          </p:nvPr>
        </p:nvSpPr>
        <p:spPr>
          <a:xfrm>
            <a:off x="1281549" y="1856175"/>
            <a:ext cx="6056512" cy="2830125"/>
          </a:xfrm>
          <a:prstGeom prst="rect">
            <a:avLst/>
          </a:prstGeom>
          <a:noFill/>
          <a:ln>
            <a:noFill/>
          </a:ln>
        </p:spPr>
        <p:txBody>
          <a:bodyPr anchorCtr="0" anchor="t" bIns="45700" lIns="91425" spcFirstLastPara="1" rIns="91425" wrap="square" tIns="45700">
            <a:normAutofit/>
          </a:bodyPr>
          <a:lstStyle/>
          <a:p>
            <a:pPr indent="57150" lvl="0" marL="85725" rtl="0" algn="just">
              <a:lnSpc>
                <a:spcPct val="90000"/>
              </a:lnSpc>
              <a:spcBef>
                <a:spcPts val="0"/>
              </a:spcBef>
              <a:spcAft>
                <a:spcPts val="0"/>
              </a:spcAft>
              <a:buClr>
                <a:schemeClr val="dk1"/>
              </a:buClr>
              <a:buSzPts val="2250"/>
              <a:buFont typeface="Calibri"/>
              <a:buNone/>
            </a:pPr>
            <a:r>
              <a:t/>
            </a:r>
            <a:endParaRPr b="1" sz="2250">
              <a:latin typeface="Times New Roman"/>
              <a:ea typeface="Times New Roman"/>
              <a:cs typeface="Times New Roman"/>
              <a:sym typeface="Times New Roman"/>
            </a:endParaRPr>
          </a:p>
          <a:p>
            <a:pPr indent="0" lvl="0" marL="0" rtl="0" algn="just">
              <a:lnSpc>
                <a:spcPct val="90000"/>
              </a:lnSpc>
              <a:spcBef>
                <a:spcPts val="1000"/>
              </a:spcBef>
              <a:spcAft>
                <a:spcPts val="0"/>
              </a:spcAft>
              <a:buClr>
                <a:srgbClr val="C00000"/>
              </a:buClr>
              <a:buSzPts val="1875"/>
              <a:buNone/>
            </a:pPr>
            <a:r>
              <a:rPr lang="uk-UA" sz="1875">
                <a:solidFill>
                  <a:srgbClr val="C00000"/>
                </a:solidFill>
              </a:rPr>
              <a:t>Зовнішній рівень </a:t>
            </a:r>
            <a:r>
              <a:rPr b="1" lang="uk-UA" sz="1875"/>
              <a:t>– </a:t>
            </a:r>
            <a:r>
              <a:rPr lang="uk-UA" sz="1875"/>
              <a:t>наявність певної структури зв'язків і відносин між окремими виконавцями і групами, залученими до виконання проекту та їхніми материнськими підрозділами, компаніями</a:t>
            </a:r>
            <a:endParaRPr sz="1875"/>
          </a:p>
          <a:p>
            <a:pPr indent="33337" lvl="0" marL="85725" rtl="0" algn="just">
              <a:lnSpc>
                <a:spcPct val="90000"/>
              </a:lnSpc>
              <a:spcBef>
                <a:spcPts val="1000"/>
              </a:spcBef>
              <a:spcAft>
                <a:spcPts val="0"/>
              </a:spcAft>
              <a:buClr>
                <a:schemeClr val="dk1"/>
              </a:buClr>
              <a:buSzPts val="1875"/>
              <a:buFont typeface="Calibri"/>
              <a:buNone/>
            </a:pPr>
            <a:r>
              <a:t/>
            </a:r>
            <a:endParaRPr b="1" sz="1875"/>
          </a:p>
          <a:p>
            <a:pPr indent="0" lvl="0" marL="0" rtl="0" algn="just">
              <a:lnSpc>
                <a:spcPct val="90000"/>
              </a:lnSpc>
              <a:spcBef>
                <a:spcPts val="1000"/>
              </a:spcBef>
              <a:spcAft>
                <a:spcPts val="0"/>
              </a:spcAft>
              <a:buClr>
                <a:srgbClr val="C00000"/>
              </a:buClr>
              <a:buSzPts val="1875"/>
              <a:buNone/>
            </a:pPr>
            <a:r>
              <a:rPr lang="uk-UA" sz="1875">
                <a:solidFill>
                  <a:srgbClr val="C00000"/>
                </a:solidFill>
              </a:rPr>
              <a:t>Внутрішній рівень </a:t>
            </a:r>
            <a:r>
              <a:rPr b="1" lang="uk-UA" sz="1875"/>
              <a:t>– </a:t>
            </a:r>
            <a:r>
              <a:rPr lang="uk-UA" sz="1875"/>
              <a:t>відбиває стосунки між окремими виконавцями і групами, які виконують проєкт</a:t>
            </a:r>
            <a:endParaRPr/>
          </a:p>
        </p:txBody>
      </p:sp>
      <p:sp>
        <p:nvSpPr>
          <p:cNvPr id="377" name="Google Shape;377;p47"/>
          <p:cNvSpPr/>
          <p:nvPr/>
        </p:nvSpPr>
        <p:spPr>
          <a:xfrm>
            <a:off x="1143001" y="718751"/>
            <a:ext cx="138564" cy="276999"/>
          </a:xfrm>
          <a:prstGeom prst="rect">
            <a:avLst/>
          </a:prstGeom>
          <a:noFill/>
          <a:ln>
            <a:noFill/>
          </a:ln>
        </p:spPr>
        <p:txBody>
          <a:bodyPr anchorCtr="0" anchor="ctr" bIns="34275" lIns="68575" spcFirstLastPara="1" rIns="68575" wrap="square" tIns="34275">
            <a:spAutoFit/>
          </a:bodyPr>
          <a:lstStyle/>
          <a:p>
            <a:pPr indent="0" lvl="0" marL="0" marR="0" rtl="0" algn="l">
              <a:spcBef>
                <a:spcPts val="0"/>
              </a:spcBef>
              <a:spcAft>
                <a:spcPts val="0"/>
              </a:spcAft>
              <a:buNone/>
            </a:pPr>
            <a:r>
              <a:t/>
            </a:r>
            <a:endParaRPr sz="1350">
              <a:solidFill>
                <a:schemeClr val="dk1"/>
              </a:solidFill>
              <a:latin typeface="Calibri"/>
              <a:ea typeface="Calibri"/>
              <a:cs typeface="Calibri"/>
              <a:sym typeface="Calibri"/>
            </a:endParaRPr>
          </a:p>
        </p:txBody>
      </p:sp>
      <p:sp>
        <p:nvSpPr>
          <p:cNvPr id="378" name="Google Shape;378;p47"/>
          <p:cNvSpPr/>
          <p:nvPr/>
        </p:nvSpPr>
        <p:spPr>
          <a:xfrm>
            <a:off x="1143001" y="718751"/>
            <a:ext cx="138564" cy="276999"/>
          </a:xfrm>
          <a:prstGeom prst="rect">
            <a:avLst/>
          </a:prstGeom>
          <a:noFill/>
          <a:ln>
            <a:noFill/>
          </a:ln>
        </p:spPr>
        <p:txBody>
          <a:bodyPr anchorCtr="0" anchor="ctr" bIns="34275" lIns="68575" spcFirstLastPara="1" rIns="68575" wrap="square" tIns="34275">
            <a:spAutoFit/>
          </a:bodyPr>
          <a:lstStyle/>
          <a:p>
            <a:pPr indent="0" lvl="0" marL="0" marR="0" rtl="0" algn="l">
              <a:spcBef>
                <a:spcPts val="0"/>
              </a:spcBef>
              <a:spcAft>
                <a:spcPts val="0"/>
              </a:spcAft>
              <a:buNone/>
            </a:pPr>
            <a:r>
              <a:t/>
            </a:r>
            <a:endParaRPr sz="1350">
              <a:solidFill>
                <a:schemeClr val="dk1"/>
              </a:solidFill>
              <a:latin typeface="Calibri"/>
              <a:ea typeface="Calibri"/>
              <a:cs typeface="Calibri"/>
              <a:sym typeface="Calibri"/>
            </a:endParaRPr>
          </a:p>
        </p:txBody>
      </p:sp>
      <p:sp>
        <p:nvSpPr>
          <p:cNvPr id="379" name="Google Shape;379;p47"/>
          <p:cNvSpPr/>
          <p:nvPr/>
        </p:nvSpPr>
        <p:spPr>
          <a:xfrm>
            <a:off x="1143001" y="718751"/>
            <a:ext cx="138564" cy="276999"/>
          </a:xfrm>
          <a:prstGeom prst="rect">
            <a:avLst/>
          </a:prstGeom>
          <a:noFill/>
          <a:ln>
            <a:noFill/>
          </a:ln>
        </p:spPr>
        <p:txBody>
          <a:bodyPr anchorCtr="0" anchor="ctr" bIns="34275" lIns="68575" spcFirstLastPara="1" rIns="68575" wrap="square" tIns="34275">
            <a:spAutoFit/>
          </a:bodyPr>
          <a:lstStyle/>
          <a:p>
            <a:pPr indent="0" lvl="0" marL="0" marR="0" rtl="0" algn="l">
              <a:spcBef>
                <a:spcPts val="0"/>
              </a:spcBef>
              <a:spcAft>
                <a:spcPts val="0"/>
              </a:spcAft>
              <a:buNone/>
            </a:pPr>
            <a:r>
              <a:t/>
            </a:r>
            <a:endParaRPr sz="1350">
              <a:solidFill>
                <a:schemeClr val="dk1"/>
              </a:solidFill>
              <a:latin typeface="Calibri"/>
              <a:ea typeface="Calibri"/>
              <a:cs typeface="Calibri"/>
              <a:sym typeface="Calibri"/>
            </a:endParaRPr>
          </a:p>
        </p:txBody>
      </p:sp>
      <p:sp>
        <p:nvSpPr>
          <p:cNvPr id="380" name="Google Shape;380;p47"/>
          <p:cNvSpPr/>
          <p:nvPr/>
        </p:nvSpPr>
        <p:spPr>
          <a:xfrm>
            <a:off x="1143001" y="718751"/>
            <a:ext cx="138564" cy="276999"/>
          </a:xfrm>
          <a:prstGeom prst="rect">
            <a:avLst/>
          </a:prstGeom>
          <a:noFill/>
          <a:ln>
            <a:noFill/>
          </a:ln>
        </p:spPr>
        <p:txBody>
          <a:bodyPr anchorCtr="0" anchor="ctr" bIns="34275" lIns="68575" spcFirstLastPara="1" rIns="68575" wrap="square" tIns="34275">
            <a:spAutoFit/>
          </a:bodyPr>
          <a:lstStyle/>
          <a:p>
            <a:pPr indent="0" lvl="0" marL="0" marR="0" rtl="0" algn="l">
              <a:spcBef>
                <a:spcPts val="0"/>
              </a:spcBef>
              <a:spcAft>
                <a:spcPts val="0"/>
              </a:spcAft>
              <a:buNone/>
            </a:pPr>
            <a:r>
              <a:t/>
            </a:r>
            <a:endParaRPr sz="1350">
              <a:solidFill>
                <a:schemeClr val="dk1"/>
              </a:solidFill>
              <a:latin typeface="Calibri"/>
              <a:ea typeface="Calibri"/>
              <a:cs typeface="Calibri"/>
              <a:sym typeface="Calibri"/>
            </a:endParaRPr>
          </a:p>
        </p:txBody>
      </p:sp>
      <p:sp>
        <p:nvSpPr>
          <p:cNvPr id="381" name="Google Shape;381;p47"/>
          <p:cNvSpPr/>
          <p:nvPr/>
        </p:nvSpPr>
        <p:spPr>
          <a:xfrm>
            <a:off x="1143001" y="718751"/>
            <a:ext cx="138564" cy="276999"/>
          </a:xfrm>
          <a:prstGeom prst="rect">
            <a:avLst/>
          </a:prstGeom>
          <a:noFill/>
          <a:ln>
            <a:noFill/>
          </a:ln>
        </p:spPr>
        <p:txBody>
          <a:bodyPr anchorCtr="0" anchor="ctr" bIns="34275" lIns="68575" spcFirstLastPara="1" rIns="68575" wrap="square" tIns="34275">
            <a:spAutoFit/>
          </a:bodyPr>
          <a:lstStyle/>
          <a:p>
            <a:pPr indent="0" lvl="0" marL="0" marR="0" rtl="0" algn="l">
              <a:spcBef>
                <a:spcPts val="0"/>
              </a:spcBef>
              <a:spcAft>
                <a:spcPts val="0"/>
              </a:spcAft>
              <a:buNone/>
            </a:pPr>
            <a:r>
              <a:t/>
            </a:r>
            <a:endParaRPr sz="1350">
              <a:solidFill>
                <a:schemeClr val="dk1"/>
              </a:solidFill>
              <a:latin typeface="Calibri"/>
              <a:ea typeface="Calibri"/>
              <a:cs typeface="Calibri"/>
              <a:sym typeface="Calibri"/>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sp>
        <p:nvSpPr>
          <p:cNvPr id="386" name="Google Shape;386;p48"/>
          <p:cNvSpPr txBox="1"/>
          <p:nvPr>
            <p:ph type="title"/>
          </p:nvPr>
        </p:nvSpPr>
        <p:spPr>
          <a:xfrm>
            <a:off x="1270195" y="299917"/>
            <a:ext cx="7541924" cy="514985"/>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C00000"/>
              </a:buClr>
              <a:buSzPct val="100000"/>
              <a:buFont typeface="Calibri"/>
              <a:buNone/>
            </a:pPr>
            <a:r>
              <a:rPr lang="uk-UA" sz="2100">
                <a:solidFill>
                  <a:srgbClr val="C00000"/>
                </a:solidFill>
                <a:latin typeface="Calibri"/>
                <a:ea typeface="Calibri"/>
                <a:cs typeface="Calibri"/>
                <a:sym typeface="Calibri"/>
              </a:rPr>
              <a:t>Дизайн організаційних структур проєкту (зовнішньої та внутрішньої).</a:t>
            </a:r>
            <a:endParaRPr sz="2100">
              <a:solidFill>
                <a:srgbClr val="C00000"/>
              </a:solidFill>
            </a:endParaRPr>
          </a:p>
        </p:txBody>
      </p:sp>
      <p:sp>
        <p:nvSpPr>
          <p:cNvPr id="387" name="Google Shape;387;p48"/>
          <p:cNvSpPr txBox="1"/>
          <p:nvPr>
            <p:ph idx="1" type="body"/>
          </p:nvPr>
        </p:nvSpPr>
        <p:spPr>
          <a:xfrm>
            <a:off x="1165860" y="1503453"/>
            <a:ext cx="6812280" cy="3402185"/>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1650"/>
              <a:buFont typeface="Noto Sans Symbols"/>
              <a:buChar char="✔"/>
            </a:pPr>
            <a:r>
              <a:rPr lang="uk-UA" sz="1650"/>
              <a:t>Розподіл і групування завдань і виконавців на основі потреб проєкту</a:t>
            </a:r>
            <a:endParaRPr/>
          </a:p>
          <a:p>
            <a:pPr indent="-123825" lvl="0" marL="228600" rtl="0" algn="l">
              <a:lnSpc>
                <a:spcPct val="90000"/>
              </a:lnSpc>
              <a:spcBef>
                <a:spcPts val="450"/>
              </a:spcBef>
              <a:spcAft>
                <a:spcPts val="0"/>
              </a:spcAft>
              <a:buClr>
                <a:schemeClr val="dk1"/>
              </a:buClr>
              <a:buSzPts val="1650"/>
              <a:buFont typeface="Noto Sans Symbols"/>
              <a:buNone/>
            </a:pPr>
            <a:r>
              <a:t/>
            </a:r>
            <a:endParaRPr sz="1650"/>
          </a:p>
          <a:p>
            <a:pPr indent="-228600" lvl="0" marL="228600" rtl="0" algn="l">
              <a:lnSpc>
                <a:spcPct val="90000"/>
              </a:lnSpc>
              <a:spcBef>
                <a:spcPts val="450"/>
              </a:spcBef>
              <a:spcAft>
                <a:spcPts val="0"/>
              </a:spcAft>
              <a:buClr>
                <a:schemeClr val="dk1"/>
              </a:buClr>
              <a:buSzPts val="1650"/>
              <a:buFont typeface="Noto Sans Symbols"/>
              <a:buChar char="✔"/>
            </a:pPr>
            <a:r>
              <a:rPr lang="uk-UA" sz="1650"/>
              <a:t>Поділ праці з урахуванням спеціалізації персоналу</a:t>
            </a:r>
            <a:endParaRPr/>
          </a:p>
          <a:p>
            <a:pPr indent="-123825" lvl="0" marL="228600" rtl="0" algn="l">
              <a:lnSpc>
                <a:spcPct val="90000"/>
              </a:lnSpc>
              <a:spcBef>
                <a:spcPts val="450"/>
              </a:spcBef>
              <a:spcAft>
                <a:spcPts val="0"/>
              </a:spcAft>
              <a:buClr>
                <a:schemeClr val="dk1"/>
              </a:buClr>
              <a:buSzPts val="1650"/>
              <a:buFont typeface="Noto Sans Symbols"/>
              <a:buNone/>
            </a:pPr>
            <a:r>
              <a:t/>
            </a:r>
            <a:endParaRPr sz="1650"/>
          </a:p>
          <a:p>
            <a:pPr indent="-228600" lvl="0" marL="228600" rtl="0" algn="l">
              <a:lnSpc>
                <a:spcPct val="90000"/>
              </a:lnSpc>
              <a:spcBef>
                <a:spcPts val="450"/>
              </a:spcBef>
              <a:spcAft>
                <a:spcPts val="0"/>
              </a:spcAft>
              <a:buClr>
                <a:schemeClr val="dk1"/>
              </a:buClr>
              <a:buSzPts val="1650"/>
              <a:buFont typeface="Noto Sans Symbols"/>
              <a:buChar char="✔"/>
            </a:pPr>
            <a:r>
              <a:rPr lang="uk-UA" sz="1650"/>
              <a:t>Застосування функціонального або цільового підходів до формування груп у проєктній команді</a:t>
            </a:r>
            <a:endParaRPr/>
          </a:p>
          <a:p>
            <a:pPr indent="0" lvl="0" marL="0" rtl="0" algn="l">
              <a:lnSpc>
                <a:spcPct val="90000"/>
              </a:lnSpc>
              <a:spcBef>
                <a:spcPts val="450"/>
              </a:spcBef>
              <a:spcAft>
                <a:spcPts val="0"/>
              </a:spcAft>
              <a:buClr>
                <a:schemeClr val="dk1"/>
              </a:buClr>
              <a:buSzPts val="1650"/>
              <a:buNone/>
            </a:pPr>
            <a:r>
              <a:t/>
            </a:r>
            <a:endParaRPr sz="1650"/>
          </a:p>
          <a:p>
            <a:pPr indent="-228600" lvl="0" marL="228600" rtl="0" algn="l">
              <a:lnSpc>
                <a:spcPct val="90000"/>
              </a:lnSpc>
              <a:spcBef>
                <a:spcPts val="450"/>
              </a:spcBef>
              <a:spcAft>
                <a:spcPts val="0"/>
              </a:spcAft>
              <a:buClr>
                <a:schemeClr val="dk1"/>
              </a:buClr>
              <a:buSzPts val="1650"/>
              <a:buFont typeface="Noto Sans Symbols"/>
              <a:buChar char="✔"/>
            </a:pPr>
            <a:r>
              <a:rPr lang="uk-UA" sz="1650"/>
              <a:t>Формування рівнів управління</a:t>
            </a:r>
            <a:endParaRPr/>
          </a:p>
          <a:p>
            <a:pPr indent="-123825" lvl="0" marL="228600" rtl="0" algn="l">
              <a:lnSpc>
                <a:spcPct val="90000"/>
              </a:lnSpc>
              <a:spcBef>
                <a:spcPts val="450"/>
              </a:spcBef>
              <a:spcAft>
                <a:spcPts val="0"/>
              </a:spcAft>
              <a:buClr>
                <a:schemeClr val="dk1"/>
              </a:buClr>
              <a:buSzPts val="1650"/>
              <a:buFont typeface="Noto Sans Symbols"/>
              <a:buNone/>
            </a:pPr>
            <a:r>
              <a:t/>
            </a:r>
            <a:endParaRPr sz="1650"/>
          </a:p>
          <a:p>
            <a:pPr indent="-228600" lvl="0" marL="228600" rtl="0" algn="l">
              <a:lnSpc>
                <a:spcPct val="90000"/>
              </a:lnSpc>
              <a:spcBef>
                <a:spcPts val="450"/>
              </a:spcBef>
              <a:spcAft>
                <a:spcPts val="0"/>
              </a:spcAft>
              <a:buClr>
                <a:schemeClr val="dk1"/>
              </a:buClr>
              <a:buSzPts val="1650"/>
              <a:buFont typeface="Noto Sans Symbols"/>
              <a:buChar char="✔"/>
            </a:pPr>
            <a:r>
              <a:rPr lang="uk-UA" sz="1650"/>
              <a:t>Встановлення взаємо підпорядкованості й координації груп і підрозділів</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sp>
        <p:nvSpPr>
          <p:cNvPr id="393" name="Google Shape;393;p49"/>
          <p:cNvSpPr txBox="1"/>
          <p:nvPr>
            <p:ph type="title"/>
          </p:nvPr>
        </p:nvSpPr>
        <p:spPr>
          <a:xfrm>
            <a:off x="1055037" y="510660"/>
            <a:ext cx="7400825" cy="69318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C00000"/>
              </a:buClr>
              <a:buSzPts val="2100"/>
              <a:buFont typeface="Calibri"/>
              <a:buNone/>
            </a:pPr>
            <a:r>
              <a:rPr lang="uk-UA" sz="2100">
                <a:solidFill>
                  <a:srgbClr val="C00000"/>
                </a:solidFill>
              </a:rPr>
              <a:t>Вплив організаційних структур на проєкти</a:t>
            </a:r>
            <a:br>
              <a:rPr b="1" lang="uk-UA" sz="2400">
                <a:solidFill>
                  <a:srgbClr val="C00000"/>
                </a:solidFill>
              </a:rPr>
            </a:br>
            <a:r>
              <a:rPr lang="uk-UA" sz="1275"/>
              <a:t> </a:t>
            </a:r>
            <a:endParaRPr/>
          </a:p>
        </p:txBody>
      </p:sp>
      <p:sp>
        <p:nvSpPr>
          <p:cNvPr id="394" name="Google Shape;394;p49"/>
          <p:cNvSpPr/>
          <p:nvPr/>
        </p:nvSpPr>
        <p:spPr>
          <a:xfrm>
            <a:off x="1143001" y="718751"/>
            <a:ext cx="138564" cy="276999"/>
          </a:xfrm>
          <a:prstGeom prst="rect">
            <a:avLst/>
          </a:prstGeom>
          <a:noFill/>
          <a:ln>
            <a:noFill/>
          </a:ln>
        </p:spPr>
        <p:txBody>
          <a:bodyPr anchorCtr="0" anchor="ctr" bIns="34275" lIns="68575" spcFirstLastPara="1" rIns="68575" wrap="square" tIns="34275">
            <a:spAutoFit/>
          </a:bodyPr>
          <a:lstStyle/>
          <a:p>
            <a:pPr indent="0" lvl="0" marL="0" marR="0" rtl="0" algn="l">
              <a:spcBef>
                <a:spcPts val="0"/>
              </a:spcBef>
              <a:spcAft>
                <a:spcPts val="0"/>
              </a:spcAft>
              <a:buNone/>
            </a:pPr>
            <a:r>
              <a:t/>
            </a:r>
            <a:endParaRPr sz="1350">
              <a:solidFill>
                <a:schemeClr val="dk1"/>
              </a:solidFill>
              <a:latin typeface="Calibri"/>
              <a:ea typeface="Calibri"/>
              <a:cs typeface="Calibri"/>
              <a:sym typeface="Calibri"/>
            </a:endParaRPr>
          </a:p>
        </p:txBody>
      </p:sp>
      <p:sp>
        <p:nvSpPr>
          <p:cNvPr id="395" name="Google Shape;395;p49"/>
          <p:cNvSpPr/>
          <p:nvPr/>
        </p:nvSpPr>
        <p:spPr>
          <a:xfrm>
            <a:off x="1143001" y="718751"/>
            <a:ext cx="138564" cy="276999"/>
          </a:xfrm>
          <a:prstGeom prst="rect">
            <a:avLst/>
          </a:prstGeom>
          <a:noFill/>
          <a:ln>
            <a:noFill/>
          </a:ln>
        </p:spPr>
        <p:txBody>
          <a:bodyPr anchorCtr="0" anchor="ctr" bIns="34275" lIns="68575" spcFirstLastPara="1" rIns="68575" wrap="square" tIns="34275">
            <a:spAutoFit/>
          </a:bodyPr>
          <a:lstStyle/>
          <a:p>
            <a:pPr indent="0" lvl="0" marL="0" marR="0" rtl="0" algn="l">
              <a:spcBef>
                <a:spcPts val="0"/>
              </a:spcBef>
              <a:spcAft>
                <a:spcPts val="0"/>
              </a:spcAft>
              <a:buNone/>
            </a:pPr>
            <a:r>
              <a:t/>
            </a:r>
            <a:endParaRPr sz="1350">
              <a:solidFill>
                <a:schemeClr val="dk1"/>
              </a:solidFill>
              <a:latin typeface="Calibri"/>
              <a:ea typeface="Calibri"/>
              <a:cs typeface="Calibri"/>
              <a:sym typeface="Calibri"/>
            </a:endParaRPr>
          </a:p>
        </p:txBody>
      </p:sp>
      <p:sp>
        <p:nvSpPr>
          <p:cNvPr id="396" name="Google Shape;396;p49"/>
          <p:cNvSpPr/>
          <p:nvPr/>
        </p:nvSpPr>
        <p:spPr>
          <a:xfrm>
            <a:off x="1143001" y="718751"/>
            <a:ext cx="138564" cy="276999"/>
          </a:xfrm>
          <a:prstGeom prst="rect">
            <a:avLst/>
          </a:prstGeom>
          <a:noFill/>
          <a:ln>
            <a:noFill/>
          </a:ln>
        </p:spPr>
        <p:txBody>
          <a:bodyPr anchorCtr="0" anchor="ctr" bIns="34275" lIns="68575" spcFirstLastPara="1" rIns="68575" wrap="square" tIns="34275">
            <a:spAutoFit/>
          </a:bodyPr>
          <a:lstStyle/>
          <a:p>
            <a:pPr indent="0" lvl="0" marL="0" marR="0" rtl="0" algn="l">
              <a:spcBef>
                <a:spcPts val="0"/>
              </a:spcBef>
              <a:spcAft>
                <a:spcPts val="0"/>
              </a:spcAft>
              <a:buNone/>
            </a:pPr>
            <a:r>
              <a:t/>
            </a:r>
            <a:endParaRPr sz="1350">
              <a:solidFill>
                <a:schemeClr val="dk1"/>
              </a:solidFill>
              <a:latin typeface="Calibri"/>
              <a:ea typeface="Calibri"/>
              <a:cs typeface="Calibri"/>
              <a:sym typeface="Calibri"/>
            </a:endParaRPr>
          </a:p>
        </p:txBody>
      </p:sp>
      <p:sp>
        <p:nvSpPr>
          <p:cNvPr id="397" name="Google Shape;397;p49"/>
          <p:cNvSpPr/>
          <p:nvPr/>
        </p:nvSpPr>
        <p:spPr>
          <a:xfrm>
            <a:off x="1143001" y="718751"/>
            <a:ext cx="138564" cy="276999"/>
          </a:xfrm>
          <a:prstGeom prst="rect">
            <a:avLst/>
          </a:prstGeom>
          <a:noFill/>
          <a:ln>
            <a:noFill/>
          </a:ln>
        </p:spPr>
        <p:txBody>
          <a:bodyPr anchorCtr="0" anchor="ctr" bIns="34275" lIns="68575" spcFirstLastPara="1" rIns="68575" wrap="square" tIns="34275">
            <a:spAutoFit/>
          </a:bodyPr>
          <a:lstStyle/>
          <a:p>
            <a:pPr indent="0" lvl="0" marL="0" marR="0" rtl="0" algn="l">
              <a:spcBef>
                <a:spcPts val="0"/>
              </a:spcBef>
              <a:spcAft>
                <a:spcPts val="0"/>
              </a:spcAft>
              <a:buNone/>
            </a:pPr>
            <a:r>
              <a:t/>
            </a:r>
            <a:endParaRPr sz="1350">
              <a:solidFill>
                <a:schemeClr val="dk1"/>
              </a:solidFill>
              <a:latin typeface="Calibri"/>
              <a:ea typeface="Calibri"/>
              <a:cs typeface="Calibri"/>
              <a:sym typeface="Calibri"/>
            </a:endParaRPr>
          </a:p>
        </p:txBody>
      </p:sp>
      <p:sp>
        <p:nvSpPr>
          <p:cNvPr id="398" name="Google Shape;398;p49"/>
          <p:cNvSpPr/>
          <p:nvPr/>
        </p:nvSpPr>
        <p:spPr>
          <a:xfrm>
            <a:off x="1143001" y="718751"/>
            <a:ext cx="138564" cy="276999"/>
          </a:xfrm>
          <a:prstGeom prst="rect">
            <a:avLst/>
          </a:prstGeom>
          <a:noFill/>
          <a:ln>
            <a:noFill/>
          </a:ln>
        </p:spPr>
        <p:txBody>
          <a:bodyPr anchorCtr="0" anchor="ctr" bIns="34275" lIns="68575" spcFirstLastPara="1" rIns="68575" wrap="square" tIns="34275">
            <a:spAutoFit/>
          </a:bodyPr>
          <a:lstStyle/>
          <a:p>
            <a:pPr indent="0" lvl="0" marL="0" marR="0" rtl="0" algn="l">
              <a:spcBef>
                <a:spcPts val="0"/>
              </a:spcBef>
              <a:spcAft>
                <a:spcPts val="0"/>
              </a:spcAft>
              <a:buNone/>
            </a:pPr>
            <a:r>
              <a:t/>
            </a:r>
            <a:endParaRPr sz="1350">
              <a:solidFill>
                <a:schemeClr val="dk1"/>
              </a:solidFill>
              <a:latin typeface="Calibri"/>
              <a:ea typeface="Calibri"/>
              <a:cs typeface="Calibri"/>
              <a:sym typeface="Calibri"/>
            </a:endParaRPr>
          </a:p>
        </p:txBody>
      </p:sp>
      <p:pic>
        <p:nvPicPr>
          <p:cNvPr id="399" name="Google Shape;399;p49"/>
          <p:cNvPicPr preferRelativeResize="0"/>
          <p:nvPr/>
        </p:nvPicPr>
        <p:blipFill>
          <a:blip r:embed="rId3">
            <a:alphaModFix/>
          </a:blip>
          <a:stretch>
            <a:fillRect/>
          </a:stretch>
        </p:blipFill>
        <p:spPr>
          <a:xfrm>
            <a:off x="152400" y="1356240"/>
            <a:ext cx="8839201" cy="4472849"/>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4" name="Shape 404"/>
        <p:cNvGrpSpPr/>
        <p:nvPr/>
      </p:nvGrpSpPr>
      <p:grpSpPr>
        <a:xfrm>
          <a:off x="0" y="0"/>
          <a:ext cx="0" cy="0"/>
          <a:chOff x="0" y="0"/>
          <a:chExt cx="0" cy="0"/>
        </a:xfrm>
      </p:grpSpPr>
      <p:sp>
        <p:nvSpPr>
          <p:cNvPr id="405" name="Google Shape;405;p50"/>
          <p:cNvSpPr txBox="1"/>
          <p:nvPr>
            <p:ph type="title"/>
          </p:nvPr>
        </p:nvSpPr>
        <p:spPr>
          <a:xfrm>
            <a:off x="777236" y="545617"/>
            <a:ext cx="2282487" cy="1013551"/>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C00000"/>
              </a:buClr>
              <a:buSzPts val="2025"/>
              <a:buFont typeface="Calibri"/>
              <a:buNone/>
            </a:pPr>
            <a:r>
              <a:rPr lang="uk-UA" sz="2025">
                <a:solidFill>
                  <a:srgbClr val="C00000"/>
                </a:solidFill>
              </a:rPr>
              <a:t>Функціональна організаційна структура проєкту</a:t>
            </a:r>
            <a:endParaRPr/>
          </a:p>
        </p:txBody>
      </p:sp>
      <p:sp>
        <p:nvSpPr>
          <p:cNvPr id="406" name="Google Shape;406;p50"/>
          <p:cNvSpPr/>
          <p:nvPr/>
        </p:nvSpPr>
        <p:spPr>
          <a:xfrm>
            <a:off x="1143001" y="718751"/>
            <a:ext cx="138564" cy="276999"/>
          </a:xfrm>
          <a:prstGeom prst="rect">
            <a:avLst/>
          </a:prstGeom>
          <a:noFill/>
          <a:ln>
            <a:noFill/>
          </a:ln>
        </p:spPr>
        <p:txBody>
          <a:bodyPr anchorCtr="0" anchor="ctr" bIns="34275" lIns="68575" spcFirstLastPara="1" rIns="68575" wrap="square" tIns="34275">
            <a:spAutoFit/>
          </a:bodyPr>
          <a:lstStyle/>
          <a:p>
            <a:pPr indent="0" lvl="0" marL="0" marR="0" rtl="0" algn="l">
              <a:spcBef>
                <a:spcPts val="0"/>
              </a:spcBef>
              <a:spcAft>
                <a:spcPts val="0"/>
              </a:spcAft>
              <a:buNone/>
            </a:pPr>
            <a:r>
              <a:t/>
            </a:r>
            <a:endParaRPr sz="1350">
              <a:solidFill>
                <a:schemeClr val="dk1"/>
              </a:solidFill>
              <a:latin typeface="Calibri"/>
              <a:ea typeface="Calibri"/>
              <a:cs typeface="Calibri"/>
              <a:sym typeface="Calibri"/>
            </a:endParaRPr>
          </a:p>
        </p:txBody>
      </p:sp>
      <p:sp>
        <p:nvSpPr>
          <p:cNvPr id="407" name="Google Shape;407;p50"/>
          <p:cNvSpPr/>
          <p:nvPr/>
        </p:nvSpPr>
        <p:spPr>
          <a:xfrm>
            <a:off x="1143001" y="718751"/>
            <a:ext cx="138564" cy="276999"/>
          </a:xfrm>
          <a:prstGeom prst="rect">
            <a:avLst/>
          </a:prstGeom>
          <a:noFill/>
          <a:ln>
            <a:noFill/>
          </a:ln>
        </p:spPr>
        <p:txBody>
          <a:bodyPr anchorCtr="0" anchor="ctr" bIns="34275" lIns="68575" spcFirstLastPara="1" rIns="68575" wrap="square" tIns="34275">
            <a:spAutoFit/>
          </a:bodyPr>
          <a:lstStyle/>
          <a:p>
            <a:pPr indent="0" lvl="0" marL="0" marR="0" rtl="0" algn="l">
              <a:spcBef>
                <a:spcPts val="0"/>
              </a:spcBef>
              <a:spcAft>
                <a:spcPts val="0"/>
              </a:spcAft>
              <a:buNone/>
            </a:pPr>
            <a:r>
              <a:t/>
            </a:r>
            <a:endParaRPr sz="1350">
              <a:solidFill>
                <a:schemeClr val="dk1"/>
              </a:solidFill>
              <a:latin typeface="Calibri"/>
              <a:ea typeface="Calibri"/>
              <a:cs typeface="Calibri"/>
              <a:sym typeface="Calibri"/>
            </a:endParaRPr>
          </a:p>
        </p:txBody>
      </p:sp>
      <p:sp>
        <p:nvSpPr>
          <p:cNvPr id="408" name="Google Shape;408;p50"/>
          <p:cNvSpPr/>
          <p:nvPr/>
        </p:nvSpPr>
        <p:spPr>
          <a:xfrm>
            <a:off x="1143001" y="718751"/>
            <a:ext cx="138564" cy="276999"/>
          </a:xfrm>
          <a:prstGeom prst="rect">
            <a:avLst/>
          </a:prstGeom>
          <a:noFill/>
          <a:ln>
            <a:noFill/>
          </a:ln>
        </p:spPr>
        <p:txBody>
          <a:bodyPr anchorCtr="0" anchor="ctr" bIns="34275" lIns="68575" spcFirstLastPara="1" rIns="68575" wrap="square" tIns="34275">
            <a:spAutoFit/>
          </a:bodyPr>
          <a:lstStyle/>
          <a:p>
            <a:pPr indent="0" lvl="0" marL="0" marR="0" rtl="0" algn="l">
              <a:spcBef>
                <a:spcPts val="0"/>
              </a:spcBef>
              <a:spcAft>
                <a:spcPts val="0"/>
              </a:spcAft>
              <a:buNone/>
            </a:pPr>
            <a:r>
              <a:t/>
            </a:r>
            <a:endParaRPr sz="1350">
              <a:solidFill>
                <a:schemeClr val="dk1"/>
              </a:solidFill>
              <a:latin typeface="Calibri"/>
              <a:ea typeface="Calibri"/>
              <a:cs typeface="Calibri"/>
              <a:sym typeface="Calibri"/>
            </a:endParaRPr>
          </a:p>
        </p:txBody>
      </p:sp>
      <p:sp>
        <p:nvSpPr>
          <p:cNvPr id="409" name="Google Shape;409;p50"/>
          <p:cNvSpPr/>
          <p:nvPr/>
        </p:nvSpPr>
        <p:spPr>
          <a:xfrm>
            <a:off x="1143001" y="718751"/>
            <a:ext cx="138564" cy="276999"/>
          </a:xfrm>
          <a:prstGeom prst="rect">
            <a:avLst/>
          </a:prstGeom>
          <a:noFill/>
          <a:ln>
            <a:noFill/>
          </a:ln>
        </p:spPr>
        <p:txBody>
          <a:bodyPr anchorCtr="0" anchor="ctr" bIns="34275" lIns="68575" spcFirstLastPara="1" rIns="68575" wrap="square" tIns="34275">
            <a:spAutoFit/>
          </a:bodyPr>
          <a:lstStyle/>
          <a:p>
            <a:pPr indent="0" lvl="0" marL="0" marR="0" rtl="0" algn="l">
              <a:spcBef>
                <a:spcPts val="0"/>
              </a:spcBef>
              <a:spcAft>
                <a:spcPts val="0"/>
              </a:spcAft>
              <a:buNone/>
            </a:pPr>
            <a:r>
              <a:t/>
            </a:r>
            <a:endParaRPr sz="1350">
              <a:solidFill>
                <a:schemeClr val="dk1"/>
              </a:solidFill>
              <a:latin typeface="Calibri"/>
              <a:ea typeface="Calibri"/>
              <a:cs typeface="Calibri"/>
              <a:sym typeface="Calibri"/>
            </a:endParaRPr>
          </a:p>
        </p:txBody>
      </p:sp>
      <p:sp>
        <p:nvSpPr>
          <p:cNvPr id="410" name="Google Shape;410;p50"/>
          <p:cNvSpPr/>
          <p:nvPr/>
        </p:nvSpPr>
        <p:spPr>
          <a:xfrm>
            <a:off x="1143001" y="718751"/>
            <a:ext cx="138564" cy="276999"/>
          </a:xfrm>
          <a:prstGeom prst="rect">
            <a:avLst/>
          </a:prstGeom>
          <a:noFill/>
          <a:ln>
            <a:noFill/>
          </a:ln>
        </p:spPr>
        <p:txBody>
          <a:bodyPr anchorCtr="0" anchor="ctr" bIns="34275" lIns="68575" spcFirstLastPara="1" rIns="68575" wrap="square" tIns="34275">
            <a:spAutoFit/>
          </a:bodyPr>
          <a:lstStyle/>
          <a:p>
            <a:pPr indent="0" lvl="0" marL="0" marR="0" rtl="0" algn="l">
              <a:spcBef>
                <a:spcPts val="0"/>
              </a:spcBef>
              <a:spcAft>
                <a:spcPts val="0"/>
              </a:spcAft>
              <a:buNone/>
            </a:pPr>
            <a:r>
              <a:t/>
            </a:r>
            <a:endParaRPr sz="1350">
              <a:solidFill>
                <a:schemeClr val="dk1"/>
              </a:solidFill>
              <a:latin typeface="Calibri"/>
              <a:ea typeface="Calibri"/>
              <a:cs typeface="Calibri"/>
              <a:sym typeface="Calibri"/>
            </a:endParaRPr>
          </a:p>
        </p:txBody>
      </p:sp>
      <p:sp>
        <p:nvSpPr>
          <p:cNvPr id="411" name="Google Shape;411;p50"/>
          <p:cNvSpPr txBox="1"/>
          <p:nvPr/>
        </p:nvSpPr>
        <p:spPr>
          <a:xfrm>
            <a:off x="777236" y="3181575"/>
            <a:ext cx="7413735" cy="2834583"/>
          </a:xfrm>
          <a:prstGeom prst="rect">
            <a:avLst/>
          </a:prstGeom>
          <a:noFill/>
          <a:ln>
            <a:noFill/>
          </a:ln>
        </p:spPr>
        <p:txBody>
          <a:bodyPr anchorCtr="0" anchor="ctr" bIns="34275" lIns="68575" spcFirstLastPara="1" rIns="68575" wrap="square" tIns="34275">
            <a:normAutofit fontScale="85000" lnSpcReduction="20000"/>
          </a:bodyPr>
          <a:lstStyle/>
          <a:p>
            <a:pPr indent="-342900" lvl="0" marL="342900" marR="0" rtl="0" algn="just">
              <a:lnSpc>
                <a:spcPct val="90000"/>
              </a:lnSpc>
              <a:spcBef>
                <a:spcPts val="0"/>
              </a:spcBef>
              <a:spcAft>
                <a:spcPts val="0"/>
              </a:spcAft>
              <a:buClr>
                <a:schemeClr val="dk1"/>
              </a:buClr>
              <a:buSzPct val="100000"/>
              <a:buFont typeface="Noto Sans Symbols"/>
              <a:buChar char="✔"/>
            </a:pPr>
            <a:r>
              <a:rPr lang="uk-UA" sz="2400">
                <a:solidFill>
                  <a:schemeClr val="dk1"/>
                </a:solidFill>
                <a:latin typeface="Calibri"/>
                <a:ea typeface="Calibri"/>
                <a:cs typeface="Calibri"/>
                <a:sym typeface="Calibri"/>
              </a:rPr>
              <a:t>Координація проєкту відбувається між функціональними відділами (маркетинг, фінанси, операційна діяльність, ІТ)</a:t>
            </a:r>
            <a:endParaRPr/>
          </a:p>
          <a:p>
            <a:pPr indent="-342900" lvl="0" marL="342900" marR="0" rtl="0" algn="just">
              <a:lnSpc>
                <a:spcPct val="90000"/>
              </a:lnSpc>
              <a:spcBef>
                <a:spcPts val="900"/>
              </a:spcBef>
              <a:spcAft>
                <a:spcPts val="0"/>
              </a:spcAft>
              <a:buClr>
                <a:schemeClr val="dk1"/>
              </a:buClr>
              <a:buSzPct val="100000"/>
              <a:buFont typeface="Noto Sans Symbols"/>
              <a:buChar char="✔"/>
            </a:pPr>
            <a:r>
              <a:rPr lang="uk-UA" sz="2400">
                <a:solidFill>
                  <a:schemeClr val="dk1"/>
                </a:solidFill>
                <a:latin typeface="Calibri"/>
                <a:ea typeface="Calibri"/>
                <a:cs typeface="Calibri"/>
                <a:sym typeface="Calibri"/>
              </a:rPr>
              <a:t>Кожен функціональний менеджер контролює свою частину роботи</a:t>
            </a:r>
            <a:endParaRPr/>
          </a:p>
          <a:p>
            <a:pPr indent="-342900" lvl="0" marL="342900" marR="0" rtl="0" algn="just">
              <a:lnSpc>
                <a:spcPct val="90000"/>
              </a:lnSpc>
              <a:spcBef>
                <a:spcPts val="900"/>
              </a:spcBef>
              <a:spcAft>
                <a:spcPts val="0"/>
              </a:spcAft>
              <a:buClr>
                <a:schemeClr val="dk1"/>
              </a:buClr>
              <a:buSzPct val="100000"/>
              <a:buFont typeface="Noto Sans Symbols"/>
              <a:buChar char="✔"/>
            </a:pPr>
            <a:r>
              <a:rPr lang="uk-UA" sz="2400">
                <a:solidFill>
                  <a:schemeClr val="dk1"/>
                </a:solidFill>
                <a:latin typeface="Calibri"/>
                <a:ea typeface="Calibri"/>
                <a:cs typeface="Calibri"/>
                <a:sym typeface="Calibri"/>
              </a:rPr>
              <a:t>Співробітники, що працюють одночасно над проєктом, можуть до кінця не знати суті проєкту та його цілей</a:t>
            </a:r>
            <a:endParaRPr/>
          </a:p>
          <a:p>
            <a:pPr indent="-342900" lvl="0" marL="342900" marR="0" rtl="0" algn="just">
              <a:lnSpc>
                <a:spcPct val="90000"/>
              </a:lnSpc>
              <a:spcBef>
                <a:spcPts val="900"/>
              </a:spcBef>
              <a:spcAft>
                <a:spcPts val="0"/>
              </a:spcAft>
              <a:buClr>
                <a:schemeClr val="dk1"/>
              </a:buClr>
              <a:buSzPct val="100000"/>
              <a:buFont typeface="Noto Sans Symbols"/>
              <a:buChar char="✔"/>
            </a:pPr>
            <a:r>
              <a:rPr lang="uk-UA" sz="2400">
                <a:solidFill>
                  <a:schemeClr val="dk1"/>
                </a:solidFill>
                <a:latin typeface="Calibri"/>
                <a:ea typeface="Calibri"/>
                <a:cs typeface="Calibri"/>
                <a:sym typeface="Calibri"/>
              </a:rPr>
              <a:t>Обмежені комунікації між членами проєктної команди, оскільки вони не ідентифікують себе як проєктна команда</a:t>
            </a:r>
            <a:endParaRPr/>
          </a:p>
          <a:p>
            <a:pPr indent="-342900" lvl="0" marL="342900" marR="0" rtl="0" algn="just">
              <a:lnSpc>
                <a:spcPct val="90000"/>
              </a:lnSpc>
              <a:spcBef>
                <a:spcPts val="900"/>
              </a:spcBef>
              <a:spcAft>
                <a:spcPts val="0"/>
              </a:spcAft>
              <a:buClr>
                <a:schemeClr val="dk1"/>
              </a:buClr>
              <a:buSzPct val="100000"/>
              <a:buFont typeface="Noto Sans Symbols"/>
              <a:buChar char="✔"/>
            </a:pPr>
            <a:r>
              <a:rPr lang="uk-UA" sz="2400">
                <a:solidFill>
                  <a:schemeClr val="dk1"/>
                </a:solidFill>
                <a:latin typeface="Calibri"/>
                <a:ea typeface="Calibri"/>
                <a:cs typeface="Calibri"/>
                <a:sym typeface="Calibri"/>
              </a:rPr>
              <a:t>Менеджер проєкту фактично є координатором без повноважень управляти ресурсами </a:t>
            </a:r>
            <a:endParaRPr/>
          </a:p>
        </p:txBody>
      </p:sp>
      <p:pic>
        <p:nvPicPr>
          <p:cNvPr descr="Organisation Structures for Projects | Firebrand Learn" id="412" name="Google Shape;412;p50"/>
          <p:cNvPicPr preferRelativeResize="0"/>
          <p:nvPr/>
        </p:nvPicPr>
        <p:blipFill rotWithShape="1">
          <a:blip r:embed="rId3">
            <a:alphaModFix/>
          </a:blip>
          <a:srcRect b="0" l="0" r="0" t="0"/>
          <a:stretch/>
        </p:blipFill>
        <p:spPr>
          <a:xfrm>
            <a:off x="3266033" y="205154"/>
            <a:ext cx="5336902" cy="2820259"/>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6" name="Shape 416"/>
        <p:cNvGrpSpPr/>
        <p:nvPr/>
      </p:nvGrpSpPr>
      <p:grpSpPr>
        <a:xfrm>
          <a:off x="0" y="0"/>
          <a:ext cx="0" cy="0"/>
          <a:chOff x="0" y="0"/>
          <a:chExt cx="0" cy="0"/>
        </a:xfrm>
      </p:grpSpPr>
      <p:sp>
        <p:nvSpPr>
          <p:cNvPr id="417" name="Google Shape;417;p51"/>
          <p:cNvSpPr txBox="1"/>
          <p:nvPr>
            <p:ph type="title"/>
          </p:nvPr>
        </p:nvSpPr>
        <p:spPr>
          <a:xfrm>
            <a:off x="495595" y="365760"/>
            <a:ext cx="4220112" cy="516367"/>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C00000"/>
              </a:buClr>
              <a:buSzPts val="2025"/>
              <a:buFont typeface="Calibri"/>
              <a:buNone/>
            </a:pPr>
            <a:r>
              <a:rPr lang="uk-UA" sz="2025">
                <a:solidFill>
                  <a:srgbClr val="C00000"/>
                </a:solidFill>
              </a:rPr>
              <a:t>Матричні організаційні структури проєкту</a:t>
            </a:r>
            <a:endParaRPr/>
          </a:p>
        </p:txBody>
      </p:sp>
      <p:sp>
        <p:nvSpPr>
          <p:cNvPr id="418" name="Google Shape;418;p51"/>
          <p:cNvSpPr txBox="1"/>
          <p:nvPr>
            <p:ph idx="1" type="body"/>
          </p:nvPr>
        </p:nvSpPr>
        <p:spPr>
          <a:xfrm>
            <a:off x="310366" y="1170601"/>
            <a:ext cx="4587054" cy="4893343"/>
          </a:xfrm>
          <a:prstGeom prst="rect">
            <a:avLst/>
          </a:prstGeom>
          <a:noFill/>
          <a:ln>
            <a:noFill/>
          </a:ln>
        </p:spPr>
        <p:txBody>
          <a:bodyPr anchorCtr="0" anchor="t" bIns="45700" lIns="91425" spcFirstLastPara="1" rIns="91425" wrap="square" tIns="45700">
            <a:normAutofit fontScale="77500" lnSpcReduction="20000"/>
          </a:bodyPr>
          <a:lstStyle/>
          <a:p>
            <a:pPr indent="0" lvl="0" marL="0" rtl="0" algn="just">
              <a:lnSpc>
                <a:spcPct val="95000"/>
              </a:lnSpc>
              <a:spcBef>
                <a:spcPts val="0"/>
              </a:spcBef>
              <a:spcAft>
                <a:spcPts val="0"/>
              </a:spcAft>
              <a:buClr>
                <a:schemeClr val="dk1"/>
              </a:buClr>
              <a:buSzPct val="100000"/>
              <a:buNone/>
            </a:pPr>
            <a:r>
              <a:rPr lang="uk-UA" sz="2325">
                <a:latin typeface="Calibri"/>
                <a:ea typeface="Calibri"/>
                <a:cs typeface="Calibri"/>
                <a:sym typeface="Calibri"/>
              </a:rPr>
              <a:t>Відображає поєднання функціональних і проєктних характеристик</a:t>
            </a:r>
            <a:endParaRPr/>
          </a:p>
          <a:p>
            <a:pPr indent="0" lvl="0" marL="0" rtl="0" algn="just">
              <a:lnSpc>
                <a:spcPct val="95000"/>
              </a:lnSpc>
              <a:spcBef>
                <a:spcPts val="1350"/>
              </a:spcBef>
              <a:spcAft>
                <a:spcPts val="0"/>
              </a:spcAft>
              <a:buClr>
                <a:schemeClr val="dk1"/>
              </a:buClr>
              <a:buSzPct val="100000"/>
              <a:buNone/>
            </a:pPr>
            <a:r>
              <a:rPr lang="uk-UA" sz="2325">
                <a:latin typeface="Calibri"/>
                <a:ea typeface="Calibri"/>
                <a:cs typeface="Calibri"/>
                <a:sym typeface="Calibri"/>
              </a:rPr>
              <a:t>Матричні організації (в залежності від відносного рівня повноважень і впливу функціональних керівників і керівників проекту) можна класифікувати на:</a:t>
            </a:r>
            <a:endParaRPr/>
          </a:p>
          <a:p>
            <a:pPr indent="-342939" lvl="3" marL="685800" rtl="0" algn="just">
              <a:lnSpc>
                <a:spcPct val="95000"/>
              </a:lnSpc>
              <a:spcBef>
                <a:spcPts val="1350"/>
              </a:spcBef>
              <a:spcAft>
                <a:spcPts val="0"/>
              </a:spcAft>
              <a:buClr>
                <a:schemeClr val="dk1"/>
              </a:buClr>
              <a:buSzPct val="100000"/>
              <a:buFont typeface="Noto Sans Symbols"/>
              <a:buChar char="✔"/>
            </a:pPr>
            <a:r>
              <a:rPr lang="uk-UA" sz="2175">
                <a:latin typeface="Calibri"/>
                <a:ea typeface="Calibri"/>
                <a:cs typeface="Calibri"/>
                <a:sym typeface="Calibri"/>
              </a:rPr>
              <a:t>Слабкі</a:t>
            </a:r>
            <a:endParaRPr/>
          </a:p>
          <a:p>
            <a:pPr indent="-342939" lvl="3" marL="685800" rtl="0" algn="just">
              <a:lnSpc>
                <a:spcPct val="95000"/>
              </a:lnSpc>
              <a:spcBef>
                <a:spcPts val="1350"/>
              </a:spcBef>
              <a:spcAft>
                <a:spcPts val="0"/>
              </a:spcAft>
              <a:buClr>
                <a:schemeClr val="dk1"/>
              </a:buClr>
              <a:buSzPct val="100000"/>
              <a:buFont typeface="Noto Sans Symbols"/>
              <a:buChar char="✔"/>
            </a:pPr>
            <a:r>
              <a:rPr lang="uk-UA" sz="2175">
                <a:latin typeface="Calibri"/>
                <a:ea typeface="Calibri"/>
                <a:cs typeface="Calibri"/>
                <a:sym typeface="Calibri"/>
              </a:rPr>
              <a:t>Збалансовані</a:t>
            </a:r>
            <a:endParaRPr/>
          </a:p>
          <a:p>
            <a:pPr indent="-342939" lvl="3" marL="685800" rtl="0" algn="just">
              <a:lnSpc>
                <a:spcPct val="95000"/>
              </a:lnSpc>
              <a:spcBef>
                <a:spcPts val="1350"/>
              </a:spcBef>
              <a:spcAft>
                <a:spcPts val="0"/>
              </a:spcAft>
              <a:buClr>
                <a:schemeClr val="dk1"/>
              </a:buClr>
              <a:buSzPct val="100000"/>
              <a:buFont typeface="Noto Sans Symbols"/>
              <a:buChar char="✔"/>
            </a:pPr>
            <a:r>
              <a:rPr lang="uk-UA" sz="2175">
                <a:latin typeface="Calibri"/>
                <a:ea typeface="Calibri"/>
                <a:cs typeface="Calibri"/>
                <a:sym typeface="Calibri"/>
              </a:rPr>
              <a:t>Сильні</a:t>
            </a:r>
            <a:endParaRPr/>
          </a:p>
          <a:p>
            <a:pPr indent="0" lvl="2" marL="0" rtl="0" algn="just">
              <a:lnSpc>
                <a:spcPct val="95000"/>
              </a:lnSpc>
              <a:spcBef>
                <a:spcPts val="1350"/>
              </a:spcBef>
              <a:spcAft>
                <a:spcPts val="0"/>
              </a:spcAft>
              <a:buClr>
                <a:schemeClr val="dk1"/>
              </a:buClr>
              <a:buSzPct val="100000"/>
              <a:buNone/>
            </a:pPr>
            <a:r>
              <a:rPr lang="uk-UA" sz="2400">
                <a:latin typeface="Calibri"/>
                <a:ea typeface="Calibri"/>
                <a:cs typeface="Calibri"/>
                <a:sym typeface="Calibri"/>
              </a:rPr>
              <a:t>Поділ на слабку, збалансовану чи сильну матрицю </a:t>
            </a:r>
            <a:r>
              <a:rPr lang="uk-UA" sz="2325">
                <a:latin typeface="Calibri"/>
                <a:ea typeface="Calibri"/>
                <a:cs typeface="Calibri"/>
                <a:sym typeface="Calibri"/>
              </a:rPr>
              <a:t>– </a:t>
            </a:r>
            <a:r>
              <a:rPr lang="uk-UA" sz="2400">
                <a:latin typeface="Calibri"/>
                <a:ea typeface="Calibri"/>
                <a:cs typeface="Calibri"/>
                <a:sym typeface="Calibri"/>
              </a:rPr>
              <a:t>стосується того, хто має більше повноважень чи контролю над проектом – функціональний менеджер чи менеджер проекту.</a:t>
            </a:r>
            <a:endParaRPr/>
          </a:p>
          <a:p>
            <a:pPr indent="0" lvl="2" marL="0" rtl="0" algn="just">
              <a:lnSpc>
                <a:spcPct val="95000"/>
              </a:lnSpc>
              <a:spcBef>
                <a:spcPts val="1350"/>
              </a:spcBef>
              <a:spcAft>
                <a:spcPts val="0"/>
              </a:spcAft>
              <a:buClr>
                <a:schemeClr val="dk1"/>
              </a:buClr>
              <a:buSzPct val="100000"/>
              <a:buNone/>
            </a:pPr>
            <a:r>
              <a:rPr lang="uk-UA" sz="2400">
                <a:latin typeface="Calibri"/>
                <a:ea typeface="Calibri"/>
                <a:cs typeface="Calibri"/>
                <a:sym typeface="Calibri"/>
              </a:rPr>
              <a:t>Функціональний менеджер - це той, хто несе відповідальність за певну область і, як правило, не керує проєктами.</a:t>
            </a:r>
            <a:endParaRPr sz="2325">
              <a:latin typeface="Calibri"/>
              <a:ea typeface="Calibri"/>
              <a:cs typeface="Calibri"/>
              <a:sym typeface="Calibri"/>
            </a:endParaRPr>
          </a:p>
        </p:txBody>
      </p:sp>
      <p:sp>
        <p:nvSpPr>
          <p:cNvPr id="419" name="Google Shape;419;p51"/>
          <p:cNvSpPr/>
          <p:nvPr/>
        </p:nvSpPr>
        <p:spPr>
          <a:xfrm>
            <a:off x="1143001" y="718751"/>
            <a:ext cx="138564" cy="276999"/>
          </a:xfrm>
          <a:prstGeom prst="rect">
            <a:avLst/>
          </a:prstGeom>
          <a:noFill/>
          <a:ln>
            <a:noFill/>
          </a:ln>
        </p:spPr>
        <p:txBody>
          <a:bodyPr anchorCtr="0" anchor="ctr" bIns="34275" lIns="68575" spcFirstLastPara="1" rIns="68575" wrap="square" tIns="34275">
            <a:spAutoFit/>
          </a:bodyPr>
          <a:lstStyle/>
          <a:p>
            <a:pPr indent="0" lvl="0" marL="0" marR="0" rtl="0" algn="l">
              <a:spcBef>
                <a:spcPts val="0"/>
              </a:spcBef>
              <a:spcAft>
                <a:spcPts val="0"/>
              </a:spcAft>
              <a:buNone/>
            </a:pPr>
            <a:r>
              <a:t/>
            </a:r>
            <a:endParaRPr sz="1350">
              <a:solidFill>
                <a:schemeClr val="dk1"/>
              </a:solidFill>
              <a:latin typeface="Calibri"/>
              <a:ea typeface="Calibri"/>
              <a:cs typeface="Calibri"/>
              <a:sym typeface="Calibri"/>
            </a:endParaRPr>
          </a:p>
        </p:txBody>
      </p:sp>
      <p:sp>
        <p:nvSpPr>
          <p:cNvPr id="420" name="Google Shape;420;p51"/>
          <p:cNvSpPr/>
          <p:nvPr/>
        </p:nvSpPr>
        <p:spPr>
          <a:xfrm>
            <a:off x="1143001" y="718751"/>
            <a:ext cx="138564" cy="276999"/>
          </a:xfrm>
          <a:prstGeom prst="rect">
            <a:avLst/>
          </a:prstGeom>
          <a:noFill/>
          <a:ln>
            <a:noFill/>
          </a:ln>
        </p:spPr>
        <p:txBody>
          <a:bodyPr anchorCtr="0" anchor="ctr" bIns="34275" lIns="68575" spcFirstLastPara="1" rIns="68575" wrap="square" tIns="34275">
            <a:spAutoFit/>
          </a:bodyPr>
          <a:lstStyle/>
          <a:p>
            <a:pPr indent="0" lvl="0" marL="0" marR="0" rtl="0" algn="l">
              <a:spcBef>
                <a:spcPts val="0"/>
              </a:spcBef>
              <a:spcAft>
                <a:spcPts val="0"/>
              </a:spcAft>
              <a:buNone/>
            </a:pPr>
            <a:r>
              <a:t/>
            </a:r>
            <a:endParaRPr sz="1350">
              <a:solidFill>
                <a:schemeClr val="dk1"/>
              </a:solidFill>
              <a:latin typeface="Calibri"/>
              <a:ea typeface="Calibri"/>
              <a:cs typeface="Calibri"/>
              <a:sym typeface="Calibri"/>
            </a:endParaRPr>
          </a:p>
        </p:txBody>
      </p:sp>
      <p:sp>
        <p:nvSpPr>
          <p:cNvPr id="421" name="Google Shape;421;p51"/>
          <p:cNvSpPr/>
          <p:nvPr/>
        </p:nvSpPr>
        <p:spPr>
          <a:xfrm>
            <a:off x="1143001" y="718751"/>
            <a:ext cx="138564" cy="276999"/>
          </a:xfrm>
          <a:prstGeom prst="rect">
            <a:avLst/>
          </a:prstGeom>
          <a:noFill/>
          <a:ln>
            <a:noFill/>
          </a:ln>
        </p:spPr>
        <p:txBody>
          <a:bodyPr anchorCtr="0" anchor="ctr" bIns="34275" lIns="68575" spcFirstLastPara="1" rIns="68575" wrap="square" tIns="34275">
            <a:spAutoFit/>
          </a:bodyPr>
          <a:lstStyle/>
          <a:p>
            <a:pPr indent="0" lvl="0" marL="0" marR="0" rtl="0" algn="l">
              <a:spcBef>
                <a:spcPts val="0"/>
              </a:spcBef>
              <a:spcAft>
                <a:spcPts val="0"/>
              </a:spcAft>
              <a:buNone/>
            </a:pPr>
            <a:r>
              <a:t/>
            </a:r>
            <a:endParaRPr sz="1350">
              <a:solidFill>
                <a:schemeClr val="dk1"/>
              </a:solidFill>
              <a:latin typeface="Calibri"/>
              <a:ea typeface="Calibri"/>
              <a:cs typeface="Calibri"/>
              <a:sym typeface="Calibri"/>
            </a:endParaRPr>
          </a:p>
        </p:txBody>
      </p:sp>
      <p:sp>
        <p:nvSpPr>
          <p:cNvPr id="422" name="Google Shape;422;p51"/>
          <p:cNvSpPr/>
          <p:nvPr/>
        </p:nvSpPr>
        <p:spPr>
          <a:xfrm>
            <a:off x="1143001" y="718751"/>
            <a:ext cx="138564" cy="276999"/>
          </a:xfrm>
          <a:prstGeom prst="rect">
            <a:avLst/>
          </a:prstGeom>
          <a:noFill/>
          <a:ln>
            <a:noFill/>
          </a:ln>
        </p:spPr>
        <p:txBody>
          <a:bodyPr anchorCtr="0" anchor="ctr" bIns="34275" lIns="68575" spcFirstLastPara="1" rIns="68575" wrap="square" tIns="34275">
            <a:spAutoFit/>
          </a:bodyPr>
          <a:lstStyle/>
          <a:p>
            <a:pPr indent="0" lvl="0" marL="0" marR="0" rtl="0" algn="l">
              <a:spcBef>
                <a:spcPts val="0"/>
              </a:spcBef>
              <a:spcAft>
                <a:spcPts val="0"/>
              </a:spcAft>
              <a:buNone/>
            </a:pPr>
            <a:r>
              <a:t/>
            </a:r>
            <a:endParaRPr sz="1350">
              <a:solidFill>
                <a:schemeClr val="dk1"/>
              </a:solidFill>
              <a:latin typeface="Calibri"/>
              <a:ea typeface="Calibri"/>
              <a:cs typeface="Calibri"/>
              <a:sym typeface="Calibri"/>
            </a:endParaRPr>
          </a:p>
        </p:txBody>
      </p:sp>
      <p:sp>
        <p:nvSpPr>
          <p:cNvPr id="423" name="Google Shape;423;p51"/>
          <p:cNvSpPr/>
          <p:nvPr/>
        </p:nvSpPr>
        <p:spPr>
          <a:xfrm>
            <a:off x="1143001" y="718751"/>
            <a:ext cx="138564" cy="276999"/>
          </a:xfrm>
          <a:prstGeom prst="rect">
            <a:avLst/>
          </a:prstGeom>
          <a:noFill/>
          <a:ln>
            <a:noFill/>
          </a:ln>
        </p:spPr>
        <p:txBody>
          <a:bodyPr anchorCtr="0" anchor="ctr" bIns="34275" lIns="68575" spcFirstLastPara="1" rIns="68575" wrap="square" tIns="34275">
            <a:spAutoFit/>
          </a:bodyPr>
          <a:lstStyle/>
          <a:p>
            <a:pPr indent="0" lvl="0" marL="0" marR="0" rtl="0" algn="l">
              <a:spcBef>
                <a:spcPts val="0"/>
              </a:spcBef>
              <a:spcAft>
                <a:spcPts val="0"/>
              </a:spcAft>
              <a:buNone/>
            </a:pPr>
            <a:r>
              <a:t/>
            </a:r>
            <a:endParaRPr sz="1350">
              <a:solidFill>
                <a:schemeClr val="dk1"/>
              </a:solidFill>
              <a:latin typeface="Calibri"/>
              <a:ea typeface="Calibri"/>
              <a:cs typeface="Calibri"/>
              <a:sym typeface="Calibri"/>
            </a:endParaRPr>
          </a:p>
        </p:txBody>
      </p:sp>
      <p:pic>
        <p:nvPicPr>
          <p:cNvPr id="424" name="Google Shape;424;p51"/>
          <p:cNvPicPr preferRelativeResize="0"/>
          <p:nvPr/>
        </p:nvPicPr>
        <p:blipFill rotWithShape="1">
          <a:blip r:embed="rId3">
            <a:alphaModFix/>
          </a:blip>
          <a:srcRect b="0" l="0" r="0" t="0"/>
          <a:stretch/>
        </p:blipFill>
        <p:spPr>
          <a:xfrm>
            <a:off x="4897420" y="112243"/>
            <a:ext cx="4220113" cy="2368271"/>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8" name="Shape 428"/>
        <p:cNvGrpSpPr/>
        <p:nvPr/>
      </p:nvGrpSpPr>
      <p:grpSpPr>
        <a:xfrm>
          <a:off x="0" y="0"/>
          <a:ext cx="0" cy="0"/>
          <a:chOff x="0" y="0"/>
          <a:chExt cx="0" cy="0"/>
        </a:xfrm>
      </p:grpSpPr>
      <p:sp>
        <p:nvSpPr>
          <p:cNvPr id="429" name="Google Shape;429;p52"/>
          <p:cNvSpPr txBox="1"/>
          <p:nvPr>
            <p:ph type="title"/>
          </p:nvPr>
        </p:nvSpPr>
        <p:spPr>
          <a:xfrm>
            <a:off x="1326659" y="344241"/>
            <a:ext cx="6172200" cy="43434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C00000"/>
              </a:buClr>
              <a:buSzPts val="2025"/>
              <a:buFont typeface="Calibri"/>
              <a:buNone/>
            </a:pPr>
            <a:r>
              <a:rPr lang="uk-UA" sz="2025">
                <a:solidFill>
                  <a:srgbClr val="C00000"/>
                </a:solidFill>
              </a:rPr>
              <a:t>Слабка матрична організаційна структура проєкту</a:t>
            </a:r>
            <a:endParaRPr/>
          </a:p>
        </p:txBody>
      </p:sp>
      <p:sp>
        <p:nvSpPr>
          <p:cNvPr id="430" name="Google Shape;430;p52"/>
          <p:cNvSpPr txBox="1"/>
          <p:nvPr>
            <p:ph idx="1" type="body"/>
          </p:nvPr>
        </p:nvSpPr>
        <p:spPr>
          <a:xfrm>
            <a:off x="752707" y="995751"/>
            <a:ext cx="7509038" cy="2887992"/>
          </a:xfrm>
          <a:prstGeom prst="rect">
            <a:avLst/>
          </a:prstGeom>
          <a:noFill/>
          <a:ln>
            <a:noFill/>
          </a:ln>
        </p:spPr>
        <p:txBody>
          <a:bodyPr anchorCtr="0" anchor="t" bIns="45700" lIns="91425" spcFirstLastPara="1" rIns="91425" wrap="square" tIns="45700">
            <a:normAutofit fontScale="62500" lnSpcReduction="20000"/>
          </a:bodyPr>
          <a:lstStyle/>
          <a:p>
            <a:pPr indent="0" lvl="0" marL="0" rtl="0" algn="just">
              <a:lnSpc>
                <a:spcPct val="90000"/>
              </a:lnSpc>
              <a:spcBef>
                <a:spcPts val="0"/>
              </a:spcBef>
              <a:spcAft>
                <a:spcPts val="0"/>
              </a:spcAft>
              <a:buClr>
                <a:schemeClr val="dk1"/>
              </a:buClr>
              <a:buSzPct val="100000"/>
              <a:buNone/>
            </a:pPr>
            <a:r>
              <a:rPr lang="uk-UA">
                <a:latin typeface="Calibri"/>
                <a:ea typeface="Calibri"/>
                <a:cs typeface="Calibri"/>
                <a:sym typeface="Calibri"/>
              </a:rPr>
              <a:t>Функціональний менеджер приймає рішення та отримує допомогу координатора</a:t>
            </a:r>
            <a:endParaRPr/>
          </a:p>
          <a:p>
            <a:pPr indent="0" lvl="0" marL="0" rtl="0" algn="just">
              <a:lnSpc>
                <a:spcPct val="90000"/>
              </a:lnSpc>
              <a:spcBef>
                <a:spcPts val="1900"/>
              </a:spcBef>
              <a:spcAft>
                <a:spcPts val="0"/>
              </a:spcAft>
              <a:buClr>
                <a:schemeClr val="dk1"/>
              </a:buClr>
              <a:buSzPct val="100000"/>
              <a:buNone/>
            </a:pPr>
            <a:r>
              <a:rPr lang="uk-UA">
                <a:latin typeface="Calibri"/>
                <a:ea typeface="Calibri"/>
                <a:cs typeface="Calibri"/>
                <a:sym typeface="Calibri"/>
              </a:rPr>
              <a:t>Координатор проекту підтримує графік і статус виконання проєкту, допомагає функціональному менеджеру, але координатор не несе відповідальності за прийняття рішень</a:t>
            </a:r>
            <a:endParaRPr/>
          </a:p>
          <a:p>
            <a:pPr indent="0" lvl="0" marL="0" rtl="0" algn="just">
              <a:lnSpc>
                <a:spcPct val="90000"/>
              </a:lnSpc>
              <a:spcBef>
                <a:spcPts val="1900"/>
              </a:spcBef>
              <a:spcAft>
                <a:spcPts val="0"/>
              </a:spcAft>
              <a:buClr>
                <a:schemeClr val="dk1"/>
              </a:buClr>
              <a:buSzPct val="100000"/>
              <a:buNone/>
            </a:pPr>
            <a:r>
              <a:rPr lang="uk-UA">
                <a:latin typeface="Calibri"/>
                <a:ea typeface="Calibri"/>
                <a:cs typeface="Calibri"/>
                <a:sym typeface="Calibri"/>
              </a:rPr>
              <a:t>Роль керівника проекту більше нагадує роль координатора або диспетчера (працює як помічник персоналу і координатор комунікацій)</a:t>
            </a:r>
            <a:endParaRPr/>
          </a:p>
          <a:p>
            <a:pPr indent="0" lvl="0" marL="0" rtl="0" algn="just">
              <a:lnSpc>
                <a:spcPct val="90000"/>
              </a:lnSpc>
              <a:spcBef>
                <a:spcPts val="1900"/>
              </a:spcBef>
              <a:spcAft>
                <a:spcPts val="0"/>
              </a:spcAft>
              <a:buClr>
                <a:schemeClr val="dk1"/>
              </a:buClr>
              <a:buSzPct val="100000"/>
              <a:buNone/>
            </a:pPr>
            <a:r>
              <a:rPr lang="uk-UA">
                <a:latin typeface="Calibri"/>
                <a:ea typeface="Calibri"/>
                <a:cs typeface="Calibri"/>
                <a:sym typeface="Calibri"/>
              </a:rPr>
              <a:t>Координатор не може особисто приймати рішення або забезпечувати їх виконання</a:t>
            </a:r>
            <a:endParaRPr/>
          </a:p>
        </p:txBody>
      </p:sp>
      <p:sp>
        <p:nvSpPr>
          <p:cNvPr id="431" name="Google Shape;431;p52"/>
          <p:cNvSpPr/>
          <p:nvPr/>
        </p:nvSpPr>
        <p:spPr>
          <a:xfrm>
            <a:off x="1143001" y="718751"/>
            <a:ext cx="138564" cy="276999"/>
          </a:xfrm>
          <a:prstGeom prst="rect">
            <a:avLst/>
          </a:prstGeom>
          <a:noFill/>
          <a:ln>
            <a:noFill/>
          </a:ln>
        </p:spPr>
        <p:txBody>
          <a:bodyPr anchorCtr="0" anchor="ctr" bIns="34275" lIns="68575" spcFirstLastPara="1" rIns="68575" wrap="square" tIns="34275">
            <a:spAutoFit/>
          </a:bodyPr>
          <a:lstStyle/>
          <a:p>
            <a:pPr indent="0" lvl="0" marL="0" marR="0" rtl="0" algn="l">
              <a:spcBef>
                <a:spcPts val="0"/>
              </a:spcBef>
              <a:spcAft>
                <a:spcPts val="0"/>
              </a:spcAft>
              <a:buNone/>
            </a:pPr>
            <a:r>
              <a:t/>
            </a:r>
            <a:endParaRPr sz="1350">
              <a:solidFill>
                <a:schemeClr val="dk1"/>
              </a:solidFill>
              <a:latin typeface="Calibri"/>
              <a:ea typeface="Calibri"/>
              <a:cs typeface="Calibri"/>
              <a:sym typeface="Calibri"/>
            </a:endParaRPr>
          </a:p>
        </p:txBody>
      </p:sp>
      <p:sp>
        <p:nvSpPr>
          <p:cNvPr id="432" name="Google Shape;432;p52"/>
          <p:cNvSpPr/>
          <p:nvPr/>
        </p:nvSpPr>
        <p:spPr>
          <a:xfrm>
            <a:off x="1143001" y="718751"/>
            <a:ext cx="138564" cy="276999"/>
          </a:xfrm>
          <a:prstGeom prst="rect">
            <a:avLst/>
          </a:prstGeom>
          <a:noFill/>
          <a:ln>
            <a:noFill/>
          </a:ln>
        </p:spPr>
        <p:txBody>
          <a:bodyPr anchorCtr="0" anchor="ctr" bIns="34275" lIns="68575" spcFirstLastPara="1" rIns="68575" wrap="square" tIns="34275">
            <a:spAutoFit/>
          </a:bodyPr>
          <a:lstStyle/>
          <a:p>
            <a:pPr indent="0" lvl="0" marL="0" marR="0" rtl="0" algn="l">
              <a:spcBef>
                <a:spcPts val="0"/>
              </a:spcBef>
              <a:spcAft>
                <a:spcPts val="0"/>
              </a:spcAft>
              <a:buNone/>
            </a:pPr>
            <a:r>
              <a:t/>
            </a:r>
            <a:endParaRPr sz="1350">
              <a:solidFill>
                <a:schemeClr val="dk1"/>
              </a:solidFill>
              <a:latin typeface="Calibri"/>
              <a:ea typeface="Calibri"/>
              <a:cs typeface="Calibri"/>
              <a:sym typeface="Calibri"/>
            </a:endParaRPr>
          </a:p>
        </p:txBody>
      </p:sp>
      <p:sp>
        <p:nvSpPr>
          <p:cNvPr id="433" name="Google Shape;433;p52"/>
          <p:cNvSpPr/>
          <p:nvPr/>
        </p:nvSpPr>
        <p:spPr>
          <a:xfrm>
            <a:off x="1143001" y="718751"/>
            <a:ext cx="138564" cy="276999"/>
          </a:xfrm>
          <a:prstGeom prst="rect">
            <a:avLst/>
          </a:prstGeom>
          <a:noFill/>
          <a:ln>
            <a:noFill/>
          </a:ln>
        </p:spPr>
        <p:txBody>
          <a:bodyPr anchorCtr="0" anchor="ctr" bIns="34275" lIns="68575" spcFirstLastPara="1" rIns="68575" wrap="square" tIns="34275">
            <a:spAutoFit/>
          </a:bodyPr>
          <a:lstStyle/>
          <a:p>
            <a:pPr indent="0" lvl="0" marL="0" marR="0" rtl="0" algn="l">
              <a:spcBef>
                <a:spcPts val="0"/>
              </a:spcBef>
              <a:spcAft>
                <a:spcPts val="0"/>
              </a:spcAft>
              <a:buNone/>
            </a:pPr>
            <a:r>
              <a:t/>
            </a:r>
            <a:endParaRPr sz="1350">
              <a:solidFill>
                <a:schemeClr val="dk1"/>
              </a:solidFill>
              <a:latin typeface="Calibri"/>
              <a:ea typeface="Calibri"/>
              <a:cs typeface="Calibri"/>
              <a:sym typeface="Calibri"/>
            </a:endParaRPr>
          </a:p>
        </p:txBody>
      </p:sp>
      <p:sp>
        <p:nvSpPr>
          <p:cNvPr id="434" name="Google Shape;434;p52"/>
          <p:cNvSpPr/>
          <p:nvPr/>
        </p:nvSpPr>
        <p:spPr>
          <a:xfrm>
            <a:off x="1143001" y="718751"/>
            <a:ext cx="138564" cy="276999"/>
          </a:xfrm>
          <a:prstGeom prst="rect">
            <a:avLst/>
          </a:prstGeom>
          <a:noFill/>
          <a:ln>
            <a:noFill/>
          </a:ln>
        </p:spPr>
        <p:txBody>
          <a:bodyPr anchorCtr="0" anchor="ctr" bIns="34275" lIns="68575" spcFirstLastPara="1" rIns="68575" wrap="square" tIns="34275">
            <a:spAutoFit/>
          </a:bodyPr>
          <a:lstStyle/>
          <a:p>
            <a:pPr indent="0" lvl="0" marL="0" marR="0" rtl="0" algn="l">
              <a:spcBef>
                <a:spcPts val="0"/>
              </a:spcBef>
              <a:spcAft>
                <a:spcPts val="0"/>
              </a:spcAft>
              <a:buNone/>
            </a:pPr>
            <a:r>
              <a:t/>
            </a:r>
            <a:endParaRPr sz="1350">
              <a:solidFill>
                <a:schemeClr val="dk1"/>
              </a:solidFill>
              <a:latin typeface="Calibri"/>
              <a:ea typeface="Calibri"/>
              <a:cs typeface="Calibri"/>
              <a:sym typeface="Calibri"/>
            </a:endParaRPr>
          </a:p>
        </p:txBody>
      </p:sp>
      <p:sp>
        <p:nvSpPr>
          <p:cNvPr id="435" name="Google Shape;435;p52"/>
          <p:cNvSpPr/>
          <p:nvPr/>
        </p:nvSpPr>
        <p:spPr>
          <a:xfrm>
            <a:off x="1143001" y="718751"/>
            <a:ext cx="138564" cy="276999"/>
          </a:xfrm>
          <a:prstGeom prst="rect">
            <a:avLst/>
          </a:prstGeom>
          <a:noFill/>
          <a:ln>
            <a:noFill/>
          </a:ln>
        </p:spPr>
        <p:txBody>
          <a:bodyPr anchorCtr="0" anchor="ctr" bIns="34275" lIns="68575" spcFirstLastPara="1" rIns="68575" wrap="square" tIns="34275">
            <a:spAutoFit/>
          </a:bodyPr>
          <a:lstStyle/>
          <a:p>
            <a:pPr indent="0" lvl="0" marL="0" marR="0" rtl="0" algn="l">
              <a:spcBef>
                <a:spcPts val="0"/>
              </a:spcBef>
              <a:spcAft>
                <a:spcPts val="0"/>
              </a:spcAft>
              <a:buNone/>
            </a:pPr>
            <a:r>
              <a:t/>
            </a:r>
            <a:endParaRPr sz="1350">
              <a:solidFill>
                <a:schemeClr val="dk1"/>
              </a:solidFill>
              <a:latin typeface="Calibri"/>
              <a:ea typeface="Calibri"/>
              <a:cs typeface="Calibri"/>
              <a:sym typeface="Calibri"/>
            </a:endParaRPr>
          </a:p>
        </p:txBody>
      </p:sp>
      <p:pic>
        <p:nvPicPr>
          <p:cNvPr id="436" name="Google Shape;436;p52"/>
          <p:cNvPicPr preferRelativeResize="0"/>
          <p:nvPr/>
        </p:nvPicPr>
        <p:blipFill rotWithShape="1">
          <a:blip r:embed="rId3">
            <a:alphaModFix/>
          </a:blip>
          <a:srcRect b="0" l="0" r="0" t="0"/>
          <a:stretch/>
        </p:blipFill>
        <p:spPr>
          <a:xfrm>
            <a:off x="3427362" y="3567898"/>
            <a:ext cx="4643464" cy="26058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5"/>
          <p:cNvSpPr txBox="1"/>
          <p:nvPr>
            <p:ph type="title"/>
          </p:nvPr>
        </p:nvSpPr>
        <p:spPr>
          <a:xfrm>
            <a:off x="1184910" y="365761"/>
            <a:ext cx="6774180" cy="402336"/>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C00000"/>
              </a:buClr>
              <a:buSzPts val="2250"/>
              <a:buFont typeface="Calibri"/>
              <a:buNone/>
            </a:pPr>
            <a:r>
              <a:rPr b="1" lang="uk-UA" sz="2350">
                <a:solidFill>
                  <a:srgbClr val="0070C0"/>
                </a:solidFill>
              </a:rPr>
              <a:t>Рівні та ролі організації проєкту</a:t>
            </a:r>
            <a:endParaRPr b="1" sz="2350">
              <a:solidFill>
                <a:srgbClr val="0070C0"/>
              </a:solidFill>
            </a:endParaRPr>
          </a:p>
        </p:txBody>
      </p:sp>
      <p:sp>
        <p:nvSpPr>
          <p:cNvPr id="117" name="Google Shape;117;p5"/>
          <p:cNvSpPr txBox="1"/>
          <p:nvPr>
            <p:ph idx="1" type="body"/>
          </p:nvPr>
        </p:nvSpPr>
        <p:spPr>
          <a:xfrm>
            <a:off x="731520" y="1011936"/>
            <a:ext cx="7680960" cy="5254752"/>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0"/>
              </a:spcBef>
              <a:spcAft>
                <a:spcPts val="0"/>
              </a:spcAft>
              <a:buClr>
                <a:schemeClr val="dk1"/>
              </a:buClr>
              <a:buSzPts val="1800"/>
              <a:buNone/>
            </a:pPr>
            <a:r>
              <a:rPr b="1" lang="uk-UA" sz="1800"/>
              <a:t>Business Governing Layer/ Рівень управління бізнесом </a:t>
            </a:r>
            <a:r>
              <a:rPr lang="uk-UA" sz="1800"/>
              <a:t>визначає бачення та стратегію організації в цілому, складається з одного або кількох управлінських комітетів, які працюють на високому або найвищому управлінському рівні - тут визначаються пріоритети, приймаються інвестиційні рішення, розподіляються ресурси.</a:t>
            </a:r>
            <a:endParaRPr/>
          </a:p>
          <a:p>
            <a:pPr indent="0" lvl="0" marL="0" rtl="0" algn="just">
              <a:lnSpc>
                <a:spcPct val="100000"/>
              </a:lnSpc>
              <a:spcBef>
                <a:spcPts val="1200"/>
              </a:spcBef>
              <a:spcAft>
                <a:spcPts val="0"/>
              </a:spcAft>
              <a:buClr>
                <a:schemeClr val="dk1"/>
              </a:buClr>
              <a:buSzPts val="1800"/>
              <a:buNone/>
            </a:pPr>
            <a:r>
              <a:rPr b="1" lang="uk-UA" sz="1800"/>
              <a:t>Steering Layer / Координаційний\керівний рівень </a:t>
            </a:r>
            <a:r>
              <a:rPr lang="uk-UA" sz="1800"/>
              <a:t>- керівний рівень забезпечує загальне керівництво проектом та рекомендації, зосереджує проект на його цілях, підпорядковується Відповідному органу управління (Appropriate Governance Body - AGB), складається з ролей, визначених у рівнях керівництва та управління, а також інших необов’язкових ролей.</a:t>
            </a:r>
            <a:endParaRPr/>
          </a:p>
          <a:p>
            <a:pPr indent="0" lvl="0" marL="0" rtl="0" algn="just">
              <a:lnSpc>
                <a:spcPct val="100000"/>
              </a:lnSpc>
              <a:spcBef>
                <a:spcPts val="1200"/>
              </a:spcBef>
              <a:spcAft>
                <a:spcPts val="0"/>
              </a:spcAft>
              <a:buClr>
                <a:schemeClr val="dk1"/>
              </a:buClr>
              <a:buSzPts val="1800"/>
              <a:buNone/>
            </a:pPr>
            <a:r>
              <a:rPr b="1" lang="uk-UA" sz="1800"/>
              <a:t>Directing Layer / Направляючий рівень </a:t>
            </a:r>
            <a:r>
              <a:rPr lang="uk-UA" sz="1800"/>
              <a:t>- виступає за проект і володіє його Business Case; мобілізує необхідні ресурси та контролює ефективність проекту, щоб реалізувати цілі проекту. Рівень Directing Layer включає ролі Власника проекту (Project Owner - PO) і Постачальника рішень (Solution Provider - SP).</a:t>
            </a:r>
            <a:endParaRPr/>
          </a:p>
          <a:p>
            <a:pPr indent="0" lvl="0" marL="0" rtl="0" algn="just">
              <a:lnSpc>
                <a:spcPct val="100000"/>
              </a:lnSpc>
              <a:spcBef>
                <a:spcPts val="1200"/>
              </a:spcBef>
              <a:spcAft>
                <a:spcPts val="0"/>
              </a:spcAft>
              <a:buClr>
                <a:schemeClr val="dk1"/>
              </a:buClr>
              <a:buSzPts val="2300"/>
              <a:buNone/>
            </a:pPr>
            <a:r>
              <a:t/>
            </a:r>
            <a:endParaRPr sz="2300"/>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0" name="Shape 440"/>
        <p:cNvGrpSpPr/>
        <p:nvPr/>
      </p:nvGrpSpPr>
      <p:grpSpPr>
        <a:xfrm>
          <a:off x="0" y="0"/>
          <a:ext cx="0" cy="0"/>
          <a:chOff x="0" y="0"/>
          <a:chExt cx="0" cy="0"/>
        </a:xfrm>
      </p:grpSpPr>
      <p:sp>
        <p:nvSpPr>
          <p:cNvPr id="441" name="Google Shape;441;p53"/>
          <p:cNvSpPr txBox="1"/>
          <p:nvPr>
            <p:ph type="title"/>
          </p:nvPr>
        </p:nvSpPr>
        <p:spPr>
          <a:xfrm>
            <a:off x="1359260" y="266972"/>
            <a:ext cx="6425480" cy="336717"/>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C00000"/>
              </a:buClr>
              <a:buSzPts val="2000"/>
              <a:buFont typeface="Calibri"/>
              <a:buNone/>
            </a:pPr>
            <a:r>
              <a:rPr lang="uk-UA" sz="2000">
                <a:solidFill>
                  <a:srgbClr val="C00000"/>
                </a:solidFill>
              </a:rPr>
              <a:t>Збалансована матрична організаційна структура проєкту</a:t>
            </a:r>
            <a:endParaRPr sz="2000">
              <a:solidFill>
                <a:srgbClr val="C00000"/>
              </a:solidFill>
            </a:endParaRPr>
          </a:p>
        </p:txBody>
      </p:sp>
      <p:sp>
        <p:nvSpPr>
          <p:cNvPr id="442" name="Google Shape;442;p53"/>
          <p:cNvSpPr txBox="1"/>
          <p:nvPr>
            <p:ph idx="1" type="body"/>
          </p:nvPr>
        </p:nvSpPr>
        <p:spPr>
          <a:xfrm>
            <a:off x="932501" y="810052"/>
            <a:ext cx="6992298" cy="2119961"/>
          </a:xfrm>
          <a:prstGeom prst="rect">
            <a:avLst/>
          </a:prstGeom>
          <a:noFill/>
          <a:ln>
            <a:noFill/>
          </a:ln>
        </p:spPr>
        <p:txBody>
          <a:bodyPr anchorCtr="0" anchor="t" bIns="45700" lIns="91425" spcFirstLastPara="1" rIns="91425" wrap="square" tIns="45700">
            <a:normAutofit fontScale="55000" lnSpcReduction="20000"/>
          </a:bodyPr>
          <a:lstStyle/>
          <a:p>
            <a:pPr indent="-228600" lvl="0" marL="228600" rtl="0" algn="just">
              <a:lnSpc>
                <a:spcPct val="100000"/>
              </a:lnSpc>
              <a:spcBef>
                <a:spcPts val="0"/>
              </a:spcBef>
              <a:spcAft>
                <a:spcPts val="0"/>
              </a:spcAft>
              <a:buClr>
                <a:schemeClr val="dk1"/>
              </a:buClr>
              <a:buSzPct val="100000"/>
              <a:buFont typeface="Noto Sans Symbols"/>
              <a:buChar char="✔"/>
            </a:pPr>
            <a:r>
              <a:rPr lang="uk-UA">
                <a:latin typeface="Calibri"/>
                <a:ea typeface="Calibri"/>
                <a:cs typeface="Calibri"/>
                <a:sym typeface="Calibri"/>
              </a:rPr>
              <a:t>Визнання того, що призначення менеджера проєкту допоможе забезпечити успіх</a:t>
            </a:r>
            <a:endParaRPr/>
          </a:p>
          <a:p>
            <a:pPr indent="-228600" lvl="0" marL="228600" rtl="0" algn="just">
              <a:lnSpc>
                <a:spcPct val="100000"/>
              </a:lnSpc>
              <a:spcBef>
                <a:spcPts val="1800"/>
              </a:spcBef>
              <a:spcAft>
                <a:spcPts val="0"/>
              </a:spcAft>
              <a:buClr>
                <a:schemeClr val="dk1"/>
              </a:buClr>
              <a:buSzPct val="100000"/>
              <a:buFont typeface="Noto Sans Symbols"/>
              <a:buChar char="✔"/>
            </a:pPr>
            <a:r>
              <a:rPr lang="uk-UA">
                <a:latin typeface="Calibri"/>
                <a:ea typeface="Calibri"/>
                <a:cs typeface="Calibri"/>
                <a:sym typeface="Calibri"/>
              </a:rPr>
              <a:t>Менеджер проєкту має певні обов’язки щодо прийняття рішень, але функціональний менеджер теж має вплив</a:t>
            </a:r>
            <a:endParaRPr/>
          </a:p>
          <a:p>
            <a:pPr indent="-228600" lvl="0" marL="228600" rtl="0" algn="just">
              <a:lnSpc>
                <a:spcPct val="100000"/>
              </a:lnSpc>
              <a:spcBef>
                <a:spcPts val="1800"/>
              </a:spcBef>
              <a:spcAft>
                <a:spcPts val="0"/>
              </a:spcAft>
              <a:buClr>
                <a:schemeClr val="dk1"/>
              </a:buClr>
              <a:buSzPct val="100000"/>
              <a:buFont typeface="Noto Sans Symbols"/>
              <a:buChar char="✔"/>
            </a:pPr>
            <a:r>
              <a:rPr lang="uk-UA">
                <a:latin typeface="Calibri"/>
                <a:ea typeface="Calibri"/>
                <a:cs typeface="Calibri"/>
                <a:sym typeface="Calibri"/>
              </a:rPr>
              <a:t>Менеджер проєкту керує командою, щоб дотримуватися обсягу, графіку та бюджету</a:t>
            </a:r>
            <a:endParaRPr/>
          </a:p>
          <a:p>
            <a:pPr indent="-228600" lvl="0" marL="228600" rtl="0" algn="just">
              <a:lnSpc>
                <a:spcPct val="100000"/>
              </a:lnSpc>
              <a:spcBef>
                <a:spcPts val="1800"/>
              </a:spcBef>
              <a:spcAft>
                <a:spcPts val="0"/>
              </a:spcAft>
              <a:buClr>
                <a:schemeClr val="dk1"/>
              </a:buClr>
              <a:buSzPct val="100000"/>
              <a:buFont typeface="Noto Sans Symbols"/>
              <a:buChar char="✔"/>
            </a:pPr>
            <a:r>
              <a:rPr lang="uk-UA">
                <a:latin typeface="Calibri"/>
                <a:ea typeface="Calibri"/>
                <a:cs typeface="Calibri"/>
                <a:sym typeface="Calibri"/>
              </a:rPr>
              <a:t>Функціональний менеджер прийматиме рішення щодо того, хто виконує роботу та як ця робота має бути виконана</a:t>
            </a:r>
            <a:endParaRPr/>
          </a:p>
        </p:txBody>
      </p:sp>
      <p:sp>
        <p:nvSpPr>
          <p:cNvPr id="443" name="Google Shape;443;p53"/>
          <p:cNvSpPr/>
          <p:nvPr/>
        </p:nvSpPr>
        <p:spPr>
          <a:xfrm>
            <a:off x="1143001" y="718751"/>
            <a:ext cx="138564" cy="276999"/>
          </a:xfrm>
          <a:prstGeom prst="rect">
            <a:avLst/>
          </a:prstGeom>
          <a:noFill/>
          <a:ln>
            <a:noFill/>
          </a:ln>
        </p:spPr>
        <p:txBody>
          <a:bodyPr anchorCtr="0" anchor="ctr" bIns="34275" lIns="68575" spcFirstLastPara="1" rIns="68575" wrap="square" tIns="34275">
            <a:spAutoFit/>
          </a:bodyPr>
          <a:lstStyle/>
          <a:p>
            <a:pPr indent="0" lvl="0" marL="0" marR="0" rtl="0" algn="l">
              <a:spcBef>
                <a:spcPts val="0"/>
              </a:spcBef>
              <a:spcAft>
                <a:spcPts val="0"/>
              </a:spcAft>
              <a:buNone/>
            </a:pPr>
            <a:r>
              <a:t/>
            </a:r>
            <a:endParaRPr sz="1350">
              <a:solidFill>
                <a:schemeClr val="dk1"/>
              </a:solidFill>
              <a:latin typeface="Calibri"/>
              <a:ea typeface="Calibri"/>
              <a:cs typeface="Calibri"/>
              <a:sym typeface="Calibri"/>
            </a:endParaRPr>
          </a:p>
        </p:txBody>
      </p:sp>
      <p:sp>
        <p:nvSpPr>
          <p:cNvPr id="444" name="Google Shape;444;p53"/>
          <p:cNvSpPr/>
          <p:nvPr/>
        </p:nvSpPr>
        <p:spPr>
          <a:xfrm>
            <a:off x="1143001" y="718751"/>
            <a:ext cx="138564" cy="276999"/>
          </a:xfrm>
          <a:prstGeom prst="rect">
            <a:avLst/>
          </a:prstGeom>
          <a:noFill/>
          <a:ln>
            <a:noFill/>
          </a:ln>
        </p:spPr>
        <p:txBody>
          <a:bodyPr anchorCtr="0" anchor="ctr" bIns="34275" lIns="68575" spcFirstLastPara="1" rIns="68575" wrap="square" tIns="34275">
            <a:spAutoFit/>
          </a:bodyPr>
          <a:lstStyle/>
          <a:p>
            <a:pPr indent="0" lvl="0" marL="0" marR="0" rtl="0" algn="l">
              <a:spcBef>
                <a:spcPts val="0"/>
              </a:spcBef>
              <a:spcAft>
                <a:spcPts val="0"/>
              </a:spcAft>
              <a:buNone/>
            </a:pPr>
            <a:r>
              <a:t/>
            </a:r>
            <a:endParaRPr sz="1350">
              <a:solidFill>
                <a:schemeClr val="dk1"/>
              </a:solidFill>
              <a:latin typeface="Calibri"/>
              <a:ea typeface="Calibri"/>
              <a:cs typeface="Calibri"/>
              <a:sym typeface="Calibri"/>
            </a:endParaRPr>
          </a:p>
        </p:txBody>
      </p:sp>
      <p:sp>
        <p:nvSpPr>
          <p:cNvPr id="445" name="Google Shape;445;p53"/>
          <p:cNvSpPr/>
          <p:nvPr/>
        </p:nvSpPr>
        <p:spPr>
          <a:xfrm>
            <a:off x="1143001" y="718751"/>
            <a:ext cx="138564" cy="276999"/>
          </a:xfrm>
          <a:prstGeom prst="rect">
            <a:avLst/>
          </a:prstGeom>
          <a:noFill/>
          <a:ln>
            <a:noFill/>
          </a:ln>
        </p:spPr>
        <p:txBody>
          <a:bodyPr anchorCtr="0" anchor="ctr" bIns="34275" lIns="68575" spcFirstLastPara="1" rIns="68575" wrap="square" tIns="34275">
            <a:spAutoFit/>
          </a:bodyPr>
          <a:lstStyle/>
          <a:p>
            <a:pPr indent="0" lvl="0" marL="0" marR="0" rtl="0" algn="l">
              <a:spcBef>
                <a:spcPts val="0"/>
              </a:spcBef>
              <a:spcAft>
                <a:spcPts val="0"/>
              </a:spcAft>
              <a:buNone/>
            </a:pPr>
            <a:r>
              <a:t/>
            </a:r>
            <a:endParaRPr sz="1350">
              <a:solidFill>
                <a:schemeClr val="dk1"/>
              </a:solidFill>
              <a:latin typeface="Calibri"/>
              <a:ea typeface="Calibri"/>
              <a:cs typeface="Calibri"/>
              <a:sym typeface="Calibri"/>
            </a:endParaRPr>
          </a:p>
        </p:txBody>
      </p:sp>
      <p:sp>
        <p:nvSpPr>
          <p:cNvPr id="446" name="Google Shape;446;p53"/>
          <p:cNvSpPr/>
          <p:nvPr/>
        </p:nvSpPr>
        <p:spPr>
          <a:xfrm>
            <a:off x="1143001" y="718751"/>
            <a:ext cx="138564" cy="276999"/>
          </a:xfrm>
          <a:prstGeom prst="rect">
            <a:avLst/>
          </a:prstGeom>
          <a:noFill/>
          <a:ln>
            <a:noFill/>
          </a:ln>
        </p:spPr>
        <p:txBody>
          <a:bodyPr anchorCtr="0" anchor="ctr" bIns="34275" lIns="68575" spcFirstLastPara="1" rIns="68575" wrap="square" tIns="34275">
            <a:spAutoFit/>
          </a:bodyPr>
          <a:lstStyle/>
          <a:p>
            <a:pPr indent="0" lvl="0" marL="0" marR="0" rtl="0" algn="l">
              <a:spcBef>
                <a:spcPts val="0"/>
              </a:spcBef>
              <a:spcAft>
                <a:spcPts val="0"/>
              </a:spcAft>
              <a:buNone/>
            </a:pPr>
            <a:r>
              <a:t/>
            </a:r>
            <a:endParaRPr sz="1350">
              <a:solidFill>
                <a:schemeClr val="dk1"/>
              </a:solidFill>
              <a:latin typeface="Calibri"/>
              <a:ea typeface="Calibri"/>
              <a:cs typeface="Calibri"/>
              <a:sym typeface="Calibri"/>
            </a:endParaRPr>
          </a:p>
        </p:txBody>
      </p:sp>
      <p:sp>
        <p:nvSpPr>
          <p:cNvPr id="447" name="Google Shape;447;p53"/>
          <p:cNvSpPr/>
          <p:nvPr/>
        </p:nvSpPr>
        <p:spPr>
          <a:xfrm>
            <a:off x="1143001" y="718751"/>
            <a:ext cx="138564" cy="276999"/>
          </a:xfrm>
          <a:prstGeom prst="rect">
            <a:avLst/>
          </a:prstGeom>
          <a:noFill/>
          <a:ln>
            <a:noFill/>
          </a:ln>
        </p:spPr>
        <p:txBody>
          <a:bodyPr anchorCtr="0" anchor="ctr" bIns="34275" lIns="68575" spcFirstLastPara="1" rIns="68575" wrap="square" tIns="34275">
            <a:spAutoFit/>
          </a:bodyPr>
          <a:lstStyle/>
          <a:p>
            <a:pPr indent="0" lvl="0" marL="0" marR="0" rtl="0" algn="l">
              <a:spcBef>
                <a:spcPts val="0"/>
              </a:spcBef>
              <a:spcAft>
                <a:spcPts val="0"/>
              </a:spcAft>
              <a:buNone/>
            </a:pPr>
            <a:r>
              <a:t/>
            </a:r>
            <a:endParaRPr sz="1350">
              <a:solidFill>
                <a:schemeClr val="dk1"/>
              </a:solidFill>
              <a:latin typeface="Calibri"/>
              <a:ea typeface="Calibri"/>
              <a:cs typeface="Calibri"/>
              <a:sym typeface="Calibri"/>
            </a:endParaRPr>
          </a:p>
        </p:txBody>
      </p:sp>
      <p:sp>
        <p:nvSpPr>
          <p:cNvPr id="448" name="Google Shape;448;p53"/>
          <p:cNvSpPr txBox="1"/>
          <p:nvPr/>
        </p:nvSpPr>
        <p:spPr>
          <a:xfrm>
            <a:off x="796413" y="5878531"/>
            <a:ext cx="8101781" cy="712497"/>
          </a:xfrm>
          <a:prstGeom prst="rect">
            <a:avLst/>
          </a:prstGeom>
          <a:noFill/>
          <a:ln>
            <a:noFill/>
          </a:ln>
        </p:spPr>
        <p:txBody>
          <a:bodyPr anchorCtr="0" anchor="t" bIns="34275" lIns="68575" spcFirstLastPara="1" rIns="68575" wrap="square" tIns="34275">
            <a:normAutofit fontScale="70000" lnSpcReduction="20000"/>
          </a:bodyPr>
          <a:lstStyle/>
          <a:p>
            <a:pPr indent="0" lvl="0" marL="0" marR="0" rtl="0" algn="just">
              <a:lnSpc>
                <a:spcPct val="100000"/>
              </a:lnSpc>
              <a:spcBef>
                <a:spcPts val="0"/>
              </a:spcBef>
              <a:spcAft>
                <a:spcPts val="0"/>
              </a:spcAft>
              <a:buClr>
                <a:schemeClr val="dk1"/>
              </a:buClr>
              <a:buSzPct val="100000"/>
              <a:buFont typeface="Arial"/>
              <a:buNone/>
            </a:pPr>
            <a:r>
              <a:rPr lang="uk-UA" sz="2100">
                <a:solidFill>
                  <a:schemeClr val="dk1"/>
                </a:solidFill>
                <a:latin typeface="Calibri"/>
                <a:ea typeface="Calibri"/>
                <a:cs typeface="Calibri"/>
                <a:sym typeface="Calibri"/>
              </a:rPr>
              <a:t>Визнає необхідність існування керівника проекту</a:t>
            </a:r>
            <a:endParaRPr/>
          </a:p>
          <a:p>
            <a:pPr indent="0" lvl="0" marL="0" marR="0" rtl="0" algn="just">
              <a:lnSpc>
                <a:spcPct val="100000"/>
              </a:lnSpc>
              <a:spcBef>
                <a:spcPts val="600"/>
              </a:spcBef>
              <a:spcAft>
                <a:spcPts val="0"/>
              </a:spcAft>
              <a:buClr>
                <a:schemeClr val="dk1"/>
              </a:buClr>
              <a:buSzPct val="100000"/>
              <a:buFont typeface="Arial"/>
              <a:buNone/>
            </a:pPr>
            <a:r>
              <a:rPr lang="uk-UA" sz="2100">
                <a:solidFill>
                  <a:schemeClr val="dk1"/>
                </a:solidFill>
                <a:latin typeface="Calibri"/>
                <a:ea typeface="Calibri"/>
                <a:cs typeface="Calibri"/>
                <a:sym typeface="Calibri"/>
              </a:rPr>
              <a:t>Проте ! Не наділяє керівника проекту всією повнотою влади над проектом і його фінансуванням</a:t>
            </a:r>
            <a:endParaRPr/>
          </a:p>
        </p:txBody>
      </p:sp>
      <p:sp>
        <p:nvSpPr>
          <p:cNvPr id="449" name="Google Shape;449;p53"/>
          <p:cNvSpPr/>
          <p:nvPr/>
        </p:nvSpPr>
        <p:spPr>
          <a:xfrm>
            <a:off x="3510117" y="5142140"/>
            <a:ext cx="205288" cy="221534"/>
          </a:xfrm>
          <a:prstGeom prst="mathMultiply">
            <a:avLst>
              <a:gd fmla="val 23520" name="adj1"/>
            </a:avLst>
          </a:prstGeom>
          <a:solidFill>
            <a:srgbClr val="FF0000"/>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pic>
        <p:nvPicPr>
          <p:cNvPr descr="The 4 Types of Project Organizational Structure" id="450" name="Google Shape;450;p53"/>
          <p:cNvPicPr preferRelativeResize="0"/>
          <p:nvPr/>
        </p:nvPicPr>
        <p:blipFill rotWithShape="1">
          <a:blip r:embed="rId3">
            <a:alphaModFix/>
          </a:blip>
          <a:srcRect b="0" l="0" r="0" t="0"/>
          <a:stretch/>
        </p:blipFill>
        <p:spPr>
          <a:xfrm>
            <a:off x="3044650" y="2825175"/>
            <a:ext cx="5009189" cy="2795928"/>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4" name="Shape 454"/>
        <p:cNvGrpSpPr/>
        <p:nvPr/>
      </p:nvGrpSpPr>
      <p:grpSpPr>
        <a:xfrm>
          <a:off x="0" y="0"/>
          <a:ext cx="0" cy="0"/>
          <a:chOff x="0" y="0"/>
          <a:chExt cx="0" cy="0"/>
        </a:xfrm>
      </p:grpSpPr>
      <p:sp>
        <p:nvSpPr>
          <p:cNvPr id="455" name="Google Shape;455;p54"/>
          <p:cNvSpPr txBox="1"/>
          <p:nvPr>
            <p:ph type="title"/>
          </p:nvPr>
        </p:nvSpPr>
        <p:spPr>
          <a:xfrm>
            <a:off x="1212283" y="388654"/>
            <a:ext cx="6435102" cy="388654"/>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C00000"/>
              </a:buClr>
              <a:buSzPts val="2025"/>
              <a:buFont typeface="Calibri"/>
              <a:buNone/>
            </a:pPr>
            <a:r>
              <a:rPr lang="uk-UA" sz="2025">
                <a:solidFill>
                  <a:srgbClr val="C00000"/>
                </a:solidFill>
              </a:rPr>
              <a:t>Сильна матрична організаційна структура проєкту</a:t>
            </a:r>
            <a:endParaRPr/>
          </a:p>
        </p:txBody>
      </p:sp>
      <p:sp>
        <p:nvSpPr>
          <p:cNvPr id="456" name="Google Shape;456;p54"/>
          <p:cNvSpPr txBox="1"/>
          <p:nvPr>
            <p:ph idx="1" type="body"/>
          </p:nvPr>
        </p:nvSpPr>
        <p:spPr>
          <a:xfrm>
            <a:off x="794525" y="921323"/>
            <a:ext cx="7708605" cy="3054611"/>
          </a:xfrm>
          <a:prstGeom prst="rect">
            <a:avLst/>
          </a:prstGeom>
          <a:noFill/>
          <a:ln>
            <a:noFill/>
          </a:ln>
        </p:spPr>
        <p:txBody>
          <a:bodyPr anchorCtr="0" anchor="t" bIns="45700" lIns="91425" spcFirstLastPara="1" rIns="91425" wrap="square" tIns="45700">
            <a:normAutofit fontScale="62500" lnSpcReduction="20000"/>
          </a:bodyPr>
          <a:lstStyle/>
          <a:p>
            <a:pPr indent="-228600" lvl="0" marL="228600" rtl="0" algn="just">
              <a:lnSpc>
                <a:spcPct val="90000"/>
              </a:lnSpc>
              <a:spcBef>
                <a:spcPts val="0"/>
              </a:spcBef>
              <a:spcAft>
                <a:spcPts val="0"/>
              </a:spcAft>
              <a:buClr>
                <a:schemeClr val="dk1"/>
              </a:buClr>
              <a:buSzPct val="100000"/>
              <a:buFont typeface="Noto Sans Symbols"/>
              <a:buChar char="✔"/>
            </a:pPr>
            <a:r>
              <a:rPr lang="uk-UA">
                <a:latin typeface="Calibri"/>
                <a:ea typeface="Calibri"/>
                <a:cs typeface="Calibri"/>
                <a:sym typeface="Calibri"/>
              </a:rPr>
              <a:t>Менеджер проєкту має набагато більше відповідальності та повноважень</a:t>
            </a:r>
            <a:endParaRPr/>
          </a:p>
          <a:p>
            <a:pPr indent="-228600" lvl="0" marL="228600" rtl="0" algn="just">
              <a:lnSpc>
                <a:spcPct val="90000"/>
              </a:lnSpc>
              <a:spcBef>
                <a:spcPts val="2200"/>
              </a:spcBef>
              <a:spcAft>
                <a:spcPts val="0"/>
              </a:spcAft>
              <a:buClr>
                <a:schemeClr val="dk1"/>
              </a:buClr>
              <a:buSzPct val="100000"/>
              <a:buFont typeface="Noto Sans Symbols"/>
              <a:buChar char="✔"/>
            </a:pPr>
            <a:r>
              <a:rPr lang="uk-UA">
                <a:latin typeface="Calibri"/>
                <a:ea typeface="Calibri"/>
                <a:cs typeface="Calibri"/>
                <a:sym typeface="Calibri"/>
              </a:rPr>
              <a:t>Має спільні характеристики з проектною організацією і мають керівників проектів</a:t>
            </a:r>
            <a:endParaRPr/>
          </a:p>
          <a:p>
            <a:pPr indent="-228600" lvl="0" marL="228600" rtl="0" algn="just">
              <a:lnSpc>
                <a:spcPct val="90000"/>
              </a:lnSpc>
              <a:spcBef>
                <a:spcPts val="2200"/>
              </a:spcBef>
              <a:spcAft>
                <a:spcPts val="0"/>
              </a:spcAft>
              <a:buClr>
                <a:schemeClr val="dk1"/>
              </a:buClr>
              <a:buSzPct val="100000"/>
              <a:buFont typeface="Noto Sans Symbols"/>
              <a:buChar char="✔"/>
            </a:pPr>
            <a:r>
              <a:rPr lang="uk-UA">
                <a:latin typeface="Calibri"/>
                <a:ea typeface="Calibri"/>
                <a:cs typeface="Calibri"/>
                <a:sym typeface="Calibri"/>
              </a:rPr>
              <a:t>Менеджери проектів мають суттєві повноваження і повну зайнятість у проєкті</a:t>
            </a:r>
            <a:endParaRPr/>
          </a:p>
          <a:p>
            <a:pPr indent="-228600" lvl="0" marL="228600" rtl="0" algn="just">
              <a:lnSpc>
                <a:spcPct val="90000"/>
              </a:lnSpc>
              <a:spcBef>
                <a:spcPts val="2200"/>
              </a:spcBef>
              <a:spcAft>
                <a:spcPts val="0"/>
              </a:spcAft>
              <a:buClr>
                <a:schemeClr val="dk1"/>
              </a:buClr>
              <a:buSzPct val="100000"/>
              <a:buFont typeface="Noto Sans Symbols"/>
              <a:buChar char="✔"/>
            </a:pPr>
            <a:r>
              <a:rPr lang="uk-UA">
                <a:latin typeface="Calibri"/>
                <a:ea typeface="Calibri"/>
                <a:cs typeface="Calibri"/>
                <a:sym typeface="Calibri"/>
              </a:rPr>
              <a:t>Адміністративний персонал проекту з повною зайнятістю</a:t>
            </a:r>
            <a:endParaRPr/>
          </a:p>
          <a:p>
            <a:pPr indent="-228600" lvl="0" marL="228600" rtl="0" algn="just">
              <a:lnSpc>
                <a:spcPct val="90000"/>
              </a:lnSpc>
              <a:spcBef>
                <a:spcPts val="2200"/>
              </a:spcBef>
              <a:spcAft>
                <a:spcPts val="0"/>
              </a:spcAft>
              <a:buClr>
                <a:schemeClr val="dk1"/>
              </a:buClr>
              <a:buSzPct val="100000"/>
              <a:buFont typeface="Noto Sans Symbols"/>
              <a:buChar char="✔"/>
            </a:pPr>
            <a:r>
              <a:rPr lang="uk-UA">
                <a:latin typeface="Calibri"/>
                <a:ea typeface="Calibri"/>
                <a:cs typeface="Calibri"/>
                <a:sym typeface="Calibri"/>
              </a:rPr>
              <a:t>Не наділяє керівника проекту всією повнотою влади над проектом і його фінансуванням</a:t>
            </a:r>
            <a:endParaRPr/>
          </a:p>
        </p:txBody>
      </p:sp>
      <p:sp>
        <p:nvSpPr>
          <p:cNvPr id="457" name="Google Shape;457;p54"/>
          <p:cNvSpPr/>
          <p:nvPr/>
        </p:nvSpPr>
        <p:spPr>
          <a:xfrm>
            <a:off x="1143001" y="718751"/>
            <a:ext cx="138564" cy="276999"/>
          </a:xfrm>
          <a:prstGeom prst="rect">
            <a:avLst/>
          </a:prstGeom>
          <a:noFill/>
          <a:ln>
            <a:noFill/>
          </a:ln>
        </p:spPr>
        <p:txBody>
          <a:bodyPr anchorCtr="0" anchor="ctr" bIns="34275" lIns="68575" spcFirstLastPara="1" rIns="68575" wrap="square" tIns="34275">
            <a:spAutoFit/>
          </a:bodyPr>
          <a:lstStyle/>
          <a:p>
            <a:pPr indent="0" lvl="0" marL="0" marR="0" rtl="0" algn="l">
              <a:spcBef>
                <a:spcPts val="0"/>
              </a:spcBef>
              <a:spcAft>
                <a:spcPts val="0"/>
              </a:spcAft>
              <a:buNone/>
            </a:pPr>
            <a:r>
              <a:t/>
            </a:r>
            <a:endParaRPr sz="1350">
              <a:solidFill>
                <a:schemeClr val="dk1"/>
              </a:solidFill>
              <a:latin typeface="Calibri"/>
              <a:ea typeface="Calibri"/>
              <a:cs typeface="Calibri"/>
              <a:sym typeface="Calibri"/>
            </a:endParaRPr>
          </a:p>
        </p:txBody>
      </p:sp>
      <p:sp>
        <p:nvSpPr>
          <p:cNvPr id="458" name="Google Shape;458;p54"/>
          <p:cNvSpPr/>
          <p:nvPr/>
        </p:nvSpPr>
        <p:spPr>
          <a:xfrm>
            <a:off x="1143001" y="718751"/>
            <a:ext cx="138564" cy="276999"/>
          </a:xfrm>
          <a:prstGeom prst="rect">
            <a:avLst/>
          </a:prstGeom>
          <a:noFill/>
          <a:ln>
            <a:noFill/>
          </a:ln>
        </p:spPr>
        <p:txBody>
          <a:bodyPr anchorCtr="0" anchor="ctr" bIns="34275" lIns="68575" spcFirstLastPara="1" rIns="68575" wrap="square" tIns="34275">
            <a:spAutoFit/>
          </a:bodyPr>
          <a:lstStyle/>
          <a:p>
            <a:pPr indent="0" lvl="0" marL="0" marR="0" rtl="0" algn="l">
              <a:spcBef>
                <a:spcPts val="0"/>
              </a:spcBef>
              <a:spcAft>
                <a:spcPts val="0"/>
              </a:spcAft>
              <a:buNone/>
            </a:pPr>
            <a:r>
              <a:t/>
            </a:r>
            <a:endParaRPr sz="1350">
              <a:solidFill>
                <a:schemeClr val="dk1"/>
              </a:solidFill>
              <a:latin typeface="Calibri"/>
              <a:ea typeface="Calibri"/>
              <a:cs typeface="Calibri"/>
              <a:sym typeface="Calibri"/>
            </a:endParaRPr>
          </a:p>
        </p:txBody>
      </p:sp>
      <p:sp>
        <p:nvSpPr>
          <p:cNvPr id="459" name="Google Shape;459;p54"/>
          <p:cNvSpPr/>
          <p:nvPr/>
        </p:nvSpPr>
        <p:spPr>
          <a:xfrm>
            <a:off x="1143001" y="718751"/>
            <a:ext cx="138564" cy="276999"/>
          </a:xfrm>
          <a:prstGeom prst="rect">
            <a:avLst/>
          </a:prstGeom>
          <a:noFill/>
          <a:ln>
            <a:noFill/>
          </a:ln>
        </p:spPr>
        <p:txBody>
          <a:bodyPr anchorCtr="0" anchor="ctr" bIns="34275" lIns="68575" spcFirstLastPara="1" rIns="68575" wrap="square" tIns="34275">
            <a:spAutoFit/>
          </a:bodyPr>
          <a:lstStyle/>
          <a:p>
            <a:pPr indent="0" lvl="0" marL="0" marR="0" rtl="0" algn="l">
              <a:spcBef>
                <a:spcPts val="0"/>
              </a:spcBef>
              <a:spcAft>
                <a:spcPts val="0"/>
              </a:spcAft>
              <a:buNone/>
            </a:pPr>
            <a:r>
              <a:t/>
            </a:r>
            <a:endParaRPr sz="1350">
              <a:solidFill>
                <a:schemeClr val="dk1"/>
              </a:solidFill>
              <a:latin typeface="Calibri"/>
              <a:ea typeface="Calibri"/>
              <a:cs typeface="Calibri"/>
              <a:sym typeface="Calibri"/>
            </a:endParaRPr>
          </a:p>
        </p:txBody>
      </p:sp>
      <p:sp>
        <p:nvSpPr>
          <p:cNvPr id="460" name="Google Shape;460;p54"/>
          <p:cNvSpPr/>
          <p:nvPr/>
        </p:nvSpPr>
        <p:spPr>
          <a:xfrm>
            <a:off x="1143001" y="718751"/>
            <a:ext cx="138564" cy="276999"/>
          </a:xfrm>
          <a:prstGeom prst="rect">
            <a:avLst/>
          </a:prstGeom>
          <a:noFill/>
          <a:ln>
            <a:noFill/>
          </a:ln>
        </p:spPr>
        <p:txBody>
          <a:bodyPr anchorCtr="0" anchor="ctr" bIns="34275" lIns="68575" spcFirstLastPara="1" rIns="68575" wrap="square" tIns="34275">
            <a:spAutoFit/>
          </a:bodyPr>
          <a:lstStyle/>
          <a:p>
            <a:pPr indent="0" lvl="0" marL="0" marR="0" rtl="0" algn="l">
              <a:spcBef>
                <a:spcPts val="0"/>
              </a:spcBef>
              <a:spcAft>
                <a:spcPts val="0"/>
              </a:spcAft>
              <a:buNone/>
            </a:pPr>
            <a:r>
              <a:t/>
            </a:r>
            <a:endParaRPr sz="1350">
              <a:solidFill>
                <a:schemeClr val="dk1"/>
              </a:solidFill>
              <a:latin typeface="Calibri"/>
              <a:ea typeface="Calibri"/>
              <a:cs typeface="Calibri"/>
              <a:sym typeface="Calibri"/>
            </a:endParaRPr>
          </a:p>
        </p:txBody>
      </p:sp>
      <p:sp>
        <p:nvSpPr>
          <p:cNvPr id="461" name="Google Shape;461;p54"/>
          <p:cNvSpPr/>
          <p:nvPr/>
        </p:nvSpPr>
        <p:spPr>
          <a:xfrm>
            <a:off x="1143001" y="718751"/>
            <a:ext cx="138564" cy="276999"/>
          </a:xfrm>
          <a:prstGeom prst="rect">
            <a:avLst/>
          </a:prstGeom>
          <a:noFill/>
          <a:ln>
            <a:noFill/>
          </a:ln>
        </p:spPr>
        <p:txBody>
          <a:bodyPr anchorCtr="0" anchor="ctr" bIns="34275" lIns="68575" spcFirstLastPara="1" rIns="68575" wrap="square" tIns="34275">
            <a:spAutoFit/>
          </a:bodyPr>
          <a:lstStyle/>
          <a:p>
            <a:pPr indent="0" lvl="0" marL="0" marR="0" rtl="0" algn="l">
              <a:spcBef>
                <a:spcPts val="0"/>
              </a:spcBef>
              <a:spcAft>
                <a:spcPts val="0"/>
              </a:spcAft>
              <a:buNone/>
            </a:pPr>
            <a:r>
              <a:t/>
            </a:r>
            <a:endParaRPr sz="1350">
              <a:solidFill>
                <a:schemeClr val="dk1"/>
              </a:solidFill>
              <a:latin typeface="Calibri"/>
              <a:ea typeface="Calibri"/>
              <a:cs typeface="Calibri"/>
              <a:sym typeface="Calibri"/>
            </a:endParaRPr>
          </a:p>
        </p:txBody>
      </p:sp>
      <p:sp>
        <p:nvSpPr>
          <p:cNvPr id="462" name="Google Shape;462;p54"/>
          <p:cNvSpPr/>
          <p:nvPr/>
        </p:nvSpPr>
        <p:spPr>
          <a:xfrm>
            <a:off x="6805247" y="4543930"/>
            <a:ext cx="240622" cy="185385"/>
          </a:xfrm>
          <a:prstGeom prst="mathMultiply">
            <a:avLst>
              <a:gd fmla="val 23520" name="adj1"/>
            </a:avLst>
          </a:prstGeom>
          <a:solidFill>
            <a:srgbClr val="FF0000"/>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463" name="Google Shape;463;p54"/>
          <p:cNvSpPr/>
          <p:nvPr/>
        </p:nvSpPr>
        <p:spPr>
          <a:xfrm>
            <a:off x="6919374" y="5751292"/>
            <a:ext cx="240622" cy="185385"/>
          </a:xfrm>
          <a:prstGeom prst="mathMultiply">
            <a:avLst>
              <a:gd fmla="val 23520" name="adj1"/>
            </a:avLst>
          </a:prstGeom>
          <a:solidFill>
            <a:srgbClr val="FF0000"/>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pic>
        <p:nvPicPr>
          <p:cNvPr descr="Organisation Structures for Projects | Firebrand Learn" id="464" name="Google Shape;464;p54"/>
          <p:cNvPicPr preferRelativeResize="0"/>
          <p:nvPr/>
        </p:nvPicPr>
        <p:blipFill rotWithShape="1">
          <a:blip r:embed="rId3">
            <a:alphaModFix/>
          </a:blip>
          <a:srcRect b="0" l="0" r="0" t="0"/>
          <a:stretch/>
        </p:blipFill>
        <p:spPr>
          <a:xfrm>
            <a:off x="2853732" y="3036305"/>
            <a:ext cx="5573100" cy="3045301"/>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9" name="Shape 469"/>
        <p:cNvGrpSpPr/>
        <p:nvPr/>
      </p:nvGrpSpPr>
      <p:grpSpPr>
        <a:xfrm>
          <a:off x="0" y="0"/>
          <a:ext cx="0" cy="0"/>
          <a:chOff x="0" y="0"/>
          <a:chExt cx="0" cy="0"/>
        </a:xfrm>
      </p:grpSpPr>
      <p:sp>
        <p:nvSpPr>
          <p:cNvPr id="470" name="Google Shape;470;p55"/>
          <p:cNvSpPr txBox="1"/>
          <p:nvPr>
            <p:ph type="title"/>
          </p:nvPr>
        </p:nvSpPr>
        <p:spPr>
          <a:xfrm>
            <a:off x="1281565" y="478644"/>
            <a:ext cx="4674870" cy="240107"/>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rgbClr val="C00000"/>
              </a:buClr>
              <a:buSzPct val="100000"/>
              <a:buFont typeface="Calibri"/>
              <a:buNone/>
            </a:pPr>
            <a:r>
              <a:rPr lang="uk-UA" sz="2400">
                <a:solidFill>
                  <a:srgbClr val="C00000"/>
                </a:solidFill>
              </a:rPr>
              <a:t>Проєктна організаційна структура</a:t>
            </a:r>
            <a:endParaRPr/>
          </a:p>
        </p:txBody>
      </p:sp>
      <p:sp>
        <p:nvSpPr>
          <p:cNvPr id="471" name="Google Shape;471;p55"/>
          <p:cNvSpPr txBox="1"/>
          <p:nvPr>
            <p:ph idx="1" type="body"/>
          </p:nvPr>
        </p:nvSpPr>
        <p:spPr>
          <a:xfrm>
            <a:off x="661408" y="1093562"/>
            <a:ext cx="4008915" cy="5045687"/>
          </a:xfrm>
          <a:prstGeom prst="rect">
            <a:avLst/>
          </a:prstGeom>
          <a:noFill/>
          <a:ln>
            <a:noFill/>
          </a:ln>
        </p:spPr>
        <p:txBody>
          <a:bodyPr anchorCtr="0" anchor="t" bIns="45700" lIns="91425" spcFirstLastPara="1" rIns="91425" wrap="square" tIns="45700">
            <a:normAutofit/>
          </a:bodyPr>
          <a:lstStyle/>
          <a:p>
            <a:pPr indent="-228600" lvl="0" marL="228600" rtl="0" algn="l">
              <a:lnSpc>
                <a:spcPct val="80000"/>
              </a:lnSpc>
              <a:spcBef>
                <a:spcPts val="0"/>
              </a:spcBef>
              <a:spcAft>
                <a:spcPts val="0"/>
              </a:spcAft>
              <a:buClr>
                <a:schemeClr val="dk1"/>
              </a:buClr>
              <a:buSzPts val="1500"/>
              <a:buFont typeface="Noto Sans Symbols"/>
              <a:buChar char="✔"/>
            </a:pPr>
            <a:r>
              <a:rPr lang="uk-UA" sz="1500">
                <a:latin typeface="Calibri"/>
                <a:ea typeface="Calibri"/>
                <a:cs typeface="Calibri"/>
                <a:sym typeface="Calibri"/>
              </a:rPr>
              <a:t>Менеджер проєкту – «король» чи «королева» – менеджери проєктів володіють значними повноваженнями і незалежністю</a:t>
            </a:r>
            <a:endParaRPr/>
          </a:p>
          <a:p>
            <a:pPr indent="-228600" lvl="0" marL="228600" rtl="0" algn="l">
              <a:lnSpc>
                <a:spcPct val="80000"/>
              </a:lnSpc>
              <a:spcBef>
                <a:spcPts val="900"/>
              </a:spcBef>
              <a:spcAft>
                <a:spcPts val="0"/>
              </a:spcAft>
              <a:buClr>
                <a:schemeClr val="dk1"/>
              </a:buClr>
              <a:buSzPts val="1500"/>
              <a:buFont typeface="Noto Sans Symbols"/>
              <a:buChar char="✔"/>
            </a:pPr>
            <a:r>
              <a:rPr lang="uk-UA" sz="1500">
                <a:latin typeface="Calibri"/>
                <a:ea typeface="Calibri"/>
                <a:cs typeface="Calibri"/>
                <a:sym typeface="Calibri"/>
              </a:rPr>
              <a:t>Команда працює разом над проєктом; члени команди часто розташовуються в одному місці</a:t>
            </a:r>
            <a:endParaRPr/>
          </a:p>
          <a:p>
            <a:pPr indent="-228600" lvl="0" marL="228600" rtl="0" algn="l">
              <a:lnSpc>
                <a:spcPct val="80000"/>
              </a:lnSpc>
              <a:spcBef>
                <a:spcPts val="900"/>
              </a:spcBef>
              <a:spcAft>
                <a:spcPts val="0"/>
              </a:spcAft>
              <a:buClr>
                <a:schemeClr val="dk1"/>
              </a:buClr>
              <a:buSzPts val="1500"/>
              <a:buFont typeface="Noto Sans Symbols"/>
              <a:buChar char="✔"/>
            </a:pPr>
            <a:r>
              <a:rPr lang="uk-UA" sz="1500">
                <a:latin typeface="Calibri"/>
                <a:ea typeface="Calibri"/>
                <a:cs typeface="Calibri"/>
                <a:sym typeface="Calibri"/>
              </a:rPr>
              <a:t>Менеджер проєкту виступає керівником команди проєкту</a:t>
            </a:r>
            <a:endParaRPr/>
          </a:p>
          <a:p>
            <a:pPr indent="-228600" lvl="0" marL="228600" rtl="0" algn="l">
              <a:lnSpc>
                <a:spcPct val="80000"/>
              </a:lnSpc>
              <a:spcBef>
                <a:spcPts val="900"/>
              </a:spcBef>
              <a:spcAft>
                <a:spcPts val="0"/>
              </a:spcAft>
              <a:buClr>
                <a:schemeClr val="dk1"/>
              </a:buClr>
              <a:buSzPts val="1500"/>
              <a:buFont typeface="Noto Sans Symbols"/>
              <a:buChar char="✔"/>
            </a:pPr>
            <a:r>
              <a:rPr lang="uk-UA" sz="1500">
                <a:latin typeface="Calibri"/>
                <a:ea typeface="Calibri"/>
                <a:cs typeface="Calibri"/>
                <a:sym typeface="Calibri"/>
              </a:rPr>
              <a:t>Менеджер проєкту може давати оцінку виконання проєкту; проєктні організаційні структури звітують безпосередньо перед керівником проєкту</a:t>
            </a:r>
            <a:endParaRPr/>
          </a:p>
          <a:p>
            <a:pPr indent="-228600" lvl="0" marL="228600" rtl="0" algn="l">
              <a:lnSpc>
                <a:spcPct val="80000"/>
              </a:lnSpc>
              <a:spcBef>
                <a:spcPts val="900"/>
              </a:spcBef>
              <a:spcAft>
                <a:spcPts val="0"/>
              </a:spcAft>
              <a:buClr>
                <a:schemeClr val="dk1"/>
              </a:buClr>
              <a:buSzPts val="1500"/>
              <a:buFont typeface="Noto Sans Symbols"/>
              <a:buChar char="✔"/>
            </a:pPr>
            <a:r>
              <a:rPr lang="uk-UA" sz="1500">
                <a:latin typeface="Calibri"/>
                <a:ea typeface="Calibri"/>
                <a:cs typeface="Calibri"/>
                <a:sym typeface="Calibri"/>
              </a:rPr>
              <a:t>Ресурси підприємства чи організації залучено для роботи проєкту та є у розпорядженні менеджера проєкту</a:t>
            </a:r>
            <a:endParaRPr/>
          </a:p>
          <a:p>
            <a:pPr indent="-228600" lvl="0" marL="228600" rtl="0" algn="l">
              <a:lnSpc>
                <a:spcPct val="80000"/>
              </a:lnSpc>
              <a:spcBef>
                <a:spcPts val="900"/>
              </a:spcBef>
              <a:spcAft>
                <a:spcPts val="0"/>
              </a:spcAft>
              <a:buClr>
                <a:schemeClr val="dk1"/>
              </a:buClr>
              <a:buSzPts val="1500"/>
              <a:buFont typeface="Noto Sans Symbols"/>
              <a:buChar char="✔"/>
            </a:pPr>
            <a:r>
              <a:rPr lang="uk-UA" sz="1500">
                <a:latin typeface="Calibri"/>
                <a:ea typeface="Calibri"/>
                <a:cs typeface="Calibri"/>
                <a:sym typeface="Calibri"/>
              </a:rPr>
              <a:t>Проєктні організаційні структури часто мають в своєму складі організаційні одиниці – відділи чи підрозділи</a:t>
            </a:r>
            <a:endParaRPr/>
          </a:p>
        </p:txBody>
      </p:sp>
      <p:sp>
        <p:nvSpPr>
          <p:cNvPr id="472" name="Google Shape;472;p55"/>
          <p:cNvSpPr/>
          <p:nvPr/>
        </p:nvSpPr>
        <p:spPr>
          <a:xfrm>
            <a:off x="1143001" y="718751"/>
            <a:ext cx="138564" cy="276999"/>
          </a:xfrm>
          <a:prstGeom prst="rect">
            <a:avLst/>
          </a:prstGeom>
          <a:noFill/>
          <a:ln>
            <a:noFill/>
          </a:ln>
        </p:spPr>
        <p:txBody>
          <a:bodyPr anchorCtr="0" anchor="ctr" bIns="34275" lIns="68575" spcFirstLastPara="1" rIns="68575" wrap="square" tIns="34275">
            <a:spAutoFit/>
          </a:bodyPr>
          <a:lstStyle/>
          <a:p>
            <a:pPr indent="0" lvl="0" marL="0" marR="0" rtl="0" algn="l">
              <a:spcBef>
                <a:spcPts val="0"/>
              </a:spcBef>
              <a:spcAft>
                <a:spcPts val="0"/>
              </a:spcAft>
              <a:buNone/>
            </a:pPr>
            <a:r>
              <a:t/>
            </a:r>
            <a:endParaRPr sz="1350">
              <a:solidFill>
                <a:schemeClr val="dk1"/>
              </a:solidFill>
              <a:latin typeface="Calibri"/>
              <a:ea typeface="Calibri"/>
              <a:cs typeface="Calibri"/>
              <a:sym typeface="Calibri"/>
            </a:endParaRPr>
          </a:p>
        </p:txBody>
      </p:sp>
      <p:sp>
        <p:nvSpPr>
          <p:cNvPr id="473" name="Google Shape;473;p55"/>
          <p:cNvSpPr/>
          <p:nvPr/>
        </p:nvSpPr>
        <p:spPr>
          <a:xfrm>
            <a:off x="1143001" y="718751"/>
            <a:ext cx="138564" cy="276999"/>
          </a:xfrm>
          <a:prstGeom prst="rect">
            <a:avLst/>
          </a:prstGeom>
          <a:noFill/>
          <a:ln>
            <a:noFill/>
          </a:ln>
        </p:spPr>
        <p:txBody>
          <a:bodyPr anchorCtr="0" anchor="ctr" bIns="34275" lIns="68575" spcFirstLastPara="1" rIns="68575" wrap="square" tIns="34275">
            <a:spAutoFit/>
          </a:bodyPr>
          <a:lstStyle/>
          <a:p>
            <a:pPr indent="0" lvl="0" marL="0" marR="0" rtl="0" algn="l">
              <a:spcBef>
                <a:spcPts val="0"/>
              </a:spcBef>
              <a:spcAft>
                <a:spcPts val="0"/>
              </a:spcAft>
              <a:buNone/>
            </a:pPr>
            <a:r>
              <a:t/>
            </a:r>
            <a:endParaRPr sz="1350">
              <a:solidFill>
                <a:schemeClr val="dk1"/>
              </a:solidFill>
              <a:latin typeface="Calibri"/>
              <a:ea typeface="Calibri"/>
              <a:cs typeface="Calibri"/>
              <a:sym typeface="Calibri"/>
            </a:endParaRPr>
          </a:p>
        </p:txBody>
      </p:sp>
      <p:sp>
        <p:nvSpPr>
          <p:cNvPr id="474" name="Google Shape;474;p55"/>
          <p:cNvSpPr/>
          <p:nvPr/>
        </p:nvSpPr>
        <p:spPr>
          <a:xfrm>
            <a:off x="1143001" y="718751"/>
            <a:ext cx="138564" cy="276999"/>
          </a:xfrm>
          <a:prstGeom prst="rect">
            <a:avLst/>
          </a:prstGeom>
          <a:noFill/>
          <a:ln>
            <a:noFill/>
          </a:ln>
        </p:spPr>
        <p:txBody>
          <a:bodyPr anchorCtr="0" anchor="ctr" bIns="34275" lIns="68575" spcFirstLastPara="1" rIns="68575" wrap="square" tIns="34275">
            <a:spAutoFit/>
          </a:bodyPr>
          <a:lstStyle/>
          <a:p>
            <a:pPr indent="0" lvl="0" marL="0" marR="0" rtl="0" algn="l">
              <a:spcBef>
                <a:spcPts val="0"/>
              </a:spcBef>
              <a:spcAft>
                <a:spcPts val="0"/>
              </a:spcAft>
              <a:buNone/>
            </a:pPr>
            <a:r>
              <a:t/>
            </a:r>
            <a:endParaRPr sz="1350">
              <a:solidFill>
                <a:schemeClr val="dk1"/>
              </a:solidFill>
              <a:latin typeface="Calibri"/>
              <a:ea typeface="Calibri"/>
              <a:cs typeface="Calibri"/>
              <a:sym typeface="Calibri"/>
            </a:endParaRPr>
          </a:p>
        </p:txBody>
      </p:sp>
      <p:sp>
        <p:nvSpPr>
          <p:cNvPr id="475" name="Google Shape;475;p55"/>
          <p:cNvSpPr/>
          <p:nvPr/>
        </p:nvSpPr>
        <p:spPr>
          <a:xfrm>
            <a:off x="1143001" y="718751"/>
            <a:ext cx="138564" cy="276999"/>
          </a:xfrm>
          <a:prstGeom prst="rect">
            <a:avLst/>
          </a:prstGeom>
          <a:noFill/>
          <a:ln>
            <a:noFill/>
          </a:ln>
        </p:spPr>
        <p:txBody>
          <a:bodyPr anchorCtr="0" anchor="ctr" bIns="34275" lIns="68575" spcFirstLastPara="1" rIns="68575" wrap="square" tIns="34275">
            <a:spAutoFit/>
          </a:bodyPr>
          <a:lstStyle/>
          <a:p>
            <a:pPr indent="0" lvl="0" marL="0" marR="0" rtl="0" algn="l">
              <a:spcBef>
                <a:spcPts val="0"/>
              </a:spcBef>
              <a:spcAft>
                <a:spcPts val="0"/>
              </a:spcAft>
              <a:buNone/>
            </a:pPr>
            <a:r>
              <a:t/>
            </a:r>
            <a:endParaRPr sz="1350">
              <a:solidFill>
                <a:schemeClr val="dk1"/>
              </a:solidFill>
              <a:latin typeface="Calibri"/>
              <a:ea typeface="Calibri"/>
              <a:cs typeface="Calibri"/>
              <a:sym typeface="Calibri"/>
            </a:endParaRPr>
          </a:p>
        </p:txBody>
      </p:sp>
      <p:sp>
        <p:nvSpPr>
          <p:cNvPr id="476" name="Google Shape;476;p55"/>
          <p:cNvSpPr/>
          <p:nvPr/>
        </p:nvSpPr>
        <p:spPr>
          <a:xfrm>
            <a:off x="1143001" y="718751"/>
            <a:ext cx="138564" cy="276999"/>
          </a:xfrm>
          <a:prstGeom prst="rect">
            <a:avLst/>
          </a:prstGeom>
          <a:noFill/>
          <a:ln>
            <a:noFill/>
          </a:ln>
        </p:spPr>
        <p:txBody>
          <a:bodyPr anchorCtr="0" anchor="ctr" bIns="34275" lIns="68575" spcFirstLastPara="1" rIns="68575" wrap="square" tIns="34275">
            <a:spAutoFit/>
          </a:bodyPr>
          <a:lstStyle/>
          <a:p>
            <a:pPr indent="0" lvl="0" marL="0" marR="0" rtl="0" algn="l">
              <a:spcBef>
                <a:spcPts val="0"/>
              </a:spcBef>
              <a:spcAft>
                <a:spcPts val="0"/>
              </a:spcAft>
              <a:buNone/>
            </a:pPr>
            <a:r>
              <a:t/>
            </a:r>
            <a:endParaRPr sz="1350">
              <a:solidFill>
                <a:schemeClr val="dk1"/>
              </a:solidFill>
              <a:latin typeface="Calibri"/>
              <a:ea typeface="Calibri"/>
              <a:cs typeface="Calibri"/>
              <a:sym typeface="Calibri"/>
            </a:endParaRPr>
          </a:p>
        </p:txBody>
      </p:sp>
      <p:pic>
        <p:nvPicPr>
          <p:cNvPr id="477" name="Google Shape;477;p55"/>
          <p:cNvPicPr preferRelativeResize="0"/>
          <p:nvPr/>
        </p:nvPicPr>
        <p:blipFill rotWithShape="1">
          <a:blip r:embed="rId3">
            <a:alphaModFix/>
          </a:blip>
          <a:srcRect b="0" l="0" r="0" t="0"/>
          <a:stretch/>
        </p:blipFill>
        <p:spPr>
          <a:xfrm>
            <a:off x="4764108" y="1328528"/>
            <a:ext cx="4277819" cy="2576931"/>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1" name="Shape 481"/>
        <p:cNvGrpSpPr/>
        <p:nvPr/>
      </p:nvGrpSpPr>
      <p:grpSpPr>
        <a:xfrm>
          <a:off x="0" y="0"/>
          <a:ext cx="0" cy="0"/>
          <a:chOff x="0" y="0"/>
          <a:chExt cx="0" cy="0"/>
        </a:xfrm>
      </p:grpSpPr>
      <p:sp>
        <p:nvSpPr>
          <p:cNvPr id="482" name="Google Shape;482;p56"/>
          <p:cNvSpPr txBox="1"/>
          <p:nvPr>
            <p:ph type="title"/>
          </p:nvPr>
        </p:nvSpPr>
        <p:spPr>
          <a:xfrm>
            <a:off x="1281565" y="366740"/>
            <a:ext cx="6761173" cy="352011"/>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C00000"/>
              </a:buClr>
              <a:buSzPct val="100000"/>
              <a:buFont typeface="Calibri"/>
              <a:buNone/>
            </a:pPr>
            <a:r>
              <a:rPr lang="uk-UA" sz="2100">
                <a:solidFill>
                  <a:srgbClr val="C00000"/>
                </a:solidFill>
                <a:latin typeface="Calibri"/>
                <a:ea typeface="Calibri"/>
                <a:cs typeface="Calibri"/>
                <a:sym typeface="Calibri"/>
              </a:rPr>
              <a:t>Комбінована організаційна структура проєкту</a:t>
            </a:r>
            <a:endParaRPr sz="2100">
              <a:solidFill>
                <a:srgbClr val="C00000"/>
              </a:solidFill>
              <a:latin typeface="Calibri"/>
              <a:ea typeface="Calibri"/>
              <a:cs typeface="Calibri"/>
              <a:sym typeface="Calibri"/>
            </a:endParaRPr>
          </a:p>
        </p:txBody>
      </p:sp>
      <p:sp>
        <p:nvSpPr>
          <p:cNvPr id="483" name="Google Shape;483;p56"/>
          <p:cNvSpPr txBox="1"/>
          <p:nvPr>
            <p:ph idx="1" type="body"/>
          </p:nvPr>
        </p:nvSpPr>
        <p:spPr>
          <a:xfrm>
            <a:off x="1143001" y="835742"/>
            <a:ext cx="7401231" cy="2593258"/>
          </a:xfrm>
          <a:prstGeom prst="rect">
            <a:avLst/>
          </a:prstGeom>
          <a:noFill/>
          <a:ln>
            <a:noFill/>
          </a:ln>
        </p:spPr>
        <p:txBody>
          <a:bodyPr anchorCtr="0" anchor="t" bIns="45700" lIns="91425" spcFirstLastPara="1" rIns="91425" wrap="square" tIns="45700">
            <a:normAutofit fontScale="62500" lnSpcReduction="20000"/>
          </a:bodyPr>
          <a:lstStyle/>
          <a:p>
            <a:pPr indent="-228631" lvl="0" marL="228600" rtl="0" algn="l">
              <a:lnSpc>
                <a:spcPct val="95000"/>
              </a:lnSpc>
              <a:spcBef>
                <a:spcPts val="0"/>
              </a:spcBef>
              <a:spcAft>
                <a:spcPts val="0"/>
              </a:spcAft>
              <a:buClr>
                <a:schemeClr val="dk1"/>
              </a:buClr>
              <a:buSzPct val="100000"/>
              <a:buFont typeface="Noto Sans Symbols"/>
              <a:buChar char="✔"/>
            </a:pPr>
            <a:r>
              <a:rPr lang="uk-UA" sz="2900"/>
              <a:t>на різних рівнях управління одночасно використовують різні структури</a:t>
            </a:r>
            <a:endParaRPr/>
          </a:p>
          <a:p>
            <a:pPr indent="-228631" lvl="0" marL="228600" rtl="0" algn="just">
              <a:lnSpc>
                <a:spcPct val="95000"/>
              </a:lnSpc>
              <a:spcBef>
                <a:spcPts val="1450"/>
              </a:spcBef>
              <a:spcAft>
                <a:spcPts val="0"/>
              </a:spcAft>
              <a:buClr>
                <a:schemeClr val="dk1"/>
              </a:buClr>
              <a:buSzPct val="100000"/>
              <a:buFont typeface="Noto Sans Symbols"/>
              <a:buChar char="✔"/>
            </a:pPr>
            <a:r>
              <a:rPr lang="uk-UA" sz="2900"/>
              <a:t>наприклад, функціональна організація може створити спеціальну команду для виконання критично важливого проєкту – проєктну орг структуру; тоді команда може включати персонал з повною зайнятістю з різних функціональних відділів, може розробляти власний набір процедур</a:t>
            </a:r>
            <a:endParaRPr/>
          </a:p>
          <a:p>
            <a:pPr indent="-228631" lvl="0" marL="228600" rtl="0" algn="just">
              <a:lnSpc>
                <a:spcPct val="95000"/>
              </a:lnSpc>
              <a:spcBef>
                <a:spcPts val="1450"/>
              </a:spcBef>
              <a:spcAft>
                <a:spcPts val="0"/>
              </a:spcAft>
              <a:buClr>
                <a:schemeClr val="dk1"/>
              </a:buClr>
              <a:buSzPct val="100000"/>
              <a:buFont typeface="Noto Sans Symbols"/>
              <a:buChar char="✔"/>
            </a:pPr>
            <a:r>
              <a:rPr lang="uk-UA" sz="2900"/>
              <a:t>наприклад, організація може керувати більшістю своїх проектів в сильній матриці, але дозволяти функціональним відділам управляти невеликими проектами </a:t>
            </a:r>
            <a:endParaRPr/>
          </a:p>
        </p:txBody>
      </p:sp>
      <p:sp>
        <p:nvSpPr>
          <p:cNvPr id="484" name="Google Shape;484;p56"/>
          <p:cNvSpPr/>
          <p:nvPr/>
        </p:nvSpPr>
        <p:spPr>
          <a:xfrm>
            <a:off x="1143001" y="718751"/>
            <a:ext cx="138564" cy="276999"/>
          </a:xfrm>
          <a:prstGeom prst="rect">
            <a:avLst/>
          </a:prstGeom>
          <a:noFill/>
          <a:ln>
            <a:noFill/>
          </a:ln>
        </p:spPr>
        <p:txBody>
          <a:bodyPr anchorCtr="0" anchor="ctr" bIns="34275" lIns="68575" spcFirstLastPara="1" rIns="68575" wrap="square" tIns="34275">
            <a:spAutoFit/>
          </a:bodyPr>
          <a:lstStyle/>
          <a:p>
            <a:pPr indent="0" lvl="0" marL="0" marR="0" rtl="0" algn="l">
              <a:spcBef>
                <a:spcPts val="0"/>
              </a:spcBef>
              <a:spcAft>
                <a:spcPts val="0"/>
              </a:spcAft>
              <a:buNone/>
            </a:pPr>
            <a:r>
              <a:t/>
            </a:r>
            <a:endParaRPr sz="1350">
              <a:solidFill>
                <a:schemeClr val="dk1"/>
              </a:solidFill>
              <a:latin typeface="Calibri"/>
              <a:ea typeface="Calibri"/>
              <a:cs typeface="Calibri"/>
              <a:sym typeface="Calibri"/>
            </a:endParaRPr>
          </a:p>
        </p:txBody>
      </p:sp>
      <p:sp>
        <p:nvSpPr>
          <p:cNvPr id="485" name="Google Shape;485;p56"/>
          <p:cNvSpPr/>
          <p:nvPr/>
        </p:nvSpPr>
        <p:spPr>
          <a:xfrm>
            <a:off x="1143001" y="718751"/>
            <a:ext cx="138564" cy="276999"/>
          </a:xfrm>
          <a:prstGeom prst="rect">
            <a:avLst/>
          </a:prstGeom>
          <a:noFill/>
          <a:ln>
            <a:noFill/>
          </a:ln>
        </p:spPr>
        <p:txBody>
          <a:bodyPr anchorCtr="0" anchor="ctr" bIns="34275" lIns="68575" spcFirstLastPara="1" rIns="68575" wrap="square" tIns="34275">
            <a:spAutoFit/>
          </a:bodyPr>
          <a:lstStyle/>
          <a:p>
            <a:pPr indent="0" lvl="0" marL="0" marR="0" rtl="0" algn="l">
              <a:spcBef>
                <a:spcPts val="0"/>
              </a:spcBef>
              <a:spcAft>
                <a:spcPts val="0"/>
              </a:spcAft>
              <a:buNone/>
            </a:pPr>
            <a:r>
              <a:t/>
            </a:r>
            <a:endParaRPr sz="1350">
              <a:solidFill>
                <a:schemeClr val="dk1"/>
              </a:solidFill>
              <a:latin typeface="Calibri"/>
              <a:ea typeface="Calibri"/>
              <a:cs typeface="Calibri"/>
              <a:sym typeface="Calibri"/>
            </a:endParaRPr>
          </a:p>
        </p:txBody>
      </p:sp>
      <p:sp>
        <p:nvSpPr>
          <p:cNvPr id="486" name="Google Shape;486;p56"/>
          <p:cNvSpPr/>
          <p:nvPr/>
        </p:nvSpPr>
        <p:spPr>
          <a:xfrm>
            <a:off x="1143001" y="718751"/>
            <a:ext cx="138564" cy="276999"/>
          </a:xfrm>
          <a:prstGeom prst="rect">
            <a:avLst/>
          </a:prstGeom>
          <a:noFill/>
          <a:ln>
            <a:noFill/>
          </a:ln>
        </p:spPr>
        <p:txBody>
          <a:bodyPr anchorCtr="0" anchor="ctr" bIns="34275" lIns="68575" spcFirstLastPara="1" rIns="68575" wrap="square" tIns="34275">
            <a:spAutoFit/>
          </a:bodyPr>
          <a:lstStyle/>
          <a:p>
            <a:pPr indent="0" lvl="0" marL="0" marR="0" rtl="0" algn="l">
              <a:spcBef>
                <a:spcPts val="0"/>
              </a:spcBef>
              <a:spcAft>
                <a:spcPts val="0"/>
              </a:spcAft>
              <a:buNone/>
            </a:pPr>
            <a:r>
              <a:t/>
            </a:r>
            <a:endParaRPr sz="1350">
              <a:solidFill>
                <a:schemeClr val="dk1"/>
              </a:solidFill>
              <a:latin typeface="Calibri"/>
              <a:ea typeface="Calibri"/>
              <a:cs typeface="Calibri"/>
              <a:sym typeface="Calibri"/>
            </a:endParaRPr>
          </a:p>
        </p:txBody>
      </p:sp>
      <p:sp>
        <p:nvSpPr>
          <p:cNvPr id="487" name="Google Shape;487;p56"/>
          <p:cNvSpPr/>
          <p:nvPr/>
        </p:nvSpPr>
        <p:spPr>
          <a:xfrm>
            <a:off x="1143001" y="718751"/>
            <a:ext cx="138564" cy="276999"/>
          </a:xfrm>
          <a:prstGeom prst="rect">
            <a:avLst/>
          </a:prstGeom>
          <a:noFill/>
          <a:ln>
            <a:noFill/>
          </a:ln>
        </p:spPr>
        <p:txBody>
          <a:bodyPr anchorCtr="0" anchor="ctr" bIns="34275" lIns="68575" spcFirstLastPara="1" rIns="68575" wrap="square" tIns="34275">
            <a:spAutoFit/>
          </a:bodyPr>
          <a:lstStyle/>
          <a:p>
            <a:pPr indent="0" lvl="0" marL="0" marR="0" rtl="0" algn="l">
              <a:spcBef>
                <a:spcPts val="0"/>
              </a:spcBef>
              <a:spcAft>
                <a:spcPts val="0"/>
              </a:spcAft>
              <a:buNone/>
            </a:pPr>
            <a:r>
              <a:t/>
            </a:r>
            <a:endParaRPr sz="1350">
              <a:solidFill>
                <a:schemeClr val="dk1"/>
              </a:solidFill>
              <a:latin typeface="Calibri"/>
              <a:ea typeface="Calibri"/>
              <a:cs typeface="Calibri"/>
              <a:sym typeface="Calibri"/>
            </a:endParaRPr>
          </a:p>
        </p:txBody>
      </p:sp>
      <p:sp>
        <p:nvSpPr>
          <p:cNvPr id="488" name="Google Shape;488;p56"/>
          <p:cNvSpPr/>
          <p:nvPr/>
        </p:nvSpPr>
        <p:spPr>
          <a:xfrm>
            <a:off x="1143001" y="718751"/>
            <a:ext cx="138564" cy="276999"/>
          </a:xfrm>
          <a:prstGeom prst="rect">
            <a:avLst/>
          </a:prstGeom>
          <a:noFill/>
          <a:ln>
            <a:noFill/>
          </a:ln>
        </p:spPr>
        <p:txBody>
          <a:bodyPr anchorCtr="0" anchor="ctr" bIns="34275" lIns="68575" spcFirstLastPara="1" rIns="68575" wrap="square" tIns="34275">
            <a:spAutoFit/>
          </a:bodyPr>
          <a:lstStyle/>
          <a:p>
            <a:pPr indent="0" lvl="0" marL="0" marR="0" rtl="0" algn="l">
              <a:spcBef>
                <a:spcPts val="0"/>
              </a:spcBef>
              <a:spcAft>
                <a:spcPts val="0"/>
              </a:spcAft>
              <a:buNone/>
            </a:pPr>
            <a:r>
              <a:t/>
            </a:r>
            <a:endParaRPr sz="1350">
              <a:solidFill>
                <a:schemeClr val="dk1"/>
              </a:solidFill>
              <a:latin typeface="Calibri"/>
              <a:ea typeface="Calibri"/>
              <a:cs typeface="Calibri"/>
              <a:sym typeface="Calibri"/>
            </a:endParaRPr>
          </a:p>
        </p:txBody>
      </p:sp>
      <p:pic>
        <p:nvPicPr>
          <p:cNvPr id="489" name="Google Shape;489;p56"/>
          <p:cNvPicPr preferRelativeResize="0"/>
          <p:nvPr/>
        </p:nvPicPr>
        <p:blipFill rotWithShape="1">
          <a:blip r:embed="rId3">
            <a:alphaModFix/>
          </a:blip>
          <a:srcRect b="0" l="0" r="0" t="0"/>
          <a:stretch/>
        </p:blipFill>
        <p:spPr>
          <a:xfrm>
            <a:off x="2401555" y="3281701"/>
            <a:ext cx="5599443" cy="3036874"/>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4" name="Shape 494"/>
        <p:cNvGrpSpPr/>
        <p:nvPr/>
      </p:nvGrpSpPr>
      <p:grpSpPr>
        <a:xfrm>
          <a:off x="0" y="0"/>
          <a:ext cx="0" cy="0"/>
          <a:chOff x="0" y="0"/>
          <a:chExt cx="0" cy="0"/>
        </a:xfrm>
      </p:grpSpPr>
      <p:sp>
        <p:nvSpPr>
          <p:cNvPr id="495" name="Google Shape;495;p57"/>
          <p:cNvSpPr txBox="1"/>
          <p:nvPr>
            <p:ph type="title"/>
          </p:nvPr>
        </p:nvSpPr>
        <p:spPr>
          <a:xfrm>
            <a:off x="1561740" y="718751"/>
            <a:ext cx="6172200" cy="347785"/>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rgbClr val="C00000"/>
              </a:buClr>
              <a:buSzPct val="100000"/>
              <a:buFont typeface="Calibri"/>
              <a:buNone/>
            </a:pPr>
            <a:r>
              <a:rPr lang="uk-UA" sz="2400">
                <a:solidFill>
                  <a:srgbClr val="C00000"/>
                </a:solidFill>
              </a:rPr>
              <a:t>Переваги і недоліки окремих оргструктур</a:t>
            </a:r>
            <a:endParaRPr sz="2400">
              <a:solidFill>
                <a:srgbClr val="C00000"/>
              </a:solidFill>
              <a:highlight>
                <a:srgbClr val="FFFF00"/>
              </a:highlight>
            </a:endParaRPr>
          </a:p>
        </p:txBody>
      </p:sp>
      <p:sp>
        <p:nvSpPr>
          <p:cNvPr id="496" name="Google Shape;496;p57"/>
          <p:cNvSpPr txBox="1"/>
          <p:nvPr>
            <p:ph idx="1" type="body"/>
          </p:nvPr>
        </p:nvSpPr>
        <p:spPr>
          <a:xfrm>
            <a:off x="1143001" y="1589050"/>
            <a:ext cx="7360919" cy="3827012"/>
          </a:xfrm>
          <a:prstGeom prst="rect">
            <a:avLst/>
          </a:prstGeom>
          <a:noFill/>
          <a:ln>
            <a:noFill/>
          </a:ln>
        </p:spPr>
        <p:txBody>
          <a:bodyPr anchorCtr="0" anchor="t" bIns="45700" lIns="91425" spcFirstLastPara="1" rIns="91425" wrap="square" tIns="45700">
            <a:normAutofit/>
          </a:bodyPr>
          <a:lstStyle/>
          <a:p>
            <a:pPr indent="0" lvl="0" marL="0" rtl="0" algn="just">
              <a:lnSpc>
                <a:spcPct val="90000"/>
              </a:lnSpc>
              <a:spcBef>
                <a:spcPts val="0"/>
              </a:spcBef>
              <a:spcAft>
                <a:spcPts val="0"/>
              </a:spcAft>
              <a:buClr>
                <a:srgbClr val="C00000"/>
              </a:buClr>
              <a:buSzPts val="1875"/>
              <a:buNone/>
            </a:pPr>
            <a:r>
              <a:rPr lang="uk-UA" sz="1875">
                <a:solidFill>
                  <a:srgbClr val="C00000"/>
                </a:solidFill>
                <a:latin typeface="Calibri"/>
                <a:ea typeface="Calibri"/>
                <a:cs typeface="Calibri"/>
                <a:sym typeface="Calibri"/>
              </a:rPr>
              <a:t>Функціональна структура</a:t>
            </a:r>
            <a:endParaRPr/>
          </a:p>
          <a:p>
            <a:pPr indent="0" lvl="0" marL="0" rtl="0" algn="just">
              <a:lnSpc>
                <a:spcPct val="90000"/>
              </a:lnSpc>
              <a:spcBef>
                <a:spcPts val="0"/>
              </a:spcBef>
              <a:spcAft>
                <a:spcPts val="0"/>
              </a:spcAft>
              <a:buClr>
                <a:schemeClr val="dk1"/>
              </a:buClr>
              <a:buSzPts val="1875"/>
              <a:buNone/>
            </a:pPr>
            <a:r>
              <a:rPr lang="uk-UA" sz="1875">
                <a:latin typeface="Calibri"/>
                <a:ea typeface="Calibri"/>
                <a:cs typeface="Calibri"/>
                <a:sym typeface="Calibri"/>
              </a:rPr>
              <a:t>«+» Зрозумілі відносини підлеглості –</a:t>
            </a:r>
            <a:endParaRPr/>
          </a:p>
          <a:p>
            <a:pPr indent="0" lvl="0" marL="0" rtl="0" algn="just">
              <a:lnSpc>
                <a:spcPct val="90000"/>
              </a:lnSpc>
              <a:spcBef>
                <a:spcPts val="0"/>
              </a:spcBef>
              <a:spcAft>
                <a:spcPts val="0"/>
              </a:spcAft>
              <a:buClr>
                <a:schemeClr val="dk1"/>
              </a:buClr>
              <a:buSzPts val="1875"/>
              <a:buNone/>
            </a:pPr>
            <a:r>
              <a:rPr lang="uk-UA" sz="1875">
                <a:latin typeface="Calibri"/>
                <a:ea typeface="Calibri"/>
                <a:cs typeface="Calibri"/>
                <a:sym typeface="Calibri"/>
              </a:rPr>
              <a:t>«–» Складна взаємодія між функціональними підрозділами.</a:t>
            </a:r>
            <a:endParaRPr/>
          </a:p>
          <a:p>
            <a:pPr indent="0" lvl="0" marL="0" rtl="0" algn="just">
              <a:lnSpc>
                <a:spcPct val="90000"/>
              </a:lnSpc>
              <a:spcBef>
                <a:spcPts val="0"/>
              </a:spcBef>
              <a:spcAft>
                <a:spcPts val="0"/>
              </a:spcAft>
              <a:buClr>
                <a:schemeClr val="dk1"/>
              </a:buClr>
              <a:buSzPts val="1875"/>
              <a:buNone/>
            </a:pPr>
            <a:r>
              <a:t/>
            </a:r>
            <a:endParaRPr b="1" sz="1875">
              <a:latin typeface="Calibri"/>
              <a:ea typeface="Calibri"/>
              <a:cs typeface="Calibri"/>
              <a:sym typeface="Calibri"/>
            </a:endParaRPr>
          </a:p>
          <a:p>
            <a:pPr indent="0" lvl="0" marL="0" rtl="0" algn="just">
              <a:lnSpc>
                <a:spcPct val="90000"/>
              </a:lnSpc>
              <a:spcBef>
                <a:spcPts val="0"/>
              </a:spcBef>
              <a:spcAft>
                <a:spcPts val="0"/>
              </a:spcAft>
              <a:buClr>
                <a:srgbClr val="C00000"/>
              </a:buClr>
              <a:buSzPts val="1875"/>
              <a:buNone/>
            </a:pPr>
            <a:r>
              <a:rPr lang="uk-UA" sz="1875">
                <a:solidFill>
                  <a:srgbClr val="C00000"/>
                </a:solidFill>
                <a:latin typeface="Calibri"/>
                <a:ea typeface="Calibri"/>
                <a:cs typeface="Calibri"/>
                <a:sym typeface="Calibri"/>
              </a:rPr>
              <a:t>Матрична структура</a:t>
            </a:r>
            <a:endParaRPr b="1" sz="1875">
              <a:latin typeface="Calibri"/>
              <a:ea typeface="Calibri"/>
              <a:cs typeface="Calibri"/>
              <a:sym typeface="Calibri"/>
            </a:endParaRPr>
          </a:p>
          <a:p>
            <a:pPr indent="0" lvl="0" marL="0" rtl="0" algn="just">
              <a:lnSpc>
                <a:spcPct val="90000"/>
              </a:lnSpc>
              <a:spcBef>
                <a:spcPts val="0"/>
              </a:spcBef>
              <a:spcAft>
                <a:spcPts val="0"/>
              </a:spcAft>
              <a:buClr>
                <a:schemeClr val="dk1"/>
              </a:buClr>
              <a:buSzPts val="1875"/>
              <a:buNone/>
            </a:pPr>
            <a:r>
              <a:rPr lang="uk-UA" sz="1875">
                <a:latin typeface="Calibri"/>
                <a:ea typeface="Calibri"/>
                <a:cs typeface="Calibri"/>
                <a:sym typeface="Calibri"/>
              </a:rPr>
              <a:t>«+» Найкращі можливості по координації. Можливість повернення спеціалістів у функціональні підрозділи по завершенню проекту.</a:t>
            </a:r>
            <a:endParaRPr/>
          </a:p>
          <a:p>
            <a:pPr indent="0" lvl="0" marL="0" rtl="0" algn="just">
              <a:lnSpc>
                <a:spcPct val="90000"/>
              </a:lnSpc>
              <a:spcBef>
                <a:spcPts val="0"/>
              </a:spcBef>
              <a:spcAft>
                <a:spcPts val="0"/>
              </a:spcAft>
              <a:buClr>
                <a:schemeClr val="dk1"/>
              </a:buClr>
              <a:buSzPts val="1875"/>
              <a:buNone/>
            </a:pPr>
            <a:r>
              <a:rPr lang="uk-UA" sz="1875">
                <a:latin typeface="Calibri"/>
                <a:ea typeface="Calibri"/>
                <a:cs typeface="Calibri"/>
                <a:sym typeface="Calibri"/>
              </a:rPr>
              <a:t>«–» Потенційні конфлікти між функціональними керівниками та менеджерами проекту.</a:t>
            </a:r>
            <a:endParaRPr/>
          </a:p>
          <a:p>
            <a:pPr indent="0" lvl="0" marL="0" rtl="0" algn="just">
              <a:lnSpc>
                <a:spcPct val="90000"/>
              </a:lnSpc>
              <a:spcBef>
                <a:spcPts val="0"/>
              </a:spcBef>
              <a:spcAft>
                <a:spcPts val="0"/>
              </a:spcAft>
              <a:buClr>
                <a:schemeClr val="dk1"/>
              </a:buClr>
              <a:buSzPts val="1875"/>
              <a:buNone/>
            </a:pPr>
            <a:r>
              <a:t/>
            </a:r>
            <a:endParaRPr sz="1875">
              <a:latin typeface="Calibri"/>
              <a:ea typeface="Calibri"/>
              <a:cs typeface="Calibri"/>
              <a:sym typeface="Calibri"/>
            </a:endParaRPr>
          </a:p>
          <a:p>
            <a:pPr indent="0" lvl="0" marL="0" rtl="0" algn="just">
              <a:lnSpc>
                <a:spcPct val="90000"/>
              </a:lnSpc>
              <a:spcBef>
                <a:spcPts val="0"/>
              </a:spcBef>
              <a:spcAft>
                <a:spcPts val="0"/>
              </a:spcAft>
              <a:buClr>
                <a:srgbClr val="C00000"/>
              </a:buClr>
              <a:buSzPts val="1875"/>
              <a:buNone/>
            </a:pPr>
            <a:r>
              <a:rPr lang="uk-UA" sz="1875">
                <a:solidFill>
                  <a:srgbClr val="C00000"/>
                </a:solidFill>
                <a:latin typeface="Calibri"/>
                <a:ea typeface="Calibri"/>
                <a:cs typeface="Calibri"/>
                <a:sym typeface="Calibri"/>
              </a:rPr>
              <a:t>Проєктна організація</a:t>
            </a:r>
            <a:endParaRPr b="1" sz="1875">
              <a:latin typeface="Calibri"/>
              <a:ea typeface="Calibri"/>
              <a:cs typeface="Calibri"/>
              <a:sym typeface="Calibri"/>
            </a:endParaRPr>
          </a:p>
          <a:p>
            <a:pPr indent="0" lvl="0" marL="0" rtl="0" algn="just">
              <a:lnSpc>
                <a:spcPct val="90000"/>
              </a:lnSpc>
              <a:spcBef>
                <a:spcPts val="0"/>
              </a:spcBef>
              <a:spcAft>
                <a:spcPts val="0"/>
              </a:spcAft>
              <a:buClr>
                <a:schemeClr val="dk1"/>
              </a:buClr>
              <a:buSzPts val="1875"/>
              <a:buNone/>
            </a:pPr>
            <a:r>
              <a:rPr lang="uk-UA" sz="1875">
                <a:latin typeface="Calibri"/>
                <a:ea typeface="Calibri"/>
                <a:cs typeface="Calibri"/>
                <a:sym typeface="Calibri"/>
              </a:rPr>
              <a:t>«+» Можливість реалізації мегапроектів.</a:t>
            </a:r>
            <a:endParaRPr/>
          </a:p>
          <a:p>
            <a:pPr indent="0" lvl="0" marL="0" rtl="0" algn="just">
              <a:lnSpc>
                <a:spcPct val="90000"/>
              </a:lnSpc>
              <a:spcBef>
                <a:spcPts val="0"/>
              </a:spcBef>
              <a:spcAft>
                <a:spcPts val="0"/>
              </a:spcAft>
              <a:buClr>
                <a:schemeClr val="dk1"/>
              </a:buClr>
              <a:buSzPts val="1875"/>
              <a:buNone/>
            </a:pPr>
            <a:r>
              <a:rPr lang="uk-UA" sz="1875">
                <a:latin typeface="Calibri"/>
                <a:ea typeface="Calibri"/>
                <a:cs typeface="Calibri"/>
                <a:sym typeface="Calibri"/>
              </a:rPr>
              <a:t>«–» Проблема вивільнення персоналу по завершенню проекту</a:t>
            </a:r>
            <a:endParaRPr/>
          </a:p>
        </p:txBody>
      </p:sp>
      <p:sp>
        <p:nvSpPr>
          <p:cNvPr id="497" name="Google Shape;497;p57"/>
          <p:cNvSpPr/>
          <p:nvPr/>
        </p:nvSpPr>
        <p:spPr>
          <a:xfrm>
            <a:off x="1143001" y="718751"/>
            <a:ext cx="138564" cy="276999"/>
          </a:xfrm>
          <a:prstGeom prst="rect">
            <a:avLst/>
          </a:prstGeom>
          <a:noFill/>
          <a:ln>
            <a:noFill/>
          </a:ln>
        </p:spPr>
        <p:txBody>
          <a:bodyPr anchorCtr="0" anchor="ctr" bIns="34275" lIns="68575" spcFirstLastPara="1" rIns="68575" wrap="square" tIns="34275">
            <a:spAutoFit/>
          </a:bodyPr>
          <a:lstStyle/>
          <a:p>
            <a:pPr indent="0" lvl="0" marL="0" marR="0" rtl="0" algn="l">
              <a:spcBef>
                <a:spcPts val="0"/>
              </a:spcBef>
              <a:spcAft>
                <a:spcPts val="0"/>
              </a:spcAft>
              <a:buNone/>
            </a:pPr>
            <a:r>
              <a:t/>
            </a:r>
            <a:endParaRPr sz="1350">
              <a:solidFill>
                <a:schemeClr val="dk1"/>
              </a:solidFill>
              <a:latin typeface="Calibri"/>
              <a:ea typeface="Calibri"/>
              <a:cs typeface="Calibri"/>
              <a:sym typeface="Calibri"/>
            </a:endParaRPr>
          </a:p>
        </p:txBody>
      </p:sp>
      <p:sp>
        <p:nvSpPr>
          <p:cNvPr id="498" name="Google Shape;498;p57"/>
          <p:cNvSpPr/>
          <p:nvPr/>
        </p:nvSpPr>
        <p:spPr>
          <a:xfrm>
            <a:off x="1143001" y="718751"/>
            <a:ext cx="138564" cy="276999"/>
          </a:xfrm>
          <a:prstGeom prst="rect">
            <a:avLst/>
          </a:prstGeom>
          <a:noFill/>
          <a:ln>
            <a:noFill/>
          </a:ln>
        </p:spPr>
        <p:txBody>
          <a:bodyPr anchorCtr="0" anchor="ctr" bIns="34275" lIns="68575" spcFirstLastPara="1" rIns="68575" wrap="square" tIns="34275">
            <a:spAutoFit/>
          </a:bodyPr>
          <a:lstStyle/>
          <a:p>
            <a:pPr indent="0" lvl="0" marL="0" marR="0" rtl="0" algn="l">
              <a:spcBef>
                <a:spcPts val="0"/>
              </a:spcBef>
              <a:spcAft>
                <a:spcPts val="0"/>
              </a:spcAft>
              <a:buNone/>
            </a:pPr>
            <a:r>
              <a:t/>
            </a:r>
            <a:endParaRPr sz="1350">
              <a:solidFill>
                <a:schemeClr val="dk1"/>
              </a:solidFill>
              <a:latin typeface="Calibri"/>
              <a:ea typeface="Calibri"/>
              <a:cs typeface="Calibri"/>
              <a:sym typeface="Calibri"/>
            </a:endParaRPr>
          </a:p>
        </p:txBody>
      </p:sp>
      <p:sp>
        <p:nvSpPr>
          <p:cNvPr id="499" name="Google Shape;499;p57"/>
          <p:cNvSpPr/>
          <p:nvPr/>
        </p:nvSpPr>
        <p:spPr>
          <a:xfrm>
            <a:off x="1143001" y="718751"/>
            <a:ext cx="138564" cy="276999"/>
          </a:xfrm>
          <a:prstGeom prst="rect">
            <a:avLst/>
          </a:prstGeom>
          <a:noFill/>
          <a:ln>
            <a:noFill/>
          </a:ln>
        </p:spPr>
        <p:txBody>
          <a:bodyPr anchorCtr="0" anchor="ctr" bIns="34275" lIns="68575" spcFirstLastPara="1" rIns="68575" wrap="square" tIns="34275">
            <a:spAutoFit/>
          </a:bodyPr>
          <a:lstStyle/>
          <a:p>
            <a:pPr indent="0" lvl="0" marL="0" marR="0" rtl="0" algn="l">
              <a:spcBef>
                <a:spcPts val="0"/>
              </a:spcBef>
              <a:spcAft>
                <a:spcPts val="0"/>
              </a:spcAft>
              <a:buNone/>
            </a:pPr>
            <a:r>
              <a:t/>
            </a:r>
            <a:endParaRPr sz="1350">
              <a:solidFill>
                <a:schemeClr val="dk1"/>
              </a:solidFill>
              <a:latin typeface="Calibri"/>
              <a:ea typeface="Calibri"/>
              <a:cs typeface="Calibri"/>
              <a:sym typeface="Calibri"/>
            </a:endParaRPr>
          </a:p>
        </p:txBody>
      </p:sp>
      <p:sp>
        <p:nvSpPr>
          <p:cNvPr id="500" name="Google Shape;500;p57"/>
          <p:cNvSpPr/>
          <p:nvPr/>
        </p:nvSpPr>
        <p:spPr>
          <a:xfrm>
            <a:off x="1143001" y="718751"/>
            <a:ext cx="138564" cy="276999"/>
          </a:xfrm>
          <a:prstGeom prst="rect">
            <a:avLst/>
          </a:prstGeom>
          <a:noFill/>
          <a:ln>
            <a:noFill/>
          </a:ln>
        </p:spPr>
        <p:txBody>
          <a:bodyPr anchorCtr="0" anchor="ctr" bIns="34275" lIns="68575" spcFirstLastPara="1" rIns="68575" wrap="square" tIns="34275">
            <a:spAutoFit/>
          </a:bodyPr>
          <a:lstStyle/>
          <a:p>
            <a:pPr indent="0" lvl="0" marL="0" marR="0" rtl="0" algn="l">
              <a:spcBef>
                <a:spcPts val="0"/>
              </a:spcBef>
              <a:spcAft>
                <a:spcPts val="0"/>
              </a:spcAft>
              <a:buNone/>
            </a:pPr>
            <a:r>
              <a:t/>
            </a:r>
            <a:endParaRPr sz="1350">
              <a:solidFill>
                <a:schemeClr val="dk1"/>
              </a:solidFill>
              <a:latin typeface="Calibri"/>
              <a:ea typeface="Calibri"/>
              <a:cs typeface="Calibri"/>
              <a:sym typeface="Calibri"/>
            </a:endParaRPr>
          </a:p>
        </p:txBody>
      </p:sp>
      <p:sp>
        <p:nvSpPr>
          <p:cNvPr id="501" name="Google Shape;501;p57"/>
          <p:cNvSpPr/>
          <p:nvPr/>
        </p:nvSpPr>
        <p:spPr>
          <a:xfrm>
            <a:off x="1143001" y="718751"/>
            <a:ext cx="138564" cy="276999"/>
          </a:xfrm>
          <a:prstGeom prst="rect">
            <a:avLst/>
          </a:prstGeom>
          <a:noFill/>
          <a:ln>
            <a:noFill/>
          </a:ln>
        </p:spPr>
        <p:txBody>
          <a:bodyPr anchorCtr="0" anchor="ctr" bIns="34275" lIns="68575" spcFirstLastPara="1" rIns="68575" wrap="square" tIns="34275">
            <a:spAutoFit/>
          </a:bodyPr>
          <a:lstStyle/>
          <a:p>
            <a:pPr indent="0" lvl="0" marL="0" marR="0" rtl="0" algn="l">
              <a:spcBef>
                <a:spcPts val="0"/>
              </a:spcBef>
              <a:spcAft>
                <a:spcPts val="0"/>
              </a:spcAft>
              <a:buNone/>
            </a:pPr>
            <a:r>
              <a:t/>
            </a:r>
            <a:endParaRPr sz="1350">
              <a:solidFill>
                <a:schemeClr val="dk1"/>
              </a:solidFill>
              <a:latin typeface="Calibri"/>
              <a:ea typeface="Calibri"/>
              <a:cs typeface="Calibri"/>
              <a:sym typeface="Calibri"/>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6" name="Shape 506"/>
        <p:cNvGrpSpPr/>
        <p:nvPr/>
      </p:nvGrpSpPr>
      <p:grpSpPr>
        <a:xfrm>
          <a:off x="0" y="0"/>
          <a:ext cx="0" cy="0"/>
          <a:chOff x="0" y="0"/>
          <a:chExt cx="0" cy="0"/>
        </a:xfrm>
      </p:grpSpPr>
      <p:sp>
        <p:nvSpPr>
          <p:cNvPr id="507" name="Google Shape;507;p58"/>
          <p:cNvSpPr txBox="1"/>
          <p:nvPr>
            <p:ph type="title"/>
          </p:nvPr>
        </p:nvSpPr>
        <p:spPr>
          <a:xfrm>
            <a:off x="1281565" y="400790"/>
            <a:ext cx="5816481" cy="276999"/>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C00000"/>
              </a:buClr>
              <a:buSzPts val="2025"/>
              <a:buFont typeface="Calibri"/>
              <a:buNone/>
            </a:pPr>
            <a:r>
              <a:rPr lang="uk-UA" sz="2025">
                <a:solidFill>
                  <a:srgbClr val="C00000"/>
                </a:solidFill>
              </a:rPr>
              <a:t>Яка організаційна структура найкраща для проєкту?</a:t>
            </a:r>
            <a:endParaRPr/>
          </a:p>
        </p:txBody>
      </p:sp>
      <p:sp>
        <p:nvSpPr>
          <p:cNvPr id="508" name="Google Shape;508;p58"/>
          <p:cNvSpPr txBox="1"/>
          <p:nvPr>
            <p:ph idx="1" type="body"/>
          </p:nvPr>
        </p:nvSpPr>
        <p:spPr>
          <a:xfrm>
            <a:off x="985838" y="951832"/>
            <a:ext cx="7570787" cy="5321149"/>
          </a:xfrm>
          <a:prstGeom prst="rect">
            <a:avLst/>
          </a:prstGeom>
          <a:noFill/>
          <a:ln>
            <a:noFill/>
          </a:ln>
        </p:spPr>
        <p:txBody>
          <a:bodyPr anchorCtr="0" anchor="t" bIns="45700" lIns="91425" spcFirstLastPara="1" rIns="91425" wrap="square" tIns="45700">
            <a:normAutofit fontScale="85000" lnSpcReduction="20000"/>
          </a:bodyPr>
          <a:lstStyle/>
          <a:p>
            <a:pPr indent="0" lvl="0" marL="0" rtl="0" algn="just">
              <a:lnSpc>
                <a:spcPct val="100000"/>
              </a:lnSpc>
              <a:spcBef>
                <a:spcPts val="0"/>
              </a:spcBef>
              <a:spcAft>
                <a:spcPts val="0"/>
              </a:spcAft>
              <a:buClr>
                <a:srgbClr val="C00000"/>
              </a:buClr>
              <a:buSzPct val="100000"/>
              <a:buNone/>
            </a:pPr>
            <a:r>
              <a:rPr b="1" lang="uk-UA" sz="1875">
                <a:solidFill>
                  <a:srgbClr val="C00000"/>
                </a:solidFill>
                <a:latin typeface="Calibri"/>
                <a:ea typeface="Calibri"/>
                <a:cs typeface="Calibri"/>
                <a:sym typeface="Calibri"/>
              </a:rPr>
              <a:t>Функціональна організація </a:t>
            </a:r>
            <a:r>
              <a:rPr lang="uk-UA" sz="1875">
                <a:latin typeface="Calibri"/>
                <a:ea typeface="Calibri"/>
                <a:cs typeface="Calibri"/>
                <a:sym typeface="Calibri"/>
              </a:rPr>
              <a:t>дуже добре працює для груп, які не виконують дуже багато проєктів, або для проєктів, які не є складними і не мають обмеженого терміну</a:t>
            </a:r>
            <a:endParaRPr/>
          </a:p>
          <a:p>
            <a:pPr indent="0" lvl="0" marL="0" rtl="0" algn="just">
              <a:lnSpc>
                <a:spcPct val="100000"/>
              </a:lnSpc>
              <a:spcBef>
                <a:spcPts val="1200"/>
              </a:spcBef>
              <a:spcAft>
                <a:spcPts val="0"/>
              </a:spcAft>
              <a:buClr>
                <a:srgbClr val="C00000"/>
              </a:buClr>
              <a:buSzPct val="100000"/>
              <a:buNone/>
            </a:pPr>
            <a:r>
              <a:rPr b="1" lang="uk-UA" sz="1875">
                <a:solidFill>
                  <a:srgbClr val="C00000"/>
                </a:solidFill>
                <a:latin typeface="Calibri"/>
                <a:ea typeface="Calibri"/>
                <a:cs typeface="Calibri"/>
                <a:sym typeface="Calibri"/>
              </a:rPr>
              <a:t>Матричні організації </a:t>
            </a:r>
            <a:r>
              <a:rPr lang="uk-UA" sz="1875">
                <a:latin typeface="Calibri"/>
                <a:ea typeface="Calibri"/>
                <a:cs typeface="Calibri"/>
                <a:sym typeface="Calibri"/>
              </a:rPr>
              <a:t>працюють добре, коли членів команди буде призначено на комбінацію з кількох проектів, а також іншої роботи. В матриці члени команди можуть бути призначені на декілька проєктів. У матричній ситуації ви, як менеджер проектів, швидше за все, керуєте кількома проєктами</a:t>
            </a:r>
            <a:endParaRPr/>
          </a:p>
          <a:p>
            <a:pPr indent="0" lvl="0" marL="0" rtl="0" algn="just">
              <a:lnSpc>
                <a:spcPct val="100000"/>
              </a:lnSpc>
              <a:spcBef>
                <a:spcPts val="1200"/>
              </a:spcBef>
              <a:spcAft>
                <a:spcPts val="0"/>
              </a:spcAft>
              <a:buClr>
                <a:srgbClr val="C00000"/>
              </a:buClr>
              <a:buSzPct val="100000"/>
              <a:buNone/>
            </a:pPr>
            <a:r>
              <a:rPr i="1" lang="uk-UA" sz="1875" u="sng">
                <a:solidFill>
                  <a:srgbClr val="C00000"/>
                </a:solidFill>
                <a:latin typeface="Calibri"/>
                <a:ea typeface="Calibri"/>
                <a:cs typeface="Calibri"/>
                <a:sym typeface="Calibri"/>
              </a:rPr>
              <a:t>Яка матриця найкраща, слабка, збалансована чи сильна? </a:t>
            </a:r>
            <a:r>
              <a:rPr lang="uk-UA" sz="1875">
                <a:latin typeface="Calibri"/>
                <a:ea typeface="Calibri"/>
                <a:cs typeface="Calibri"/>
                <a:sym typeface="Calibri"/>
              </a:rPr>
              <a:t>PMI хоче бачити проекти, які ведуть менеджери проектів, які спираються на найкращі практики.</a:t>
            </a:r>
            <a:endParaRPr/>
          </a:p>
          <a:p>
            <a:pPr indent="0" lvl="0" marL="0" rtl="0" algn="just">
              <a:lnSpc>
                <a:spcPct val="100000"/>
              </a:lnSpc>
              <a:spcBef>
                <a:spcPts val="1200"/>
              </a:spcBef>
              <a:spcAft>
                <a:spcPts val="0"/>
              </a:spcAft>
              <a:buClr>
                <a:srgbClr val="C00000"/>
              </a:buClr>
              <a:buSzPct val="100000"/>
              <a:buNone/>
            </a:pPr>
            <a:r>
              <a:rPr b="1" lang="uk-UA" sz="1875">
                <a:solidFill>
                  <a:srgbClr val="C00000"/>
                </a:solidFill>
                <a:latin typeface="Calibri"/>
                <a:ea typeface="Calibri"/>
                <a:cs typeface="Calibri"/>
                <a:sym typeface="Calibri"/>
              </a:rPr>
              <a:t>Слабка матриця</a:t>
            </a:r>
            <a:r>
              <a:rPr b="1" lang="uk-UA" sz="1875">
                <a:latin typeface="Calibri"/>
                <a:ea typeface="Calibri"/>
                <a:cs typeface="Calibri"/>
                <a:sym typeface="Calibri"/>
              </a:rPr>
              <a:t> </a:t>
            </a:r>
            <a:r>
              <a:rPr lang="uk-UA" sz="1875">
                <a:latin typeface="Calibri"/>
                <a:ea typeface="Calibri"/>
                <a:cs typeface="Calibri"/>
                <a:sym typeface="Calibri"/>
              </a:rPr>
              <a:t>ефективна, коли відповідальний функціональний менеджер має значну частину необхідного досвіду і просто потребує допомоги в координації проєктів.</a:t>
            </a:r>
            <a:endParaRPr/>
          </a:p>
          <a:p>
            <a:pPr indent="0" lvl="0" marL="0" rtl="0" algn="just">
              <a:lnSpc>
                <a:spcPct val="100000"/>
              </a:lnSpc>
              <a:spcBef>
                <a:spcPts val="1200"/>
              </a:spcBef>
              <a:spcAft>
                <a:spcPts val="0"/>
              </a:spcAft>
              <a:buClr>
                <a:srgbClr val="C00000"/>
              </a:buClr>
              <a:buSzPct val="100000"/>
              <a:buNone/>
            </a:pPr>
            <a:r>
              <a:rPr b="1" lang="uk-UA" sz="1875">
                <a:solidFill>
                  <a:srgbClr val="C00000"/>
                </a:solidFill>
                <a:latin typeface="Calibri"/>
                <a:ea typeface="Calibri"/>
                <a:cs typeface="Calibri"/>
                <a:sym typeface="Calibri"/>
              </a:rPr>
              <a:t>Збалансована матриця </a:t>
            </a:r>
            <a:r>
              <a:rPr lang="uk-UA" sz="1875">
                <a:latin typeface="Calibri"/>
                <a:ea typeface="Calibri"/>
                <a:cs typeface="Calibri"/>
                <a:sym typeface="Calibri"/>
              </a:rPr>
              <a:t>добре працює, коли легко розподілити прийняття рішень та відповідальність між менеджером проекту та функціональним менеджером.</a:t>
            </a:r>
            <a:endParaRPr/>
          </a:p>
          <a:p>
            <a:pPr indent="0" lvl="0" marL="0" rtl="0" algn="just">
              <a:lnSpc>
                <a:spcPct val="100000"/>
              </a:lnSpc>
              <a:spcBef>
                <a:spcPts val="1200"/>
              </a:spcBef>
              <a:spcAft>
                <a:spcPts val="0"/>
              </a:spcAft>
              <a:buClr>
                <a:srgbClr val="C00000"/>
              </a:buClr>
              <a:buSzPct val="100000"/>
              <a:buNone/>
            </a:pPr>
            <a:r>
              <a:rPr b="1" lang="uk-UA" sz="1875">
                <a:solidFill>
                  <a:srgbClr val="C00000"/>
                </a:solidFill>
                <a:latin typeface="Calibri"/>
                <a:ea typeface="Calibri"/>
                <a:cs typeface="Calibri"/>
                <a:sym typeface="Calibri"/>
              </a:rPr>
              <a:t>Сильна матриця </a:t>
            </a:r>
            <a:r>
              <a:rPr lang="uk-UA" sz="1875">
                <a:latin typeface="Calibri"/>
                <a:ea typeface="Calibri"/>
                <a:cs typeface="Calibri"/>
                <a:sym typeface="Calibri"/>
              </a:rPr>
              <a:t>може бути правильним шляхом, якщо має сенс для керівника проєкту мати більше повноважень та процесу прийняття рішень.</a:t>
            </a:r>
            <a:endParaRPr/>
          </a:p>
          <a:p>
            <a:pPr indent="0" lvl="0" marL="0" rtl="0" algn="just">
              <a:lnSpc>
                <a:spcPct val="100000"/>
              </a:lnSpc>
              <a:spcBef>
                <a:spcPts val="1200"/>
              </a:spcBef>
              <a:spcAft>
                <a:spcPts val="0"/>
              </a:spcAft>
              <a:buClr>
                <a:srgbClr val="C00000"/>
              </a:buClr>
              <a:buSzPct val="100000"/>
              <a:buNone/>
            </a:pPr>
            <a:r>
              <a:rPr b="1" lang="uk-UA" sz="1875">
                <a:solidFill>
                  <a:srgbClr val="C00000"/>
                </a:solidFill>
                <a:latin typeface="Calibri"/>
                <a:ea typeface="Calibri"/>
                <a:cs typeface="Calibri"/>
                <a:sym typeface="Calibri"/>
              </a:rPr>
              <a:t>Проєктна організація </a:t>
            </a:r>
            <a:r>
              <a:rPr lang="uk-UA" sz="1875">
                <a:latin typeface="Calibri"/>
                <a:ea typeface="Calibri"/>
                <a:cs typeface="Calibri"/>
                <a:sym typeface="Calibri"/>
              </a:rPr>
              <a:t>підходить для дуже критичного проекту, особливо якщо час є суттєвим. Це дорожче, тому що ви берете членів команди і покладаєте їх усіх на одне зусилля.</a:t>
            </a:r>
            <a:endParaRPr/>
          </a:p>
          <a:p>
            <a:pPr indent="0" lvl="0" marL="0" rtl="0" algn="just">
              <a:lnSpc>
                <a:spcPct val="100000"/>
              </a:lnSpc>
              <a:spcBef>
                <a:spcPts val="1200"/>
              </a:spcBef>
              <a:spcAft>
                <a:spcPts val="0"/>
              </a:spcAft>
              <a:buClr>
                <a:srgbClr val="C00000"/>
              </a:buClr>
              <a:buSzPct val="100000"/>
              <a:buNone/>
            </a:pPr>
            <a:r>
              <a:rPr lang="uk-UA" sz="1875">
                <a:solidFill>
                  <a:srgbClr val="C00000"/>
                </a:solidFill>
                <a:latin typeface="Calibri"/>
                <a:ea typeface="Calibri"/>
                <a:cs typeface="Calibri"/>
                <a:sym typeface="Calibri"/>
              </a:rPr>
              <a:t>Для кожної з організаційних структур проєкту є час і місце.</a:t>
            </a:r>
            <a:r>
              <a:rPr lang="uk-UA" sz="1875">
                <a:latin typeface="Calibri"/>
                <a:ea typeface="Calibri"/>
                <a:cs typeface="Calibri"/>
                <a:sym typeface="Calibri"/>
              </a:rPr>
              <a:t> Деякі компанії можуть використовувати комбінацію всіх або деяких залежно від конкретного проєкту. </a:t>
            </a:r>
            <a:endParaRPr/>
          </a:p>
        </p:txBody>
      </p:sp>
      <p:sp>
        <p:nvSpPr>
          <p:cNvPr id="509" name="Google Shape;509;p58"/>
          <p:cNvSpPr/>
          <p:nvPr/>
        </p:nvSpPr>
        <p:spPr>
          <a:xfrm>
            <a:off x="1143001" y="718751"/>
            <a:ext cx="138564" cy="276999"/>
          </a:xfrm>
          <a:prstGeom prst="rect">
            <a:avLst/>
          </a:prstGeom>
          <a:noFill/>
          <a:ln>
            <a:noFill/>
          </a:ln>
        </p:spPr>
        <p:txBody>
          <a:bodyPr anchorCtr="0" anchor="ctr" bIns="34275" lIns="68575" spcFirstLastPara="1" rIns="68575" wrap="square" tIns="34275">
            <a:spAutoFit/>
          </a:bodyPr>
          <a:lstStyle/>
          <a:p>
            <a:pPr indent="0" lvl="0" marL="0" marR="0" rtl="0" algn="l">
              <a:spcBef>
                <a:spcPts val="0"/>
              </a:spcBef>
              <a:spcAft>
                <a:spcPts val="0"/>
              </a:spcAft>
              <a:buNone/>
            </a:pPr>
            <a:r>
              <a:t/>
            </a:r>
            <a:endParaRPr sz="1350">
              <a:solidFill>
                <a:schemeClr val="dk1"/>
              </a:solidFill>
              <a:latin typeface="Calibri"/>
              <a:ea typeface="Calibri"/>
              <a:cs typeface="Calibri"/>
              <a:sym typeface="Calibri"/>
            </a:endParaRPr>
          </a:p>
        </p:txBody>
      </p:sp>
      <p:sp>
        <p:nvSpPr>
          <p:cNvPr id="510" name="Google Shape;510;p58"/>
          <p:cNvSpPr/>
          <p:nvPr/>
        </p:nvSpPr>
        <p:spPr>
          <a:xfrm>
            <a:off x="1143001" y="718751"/>
            <a:ext cx="138564" cy="276999"/>
          </a:xfrm>
          <a:prstGeom prst="rect">
            <a:avLst/>
          </a:prstGeom>
          <a:noFill/>
          <a:ln>
            <a:noFill/>
          </a:ln>
        </p:spPr>
        <p:txBody>
          <a:bodyPr anchorCtr="0" anchor="ctr" bIns="34275" lIns="68575" spcFirstLastPara="1" rIns="68575" wrap="square" tIns="34275">
            <a:spAutoFit/>
          </a:bodyPr>
          <a:lstStyle/>
          <a:p>
            <a:pPr indent="0" lvl="0" marL="0" marR="0" rtl="0" algn="l">
              <a:spcBef>
                <a:spcPts val="0"/>
              </a:spcBef>
              <a:spcAft>
                <a:spcPts val="0"/>
              </a:spcAft>
              <a:buNone/>
            </a:pPr>
            <a:r>
              <a:t/>
            </a:r>
            <a:endParaRPr sz="1350">
              <a:solidFill>
                <a:schemeClr val="dk1"/>
              </a:solidFill>
              <a:latin typeface="Calibri"/>
              <a:ea typeface="Calibri"/>
              <a:cs typeface="Calibri"/>
              <a:sym typeface="Calibri"/>
            </a:endParaRPr>
          </a:p>
        </p:txBody>
      </p:sp>
      <p:sp>
        <p:nvSpPr>
          <p:cNvPr id="511" name="Google Shape;511;p58"/>
          <p:cNvSpPr/>
          <p:nvPr/>
        </p:nvSpPr>
        <p:spPr>
          <a:xfrm>
            <a:off x="1143001" y="718751"/>
            <a:ext cx="138564" cy="276999"/>
          </a:xfrm>
          <a:prstGeom prst="rect">
            <a:avLst/>
          </a:prstGeom>
          <a:noFill/>
          <a:ln>
            <a:noFill/>
          </a:ln>
        </p:spPr>
        <p:txBody>
          <a:bodyPr anchorCtr="0" anchor="ctr" bIns="34275" lIns="68575" spcFirstLastPara="1" rIns="68575" wrap="square" tIns="34275">
            <a:spAutoFit/>
          </a:bodyPr>
          <a:lstStyle/>
          <a:p>
            <a:pPr indent="0" lvl="0" marL="0" marR="0" rtl="0" algn="l">
              <a:spcBef>
                <a:spcPts val="0"/>
              </a:spcBef>
              <a:spcAft>
                <a:spcPts val="0"/>
              </a:spcAft>
              <a:buNone/>
            </a:pPr>
            <a:r>
              <a:t/>
            </a:r>
            <a:endParaRPr sz="1350">
              <a:solidFill>
                <a:schemeClr val="dk1"/>
              </a:solidFill>
              <a:latin typeface="Calibri"/>
              <a:ea typeface="Calibri"/>
              <a:cs typeface="Calibri"/>
              <a:sym typeface="Calibri"/>
            </a:endParaRPr>
          </a:p>
        </p:txBody>
      </p:sp>
      <p:sp>
        <p:nvSpPr>
          <p:cNvPr id="512" name="Google Shape;512;p58"/>
          <p:cNvSpPr/>
          <p:nvPr/>
        </p:nvSpPr>
        <p:spPr>
          <a:xfrm>
            <a:off x="1143001" y="718751"/>
            <a:ext cx="138564" cy="276999"/>
          </a:xfrm>
          <a:prstGeom prst="rect">
            <a:avLst/>
          </a:prstGeom>
          <a:noFill/>
          <a:ln>
            <a:noFill/>
          </a:ln>
        </p:spPr>
        <p:txBody>
          <a:bodyPr anchorCtr="0" anchor="ctr" bIns="34275" lIns="68575" spcFirstLastPara="1" rIns="68575" wrap="square" tIns="34275">
            <a:spAutoFit/>
          </a:bodyPr>
          <a:lstStyle/>
          <a:p>
            <a:pPr indent="0" lvl="0" marL="0" marR="0" rtl="0" algn="l">
              <a:spcBef>
                <a:spcPts val="0"/>
              </a:spcBef>
              <a:spcAft>
                <a:spcPts val="0"/>
              </a:spcAft>
              <a:buNone/>
            </a:pPr>
            <a:r>
              <a:t/>
            </a:r>
            <a:endParaRPr sz="1350">
              <a:solidFill>
                <a:schemeClr val="dk1"/>
              </a:solidFill>
              <a:latin typeface="Calibri"/>
              <a:ea typeface="Calibri"/>
              <a:cs typeface="Calibri"/>
              <a:sym typeface="Calibri"/>
            </a:endParaRPr>
          </a:p>
        </p:txBody>
      </p:sp>
      <p:sp>
        <p:nvSpPr>
          <p:cNvPr id="513" name="Google Shape;513;p58"/>
          <p:cNvSpPr/>
          <p:nvPr/>
        </p:nvSpPr>
        <p:spPr>
          <a:xfrm>
            <a:off x="1143001" y="718751"/>
            <a:ext cx="138564" cy="276999"/>
          </a:xfrm>
          <a:prstGeom prst="rect">
            <a:avLst/>
          </a:prstGeom>
          <a:noFill/>
          <a:ln>
            <a:noFill/>
          </a:ln>
        </p:spPr>
        <p:txBody>
          <a:bodyPr anchorCtr="0" anchor="ctr" bIns="34275" lIns="68575" spcFirstLastPara="1" rIns="68575" wrap="square" tIns="34275">
            <a:spAutoFit/>
          </a:bodyPr>
          <a:lstStyle/>
          <a:p>
            <a:pPr indent="0" lvl="0" marL="0" marR="0" rtl="0" algn="l">
              <a:spcBef>
                <a:spcPts val="0"/>
              </a:spcBef>
              <a:spcAft>
                <a:spcPts val="0"/>
              </a:spcAft>
              <a:buNone/>
            </a:pPr>
            <a:r>
              <a:t/>
            </a:r>
            <a:endParaRPr sz="1350">
              <a:solidFill>
                <a:schemeClr val="dk1"/>
              </a:solidFill>
              <a:latin typeface="Calibri"/>
              <a:ea typeface="Calibri"/>
              <a:cs typeface="Calibri"/>
              <a:sym typeface="Calibri"/>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8" name="Shape 518"/>
        <p:cNvGrpSpPr/>
        <p:nvPr/>
      </p:nvGrpSpPr>
      <p:grpSpPr>
        <a:xfrm>
          <a:off x="0" y="0"/>
          <a:ext cx="0" cy="0"/>
          <a:chOff x="0" y="0"/>
          <a:chExt cx="0" cy="0"/>
        </a:xfrm>
      </p:grpSpPr>
      <p:sp>
        <p:nvSpPr>
          <p:cNvPr id="519" name="Google Shape;519;p59"/>
          <p:cNvSpPr txBox="1"/>
          <p:nvPr>
            <p:ph type="title"/>
          </p:nvPr>
        </p:nvSpPr>
        <p:spPr>
          <a:xfrm>
            <a:off x="1364246" y="512372"/>
            <a:ext cx="6172200" cy="347785"/>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rgbClr val="C00000"/>
              </a:buClr>
              <a:buSzPct val="100000"/>
              <a:buFont typeface="Calibri"/>
              <a:buNone/>
            </a:pPr>
            <a:r>
              <a:rPr b="1" lang="uk-UA" sz="2400">
                <a:solidFill>
                  <a:srgbClr val="C00000"/>
                </a:solidFill>
              </a:rPr>
              <a:t>?   Ситуація-запитання</a:t>
            </a:r>
            <a:endParaRPr sz="2400">
              <a:solidFill>
                <a:srgbClr val="C00000"/>
              </a:solidFill>
              <a:highlight>
                <a:srgbClr val="FFFF00"/>
              </a:highlight>
            </a:endParaRPr>
          </a:p>
        </p:txBody>
      </p:sp>
      <p:sp>
        <p:nvSpPr>
          <p:cNvPr id="520" name="Google Shape;520;p59"/>
          <p:cNvSpPr txBox="1"/>
          <p:nvPr>
            <p:ph idx="1" type="body"/>
          </p:nvPr>
        </p:nvSpPr>
        <p:spPr>
          <a:xfrm>
            <a:off x="973394" y="1229031"/>
            <a:ext cx="7391733" cy="4965291"/>
          </a:xfrm>
          <a:prstGeom prst="rect">
            <a:avLst/>
          </a:prstGeom>
          <a:noFill/>
          <a:ln>
            <a:noFill/>
          </a:ln>
        </p:spPr>
        <p:txBody>
          <a:bodyPr anchorCtr="0" anchor="t" bIns="45700" lIns="91425" spcFirstLastPara="1" rIns="91425" wrap="square" tIns="45700">
            <a:normAutofit/>
          </a:bodyPr>
          <a:lstStyle/>
          <a:p>
            <a:pPr indent="0" lvl="0" marL="0" rtl="0" algn="l">
              <a:lnSpc>
                <a:spcPct val="107000"/>
              </a:lnSpc>
              <a:spcBef>
                <a:spcPts val="0"/>
              </a:spcBef>
              <a:spcAft>
                <a:spcPts val="0"/>
              </a:spcAft>
              <a:buClr>
                <a:schemeClr val="dk1"/>
              </a:buClr>
              <a:buSzPts val="1600"/>
              <a:buNone/>
            </a:pPr>
            <a:r>
              <a:rPr lang="uk-UA" sz="1600">
                <a:latin typeface="Calibri"/>
                <a:ea typeface="Calibri"/>
                <a:cs typeface="Calibri"/>
                <a:sym typeface="Calibri"/>
              </a:rPr>
              <a:t>Комісія з відбору проєктів просить вас відвідати наступне засідання.</a:t>
            </a:r>
            <a:endParaRPr sz="1600">
              <a:latin typeface="Calibri"/>
              <a:ea typeface="Calibri"/>
              <a:cs typeface="Calibri"/>
              <a:sym typeface="Calibri"/>
            </a:endParaRPr>
          </a:p>
          <a:p>
            <a:pPr indent="0" lvl="0" marL="0" rtl="0" algn="l">
              <a:lnSpc>
                <a:spcPct val="107000"/>
              </a:lnSpc>
              <a:spcBef>
                <a:spcPts val="1450"/>
              </a:spcBef>
              <a:spcAft>
                <a:spcPts val="0"/>
              </a:spcAft>
              <a:buClr>
                <a:schemeClr val="dk1"/>
              </a:buClr>
              <a:buSzPts val="1600"/>
              <a:buNone/>
            </a:pPr>
            <a:r>
              <a:rPr lang="uk-UA" sz="1600">
                <a:latin typeface="Calibri"/>
                <a:ea typeface="Calibri"/>
                <a:cs typeface="Calibri"/>
                <a:sym typeface="Calibri"/>
              </a:rPr>
              <a:t>Ви дізнаєтесь, що вас просять допомогти на зборах визначити, як мають бути організовані проєкти А і Б.</a:t>
            </a:r>
            <a:endParaRPr sz="1600">
              <a:latin typeface="Calibri"/>
              <a:ea typeface="Calibri"/>
              <a:cs typeface="Calibri"/>
              <a:sym typeface="Calibri"/>
            </a:endParaRPr>
          </a:p>
          <a:p>
            <a:pPr indent="0" lvl="0" marL="0" rtl="0" algn="l">
              <a:lnSpc>
                <a:spcPct val="107000"/>
              </a:lnSpc>
              <a:spcBef>
                <a:spcPts val="1450"/>
              </a:spcBef>
              <a:spcAft>
                <a:spcPts val="0"/>
              </a:spcAft>
              <a:buClr>
                <a:schemeClr val="dk1"/>
              </a:buClr>
              <a:buSzPts val="1600"/>
              <a:buNone/>
            </a:pPr>
            <a:r>
              <a:rPr lang="uk-UA" sz="1600">
                <a:latin typeface="Calibri"/>
                <a:ea typeface="Calibri"/>
                <a:cs typeface="Calibri"/>
                <a:sym typeface="Calibri"/>
              </a:rPr>
              <a:t>Проєкт А має стратегічне значення для організації. Коли проєкт А завершиться, буде створено новий продукт, який буде інноваційним та очікується суспільством. Цей проект вимагатиме зосередженості та уваги всієї команди.</a:t>
            </a:r>
            <a:endParaRPr sz="1600">
              <a:latin typeface="Calibri"/>
              <a:ea typeface="Calibri"/>
              <a:cs typeface="Calibri"/>
              <a:sym typeface="Calibri"/>
            </a:endParaRPr>
          </a:p>
          <a:p>
            <a:pPr indent="0" lvl="0" marL="0" rtl="0" algn="l">
              <a:lnSpc>
                <a:spcPct val="107000"/>
              </a:lnSpc>
              <a:spcBef>
                <a:spcPts val="1450"/>
              </a:spcBef>
              <a:spcAft>
                <a:spcPts val="0"/>
              </a:spcAft>
              <a:buClr>
                <a:schemeClr val="dk1"/>
              </a:buClr>
              <a:buSzPts val="1600"/>
              <a:buNone/>
            </a:pPr>
            <a:r>
              <a:rPr lang="uk-UA" sz="1600">
                <a:latin typeface="Calibri"/>
                <a:ea typeface="Calibri"/>
                <a:cs typeface="Calibri"/>
                <a:sym typeface="Calibri"/>
              </a:rPr>
              <a:t>Проєкт Б - це оновлення планшетів для вашої організації і буде в першу чергу залучати до виконання відділ ІТ, який потребує певної допомоги щодо координації та складання звітності про проєкт.</a:t>
            </a:r>
            <a:endParaRPr sz="1600">
              <a:latin typeface="Calibri"/>
              <a:ea typeface="Calibri"/>
              <a:cs typeface="Calibri"/>
              <a:sym typeface="Calibri"/>
            </a:endParaRPr>
          </a:p>
          <a:p>
            <a:pPr indent="0" lvl="0" marL="0" rtl="0" algn="l">
              <a:lnSpc>
                <a:spcPct val="107000"/>
              </a:lnSpc>
              <a:spcBef>
                <a:spcPts val="1450"/>
              </a:spcBef>
              <a:spcAft>
                <a:spcPts val="0"/>
              </a:spcAft>
              <a:buClr>
                <a:srgbClr val="C00000"/>
              </a:buClr>
              <a:buSzPts val="1600"/>
              <a:buNone/>
            </a:pPr>
            <a:r>
              <a:rPr lang="uk-UA" sz="1600">
                <a:solidFill>
                  <a:srgbClr val="C00000"/>
                </a:solidFill>
                <a:latin typeface="Calibri"/>
                <a:ea typeface="Calibri"/>
                <a:cs typeface="Calibri"/>
                <a:sym typeface="Calibri"/>
              </a:rPr>
              <a:t>Які зовнішні організаційні структури Ви запропонуєте для кожного з проєктів? І чому?</a:t>
            </a:r>
            <a:endParaRPr sz="1600">
              <a:solidFill>
                <a:srgbClr val="C00000"/>
              </a:solidFill>
              <a:latin typeface="Calibri"/>
              <a:ea typeface="Calibri"/>
              <a:cs typeface="Calibri"/>
              <a:sym typeface="Calibri"/>
            </a:endParaRPr>
          </a:p>
        </p:txBody>
      </p:sp>
      <p:sp>
        <p:nvSpPr>
          <p:cNvPr id="521" name="Google Shape;521;p59"/>
          <p:cNvSpPr/>
          <p:nvPr/>
        </p:nvSpPr>
        <p:spPr>
          <a:xfrm>
            <a:off x="1143001" y="718751"/>
            <a:ext cx="138564" cy="276999"/>
          </a:xfrm>
          <a:prstGeom prst="rect">
            <a:avLst/>
          </a:prstGeom>
          <a:noFill/>
          <a:ln>
            <a:noFill/>
          </a:ln>
        </p:spPr>
        <p:txBody>
          <a:bodyPr anchorCtr="0" anchor="ctr" bIns="34275" lIns="68575" spcFirstLastPara="1" rIns="68575" wrap="square" tIns="34275">
            <a:spAutoFit/>
          </a:bodyPr>
          <a:lstStyle/>
          <a:p>
            <a:pPr indent="0" lvl="0" marL="0" marR="0" rtl="0" algn="l">
              <a:spcBef>
                <a:spcPts val="0"/>
              </a:spcBef>
              <a:spcAft>
                <a:spcPts val="0"/>
              </a:spcAft>
              <a:buNone/>
            </a:pPr>
            <a:r>
              <a:t/>
            </a:r>
            <a:endParaRPr sz="1350">
              <a:solidFill>
                <a:schemeClr val="dk1"/>
              </a:solidFill>
              <a:latin typeface="Calibri"/>
              <a:ea typeface="Calibri"/>
              <a:cs typeface="Calibri"/>
              <a:sym typeface="Calibri"/>
            </a:endParaRPr>
          </a:p>
        </p:txBody>
      </p:sp>
      <p:sp>
        <p:nvSpPr>
          <p:cNvPr id="522" name="Google Shape;522;p59"/>
          <p:cNvSpPr/>
          <p:nvPr/>
        </p:nvSpPr>
        <p:spPr>
          <a:xfrm>
            <a:off x="1143001" y="718751"/>
            <a:ext cx="138564" cy="276999"/>
          </a:xfrm>
          <a:prstGeom prst="rect">
            <a:avLst/>
          </a:prstGeom>
          <a:noFill/>
          <a:ln>
            <a:noFill/>
          </a:ln>
        </p:spPr>
        <p:txBody>
          <a:bodyPr anchorCtr="0" anchor="ctr" bIns="34275" lIns="68575" spcFirstLastPara="1" rIns="68575" wrap="square" tIns="34275">
            <a:spAutoFit/>
          </a:bodyPr>
          <a:lstStyle/>
          <a:p>
            <a:pPr indent="0" lvl="0" marL="0" marR="0" rtl="0" algn="l">
              <a:spcBef>
                <a:spcPts val="0"/>
              </a:spcBef>
              <a:spcAft>
                <a:spcPts val="0"/>
              </a:spcAft>
              <a:buNone/>
            </a:pPr>
            <a:r>
              <a:t/>
            </a:r>
            <a:endParaRPr sz="1350">
              <a:solidFill>
                <a:schemeClr val="dk1"/>
              </a:solidFill>
              <a:latin typeface="Calibri"/>
              <a:ea typeface="Calibri"/>
              <a:cs typeface="Calibri"/>
              <a:sym typeface="Calibri"/>
            </a:endParaRPr>
          </a:p>
        </p:txBody>
      </p:sp>
      <p:sp>
        <p:nvSpPr>
          <p:cNvPr id="523" name="Google Shape;523;p59"/>
          <p:cNvSpPr/>
          <p:nvPr/>
        </p:nvSpPr>
        <p:spPr>
          <a:xfrm>
            <a:off x="1143001" y="718751"/>
            <a:ext cx="138564" cy="276999"/>
          </a:xfrm>
          <a:prstGeom prst="rect">
            <a:avLst/>
          </a:prstGeom>
          <a:noFill/>
          <a:ln>
            <a:noFill/>
          </a:ln>
        </p:spPr>
        <p:txBody>
          <a:bodyPr anchorCtr="0" anchor="ctr" bIns="34275" lIns="68575" spcFirstLastPara="1" rIns="68575" wrap="square" tIns="34275">
            <a:spAutoFit/>
          </a:bodyPr>
          <a:lstStyle/>
          <a:p>
            <a:pPr indent="0" lvl="0" marL="0" marR="0" rtl="0" algn="l">
              <a:spcBef>
                <a:spcPts val="0"/>
              </a:spcBef>
              <a:spcAft>
                <a:spcPts val="0"/>
              </a:spcAft>
              <a:buNone/>
            </a:pPr>
            <a:r>
              <a:t/>
            </a:r>
            <a:endParaRPr sz="1350">
              <a:solidFill>
                <a:schemeClr val="dk1"/>
              </a:solidFill>
              <a:latin typeface="Calibri"/>
              <a:ea typeface="Calibri"/>
              <a:cs typeface="Calibri"/>
              <a:sym typeface="Calibri"/>
            </a:endParaRPr>
          </a:p>
        </p:txBody>
      </p:sp>
      <p:sp>
        <p:nvSpPr>
          <p:cNvPr id="524" name="Google Shape;524;p59"/>
          <p:cNvSpPr/>
          <p:nvPr/>
        </p:nvSpPr>
        <p:spPr>
          <a:xfrm>
            <a:off x="1143001" y="718751"/>
            <a:ext cx="138564" cy="276999"/>
          </a:xfrm>
          <a:prstGeom prst="rect">
            <a:avLst/>
          </a:prstGeom>
          <a:noFill/>
          <a:ln>
            <a:noFill/>
          </a:ln>
        </p:spPr>
        <p:txBody>
          <a:bodyPr anchorCtr="0" anchor="ctr" bIns="34275" lIns="68575" spcFirstLastPara="1" rIns="68575" wrap="square" tIns="34275">
            <a:spAutoFit/>
          </a:bodyPr>
          <a:lstStyle/>
          <a:p>
            <a:pPr indent="0" lvl="0" marL="0" marR="0" rtl="0" algn="l">
              <a:spcBef>
                <a:spcPts val="0"/>
              </a:spcBef>
              <a:spcAft>
                <a:spcPts val="0"/>
              </a:spcAft>
              <a:buNone/>
            </a:pPr>
            <a:r>
              <a:t/>
            </a:r>
            <a:endParaRPr sz="1350">
              <a:solidFill>
                <a:schemeClr val="dk1"/>
              </a:solidFill>
              <a:latin typeface="Calibri"/>
              <a:ea typeface="Calibri"/>
              <a:cs typeface="Calibri"/>
              <a:sym typeface="Calibri"/>
            </a:endParaRPr>
          </a:p>
        </p:txBody>
      </p:sp>
      <p:sp>
        <p:nvSpPr>
          <p:cNvPr id="525" name="Google Shape;525;p59"/>
          <p:cNvSpPr/>
          <p:nvPr/>
        </p:nvSpPr>
        <p:spPr>
          <a:xfrm>
            <a:off x="1143001" y="718751"/>
            <a:ext cx="138564" cy="276999"/>
          </a:xfrm>
          <a:prstGeom prst="rect">
            <a:avLst/>
          </a:prstGeom>
          <a:noFill/>
          <a:ln>
            <a:noFill/>
          </a:ln>
        </p:spPr>
        <p:txBody>
          <a:bodyPr anchorCtr="0" anchor="ctr" bIns="34275" lIns="68575" spcFirstLastPara="1" rIns="68575" wrap="square" tIns="34275">
            <a:spAutoFit/>
          </a:bodyPr>
          <a:lstStyle/>
          <a:p>
            <a:pPr indent="0" lvl="0" marL="0" marR="0" rtl="0" algn="l">
              <a:spcBef>
                <a:spcPts val="0"/>
              </a:spcBef>
              <a:spcAft>
                <a:spcPts val="0"/>
              </a:spcAft>
              <a:buNone/>
            </a:pPr>
            <a:r>
              <a:t/>
            </a:r>
            <a:endParaRPr sz="1350">
              <a:solidFill>
                <a:schemeClr val="dk1"/>
              </a:solidFill>
              <a:latin typeface="Calibri"/>
              <a:ea typeface="Calibri"/>
              <a:cs typeface="Calibri"/>
              <a:sym typeface="Calibri"/>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9" name="Shape 529"/>
        <p:cNvGrpSpPr/>
        <p:nvPr/>
      </p:nvGrpSpPr>
      <p:grpSpPr>
        <a:xfrm>
          <a:off x="0" y="0"/>
          <a:ext cx="0" cy="0"/>
          <a:chOff x="0" y="0"/>
          <a:chExt cx="0" cy="0"/>
        </a:xfrm>
      </p:grpSpPr>
      <p:sp>
        <p:nvSpPr>
          <p:cNvPr id="530" name="Google Shape;530;p60"/>
          <p:cNvSpPr txBox="1"/>
          <p:nvPr>
            <p:ph type="title"/>
          </p:nvPr>
        </p:nvSpPr>
        <p:spPr>
          <a:xfrm>
            <a:off x="1485900" y="467844"/>
            <a:ext cx="6172200" cy="389406"/>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rgbClr val="C00000"/>
              </a:buClr>
              <a:buSzPct val="100000"/>
              <a:buFont typeface="Calibri"/>
              <a:buNone/>
            </a:pPr>
            <a:r>
              <a:rPr lang="uk-UA" sz="2400">
                <a:solidFill>
                  <a:srgbClr val="C00000"/>
                </a:solidFill>
              </a:rPr>
              <a:t>Форми внутрішньої структури проекту</a:t>
            </a:r>
            <a:endParaRPr/>
          </a:p>
        </p:txBody>
      </p:sp>
      <p:sp>
        <p:nvSpPr>
          <p:cNvPr id="531" name="Google Shape;531;p60"/>
          <p:cNvSpPr txBox="1"/>
          <p:nvPr>
            <p:ph idx="1" type="body"/>
          </p:nvPr>
        </p:nvSpPr>
        <p:spPr>
          <a:xfrm>
            <a:off x="1977391" y="1673376"/>
            <a:ext cx="4983480" cy="3984474"/>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None/>
            </a:pPr>
            <a:r>
              <a:t/>
            </a:r>
            <a:endParaRPr b="1">
              <a:solidFill>
                <a:srgbClr val="C00000"/>
              </a:solidFill>
              <a:latin typeface="Calibri"/>
              <a:ea typeface="Calibri"/>
              <a:cs typeface="Calibri"/>
              <a:sym typeface="Calibri"/>
            </a:endParaRPr>
          </a:p>
          <a:p>
            <a:pPr indent="-228600" lvl="0" marL="228600" rtl="0" algn="l">
              <a:lnSpc>
                <a:spcPct val="90000"/>
              </a:lnSpc>
              <a:spcBef>
                <a:spcPts val="1000"/>
              </a:spcBef>
              <a:spcAft>
                <a:spcPts val="0"/>
              </a:spcAft>
              <a:buClr>
                <a:srgbClr val="C00000"/>
              </a:buClr>
              <a:buSzPts val="2800"/>
              <a:buNone/>
            </a:pPr>
            <a:r>
              <a:rPr b="1" lang="uk-UA">
                <a:solidFill>
                  <a:srgbClr val="C00000"/>
                </a:solidFill>
                <a:latin typeface="Calibri"/>
                <a:ea typeface="Calibri"/>
                <a:cs typeface="Calibri"/>
                <a:sym typeface="Calibri"/>
              </a:rPr>
              <a:t>Ієрархічна</a:t>
            </a:r>
            <a:endParaRPr/>
          </a:p>
          <a:p>
            <a:pPr indent="-228600" lvl="0" marL="228600" rtl="0" algn="l">
              <a:lnSpc>
                <a:spcPct val="90000"/>
              </a:lnSpc>
              <a:spcBef>
                <a:spcPts val="1000"/>
              </a:spcBef>
              <a:spcAft>
                <a:spcPts val="0"/>
              </a:spcAft>
              <a:buClr>
                <a:schemeClr val="dk1"/>
              </a:buClr>
              <a:buSzPts val="1875"/>
              <a:buNone/>
            </a:pPr>
            <a:r>
              <a:t/>
            </a:r>
            <a:endParaRPr b="1" sz="1875">
              <a:latin typeface="Calibri"/>
              <a:ea typeface="Calibri"/>
              <a:cs typeface="Calibri"/>
              <a:sym typeface="Calibri"/>
            </a:endParaRPr>
          </a:p>
          <a:p>
            <a:pPr indent="-228600" lvl="0" marL="228600" rtl="0" algn="l">
              <a:lnSpc>
                <a:spcPct val="90000"/>
              </a:lnSpc>
              <a:spcBef>
                <a:spcPts val="1000"/>
              </a:spcBef>
              <a:spcAft>
                <a:spcPts val="0"/>
              </a:spcAft>
              <a:buClr>
                <a:schemeClr val="dk1"/>
              </a:buClr>
              <a:buSzPts val="1875"/>
              <a:buNone/>
            </a:pPr>
            <a:r>
              <a:t/>
            </a:r>
            <a:endParaRPr b="1" sz="1875">
              <a:latin typeface="Calibri"/>
              <a:ea typeface="Calibri"/>
              <a:cs typeface="Calibri"/>
              <a:sym typeface="Calibri"/>
            </a:endParaRPr>
          </a:p>
          <a:p>
            <a:pPr indent="-228600" lvl="0" marL="228600" rtl="0" algn="l">
              <a:lnSpc>
                <a:spcPct val="90000"/>
              </a:lnSpc>
              <a:spcBef>
                <a:spcPts val="1000"/>
              </a:spcBef>
              <a:spcAft>
                <a:spcPts val="0"/>
              </a:spcAft>
              <a:buClr>
                <a:schemeClr val="dk1"/>
              </a:buClr>
              <a:buSzPts val="1875"/>
              <a:buNone/>
            </a:pPr>
            <a:r>
              <a:t/>
            </a:r>
            <a:endParaRPr b="1" sz="1875">
              <a:latin typeface="Calibri"/>
              <a:ea typeface="Calibri"/>
              <a:cs typeface="Calibri"/>
              <a:sym typeface="Calibri"/>
            </a:endParaRPr>
          </a:p>
          <a:p>
            <a:pPr indent="-228600" lvl="0" marL="228600" rtl="0" algn="l">
              <a:lnSpc>
                <a:spcPct val="90000"/>
              </a:lnSpc>
              <a:spcBef>
                <a:spcPts val="1000"/>
              </a:spcBef>
              <a:spcAft>
                <a:spcPts val="0"/>
              </a:spcAft>
              <a:buClr>
                <a:schemeClr val="dk1"/>
              </a:buClr>
              <a:buSzPts val="2800"/>
              <a:buNone/>
            </a:pPr>
            <a:r>
              <a:rPr b="1" lang="uk-UA">
                <a:latin typeface="Calibri"/>
                <a:ea typeface="Calibri"/>
                <a:cs typeface="Calibri"/>
                <a:sym typeface="Calibri"/>
              </a:rPr>
              <a:t>	</a:t>
            </a:r>
            <a:endParaRPr/>
          </a:p>
          <a:p>
            <a:pPr indent="-228600" lvl="0" marL="228600" rtl="0" algn="l">
              <a:lnSpc>
                <a:spcPct val="90000"/>
              </a:lnSpc>
              <a:spcBef>
                <a:spcPts val="1000"/>
              </a:spcBef>
              <a:spcAft>
                <a:spcPts val="0"/>
              </a:spcAft>
              <a:buClr>
                <a:srgbClr val="C00000"/>
              </a:buClr>
              <a:buSzPts val="2800"/>
              <a:buNone/>
            </a:pPr>
            <a:r>
              <a:rPr b="1" lang="uk-UA">
                <a:solidFill>
                  <a:srgbClr val="C00000"/>
                </a:solidFill>
                <a:latin typeface="Calibri"/>
                <a:ea typeface="Calibri"/>
                <a:cs typeface="Calibri"/>
                <a:sym typeface="Calibri"/>
              </a:rPr>
              <a:t>Пласка</a:t>
            </a:r>
            <a:endParaRPr/>
          </a:p>
        </p:txBody>
      </p:sp>
      <p:sp>
        <p:nvSpPr>
          <p:cNvPr id="532" name="Google Shape;532;p60"/>
          <p:cNvSpPr/>
          <p:nvPr/>
        </p:nvSpPr>
        <p:spPr>
          <a:xfrm>
            <a:off x="1143001" y="718751"/>
            <a:ext cx="138564" cy="276999"/>
          </a:xfrm>
          <a:prstGeom prst="rect">
            <a:avLst/>
          </a:prstGeom>
          <a:noFill/>
          <a:ln>
            <a:noFill/>
          </a:ln>
        </p:spPr>
        <p:txBody>
          <a:bodyPr anchorCtr="0" anchor="ctr" bIns="34275" lIns="68575" spcFirstLastPara="1" rIns="68575" wrap="square" tIns="34275">
            <a:spAutoFit/>
          </a:bodyPr>
          <a:lstStyle/>
          <a:p>
            <a:pPr indent="0" lvl="0" marL="0" marR="0" rtl="0" algn="l">
              <a:spcBef>
                <a:spcPts val="0"/>
              </a:spcBef>
              <a:spcAft>
                <a:spcPts val="0"/>
              </a:spcAft>
              <a:buNone/>
            </a:pPr>
            <a:r>
              <a:t/>
            </a:r>
            <a:endParaRPr sz="1350">
              <a:solidFill>
                <a:schemeClr val="dk1"/>
              </a:solidFill>
              <a:latin typeface="Calibri"/>
              <a:ea typeface="Calibri"/>
              <a:cs typeface="Calibri"/>
              <a:sym typeface="Calibri"/>
            </a:endParaRPr>
          </a:p>
        </p:txBody>
      </p:sp>
      <p:sp>
        <p:nvSpPr>
          <p:cNvPr id="533" name="Google Shape;533;p60"/>
          <p:cNvSpPr/>
          <p:nvPr/>
        </p:nvSpPr>
        <p:spPr>
          <a:xfrm>
            <a:off x="1143001" y="718751"/>
            <a:ext cx="138564" cy="276999"/>
          </a:xfrm>
          <a:prstGeom prst="rect">
            <a:avLst/>
          </a:prstGeom>
          <a:noFill/>
          <a:ln>
            <a:noFill/>
          </a:ln>
        </p:spPr>
        <p:txBody>
          <a:bodyPr anchorCtr="0" anchor="ctr" bIns="34275" lIns="68575" spcFirstLastPara="1" rIns="68575" wrap="square" tIns="34275">
            <a:spAutoFit/>
          </a:bodyPr>
          <a:lstStyle/>
          <a:p>
            <a:pPr indent="0" lvl="0" marL="0" marR="0" rtl="0" algn="l">
              <a:spcBef>
                <a:spcPts val="0"/>
              </a:spcBef>
              <a:spcAft>
                <a:spcPts val="0"/>
              </a:spcAft>
              <a:buNone/>
            </a:pPr>
            <a:r>
              <a:t/>
            </a:r>
            <a:endParaRPr sz="1350">
              <a:solidFill>
                <a:schemeClr val="dk1"/>
              </a:solidFill>
              <a:latin typeface="Calibri"/>
              <a:ea typeface="Calibri"/>
              <a:cs typeface="Calibri"/>
              <a:sym typeface="Calibri"/>
            </a:endParaRPr>
          </a:p>
        </p:txBody>
      </p:sp>
      <p:sp>
        <p:nvSpPr>
          <p:cNvPr id="534" name="Google Shape;534;p60"/>
          <p:cNvSpPr/>
          <p:nvPr/>
        </p:nvSpPr>
        <p:spPr>
          <a:xfrm>
            <a:off x="1143001" y="718751"/>
            <a:ext cx="138564" cy="276999"/>
          </a:xfrm>
          <a:prstGeom prst="rect">
            <a:avLst/>
          </a:prstGeom>
          <a:noFill/>
          <a:ln>
            <a:noFill/>
          </a:ln>
        </p:spPr>
        <p:txBody>
          <a:bodyPr anchorCtr="0" anchor="ctr" bIns="34275" lIns="68575" spcFirstLastPara="1" rIns="68575" wrap="square" tIns="34275">
            <a:spAutoFit/>
          </a:bodyPr>
          <a:lstStyle/>
          <a:p>
            <a:pPr indent="0" lvl="0" marL="0" marR="0" rtl="0" algn="l">
              <a:spcBef>
                <a:spcPts val="0"/>
              </a:spcBef>
              <a:spcAft>
                <a:spcPts val="0"/>
              </a:spcAft>
              <a:buNone/>
            </a:pPr>
            <a:r>
              <a:t/>
            </a:r>
            <a:endParaRPr sz="1350">
              <a:solidFill>
                <a:schemeClr val="dk1"/>
              </a:solidFill>
              <a:latin typeface="Calibri"/>
              <a:ea typeface="Calibri"/>
              <a:cs typeface="Calibri"/>
              <a:sym typeface="Calibri"/>
            </a:endParaRPr>
          </a:p>
        </p:txBody>
      </p:sp>
      <p:sp>
        <p:nvSpPr>
          <p:cNvPr id="535" name="Google Shape;535;p60"/>
          <p:cNvSpPr/>
          <p:nvPr/>
        </p:nvSpPr>
        <p:spPr>
          <a:xfrm>
            <a:off x="1143001" y="718751"/>
            <a:ext cx="138564" cy="276999"/>
          </a:xfrm>
          <a:prstGeom prst="rect">
            <a:avLst/>
          </a:prstGeom>
          <a:noFill/>
          <a:ln>
            <a:noFill/>
          </a:ln>
        </p:spPr>
        <p:txBody>
          <a:bodyPr anchorCtr="0" anchor="ctr" bIns="34275" lIns="68575" spcFirstLastPara="1" rIns="68575" wrap="square" tIns="34275">
            <a:spAutoFit/>
          </a:bodyPr>
          <a:lstStyle/>
          <a:p>
            <a:pPr indent="0" lvl="0" marL="0" marR="0" rtl="0" algn="l">
              <a:spcBef>
                <a:spcPts val="0"/>
              </a:spcBef>
              <a:spcAft>
                <a:spcPts val="0"/>
              </a:spcAft>
              <a:buNone/>
            </a:pPr>
            <a:r>
              <a:t/>
            </a:r>
            <a:endParaRPr sz="1350">
              <a:solidFill>
                <a:schemeClr val="dk1"/>
              </a:solidFill>
              <a:latin typeface="Calibri"/>
              <a:ea typeface="Calibri"/>
              <a:cs typeface="Calibri"/>
              <a:sym typeface="Calibri"/>
            </a:endParaRPr>
          </a:p>
        </p:txBody>
      </p:sp>
      <p:sp>
        <p:nvSpPr>
          <p:cNvPr id="536" name="Google Shape;536;p60"/>
          <p:cNvSpPr/>
          <p:nvPr/>
        </p:nvSpPr>
        <p:spPr>
          <a:xfrm>
            <a:off x="1143001" y="718751"/>
            <a:ext cx="138564" cy="276999"/>
          </a:xfrm>
          <a:prstGeom prst="rect">
            <a:avLst/>
          </a:prstGeom>
          <a:noFill/>
          <a:ln>
            <a:noFill/>
          </a:ln>
        </p:spPr>
        <p:txBody>
          <a:bodyPr anchorCtr="0" anchor="ctr" bIns="34275" lIns="68575" spcFirstLastPara="1" rIns="68575" wrap="square" tIns="34275">
            <a:spAutoFit/>
          </a:bodyPr>
          <a:lstStyle/>
          <a:p>
            <a:pPr indent="0" lvl="0" marL="0" marR="0" rtl="0" algn="l">
              <a:spcBef>
                <a:spcPts val="0"/>
              </a:spcBef>
              <a:spcAft>
                <a:spcPts val="0"/>
              </a:spcAft>
              <a:buNone/>
            </a:pPr>
            <a:r>
              <a:t/>
            </a:r>
            <a:endParaRPr sz="1350">
              <a:solidFill>
                <a:schemeClr val="dk1"/>
              </a:solidFill>
              <a:latin typeface="Calibri"/>
              <a:ea typeface="Calibri"/>
              <a:cs typeface="Calibri"/>
              <a:sym typeface="Calibri"/>
            </a:endParaRPr>
          </a:p>
        </p:txBody>
      </p:sp>
      <p:pic>
        <p:nvPicPr>
          <p:cNvPr id="537" name="Google Shape;537;p60"/>
          <p:cNvPicPr preferRelativeResize="0"/>
          <p:nvPr/>
        </p:nvPicPr>
        <p:blipFill rotWithShape="1">
          <a:blip r:embed="rId3">
            <a:alphaModFix/>
          </a:blip>
          <a:srcRect b="0" l="0" r="0" t="0"/>
          <a:stretch/>
        </p:blipFill>
        <p:spPr>
          <a:xfrm>
            <a:off x="4937172" y="1673376"/>
            <a:ext cx="1749525" cy="1839084"/>
          </a:xfrm>
          <a:prstGeom prst="rect">
            <a:avLst/>
          </a:prstGeom>
          <a:noFill/>
          <a:ln>
            <a:noFill/>
          </a:ln>
        </p:spPr>
      </p:pic>
      <p:pic>
        <p:nvPicPr>
          <p:cNvPr id="538" name="Google Shape;538;p60"/>
          <p:cNvPicPr preferRelativeResize="0"/>
          <p:nvPr/>
        </p:nvPicPr>
        <p:blipFill rotWithShape="1">
          <a:blip r:embed="rId4">
            <a:alphaModFix/>
          </a:blip>
          <a:srcRect b="0" l="0" r="0" t="0"/>
          <a:stretch/>
        </p:blipFill>
        <p:spPr>
          <a:xfrm>
            <a:off x="4937172" y="3986441"/>
            <a:ext cx="1555845" cy="1455218"/>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2" name="Shape 542"/>
        <p:cNvGrpSpPr/>
        <p:nvPr/>
      </p:nvGrpSpPr>
      <p:grpSpPr>
        <a:xfrm>
          <a:off x="0" y="0"/>
          <a:ext cx="0" cy="0"/>
          <a:chOff x="0" y="0"/>
          <a:chExt cx="0" cy="0"/>
        </a:xfrm>
      </p:grpSpPr>
      <p:sp>
        <p:nvSpPr>
          <p:cNvPr id="543" name="Google Shape;543;p61"/>
          <p:cNvSpPr txBox="1"/>
          <p:nvPr>
            <p:ph type="title"/>
          </p:nvPr>
        </p:nvSpPr>
        <p:spPr>
          <a:xfrm>
            <a:off x="6190356" y="270750"/>
            <a:ext cx="2588914" cy="818179"/>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C00000"/>
              </a:buClr>
              <a:buSzPts val="2100"/>
              <a:buFont typeface="Calibri"/>
              <a:buNone/>
            </a:pPr>
            <a:r>
              <a:rPr lang="uk-UA" sz="2100">
                <a:solidFill>
                  <a:srgbClr val="C00000"/>
                </a:solidFill>
                <a:latin typeface="Calibri"/>
                <a:ea typeface="Calibri"/>
                <a:cs typeface="Calibri"/>
                <a:sym typeface="Calibri"/>
              </a:rPr>
              <a:t>Пласка структура проєктної команди </a:t>
            </a:r>
            <a:endParaRPr sz="2100">
              <a:solidFill>
                <a:srgbClr val="C00000"/>
              </a:solidFill>
              <a:latin typeface="Calibri"/>
              <a:ea typeface="Calibri"/>
              <a:cs typeface="Calibri"/>
              <a:sym typeface="Calibri"/>
            </a:endParaRPr>
          </a:p>
        </p:txBody>
      </p:sp>
      <p:pic>
        <p:nvPicPr>
          <p:cNvPr id="544" name="Google Shape;544;p61"/>
          <p:cNvPicPr preferRelativeResize="0"/>
          <p:nvPr/>
        </p:nvPicPr>
        <p:blipFill rotWithShape="1">
          <a:blip r:embed="rId3">
            <a:alphaModFix/>
          </a:blip>
          <a:srcRect b="17929" l="37209" r="37669" t="35339"/>
          <a:stretch/>
        </p:blipFill>
        <p:spPr>
          <a:xfrm>
            <a:off x="1118402" y="1017618"/>
            <a:ext cx="2204540" cy="2306780"/>
          </a:xfrm>
          <a:prstGeom prst="rect">
            <a:avLst/>
          </a:prstGeom>
          <a:noFill/>
          <a:ln>
            <a:noFill/>
          </a:ln>
        </p:spPr>
      </p:pic>
      <p:sp>
        <p:nvSpPr>
          <p:cNvPr id="545" name="Google Shape;545;p61"/>
          <p:cNvSpPr txBox="1"/>
          <p:nvPr/>
        </p:nvSpPr>
        <p:spPr>
          <a:xfrm>
            <a:off x="1659187" y="451463"/>
            <a:ext cx="2081111" cy="737655"/>
          </a:xfrm>
          <a:prstGeom prst="rect">
            <a:avLst/>
          </a:prstGeom>
          <a:noFill/>
          <a:ln>
            <a:noFill/>
          </a:ln>
        </p:spPr>
        <p:txBody>
          <a:bodyPr anchorCtr="0" anchor="ctr" bIns="34275" lIns="68575" spcFirstLastPara="1" rIns="68575" wrap="square" tIns="34275">
            <a:normAutofit/>
          </a:bodyPr>
          <a:lstStyle/>
          <a:p>
            <a:pPr indent="0" lvl="0" marL="0" marR="0" rtl="0" algn="ctr">
              <a:lnSpc>
                <a:spcPct val="90000"/>
              </a:lnSpc>
              <a:spcBef>
                <a:spcPts val="0"/>
              </a:spcBef>
              <a:spcAft>
                <a:spcPts val="0"/>
              </a:spcAft>
              <a:buClr>
                <a:srgbClr val="C00000"/>
              </a:buClr>
              <a:buSzPts val="1800"/>
              <a:buFont typeface="Calibri"/>
              <a:buNone/>
            </a:pPr>
            <a:r>
              <a:rPr lang="uk-UA" sz="1800">
                <a:solidFill>
                  <a:srgbClr val="C00000"/>
                </a:solidFill>
                <a:latin typeface="Calibri"/>
                <a:ea typeface="Calibri"/>
                <a:cs typeface="Calibri"/>
                <a:sym typeface="Calibri"/>
              </a:rPr>
              <a:t>1. Сформувати команду</a:t>
            </a:r>
            <a:endParaRPr sz="1800">
              <a:solidFill>
                <a:srgbClr val="C00000"/>
              </a:solidFill>
              <a:latin typeface="Calibri"/>
              <a:ea typeface="Calibri"/>
              <a:cs typeface="Calibri"/>
              <a:sym typeface="Calibri"/>
            </a:endParaRPr>
          </a:p>
        </p:txBody>
      </p:sp>
      <p:sp>
        <p:nvSpPr>
          <p:cNvPr id="546" name="Google Shape;546;p61"/>
          <p:cNvSpPr txBox="1"/>
          <p:nvPr/>
        </p:nvSpPr>
        <p:spPr>
          <a:xfrm>
            <a:off x="1087128" y="3399852"/>
            <a:ext cx="2433176" cy="667868"/>
          </a:xfrm>
          <a:prstGeom prst="rect">
            <a:avLst/>
          </a:prstGeom>
          <a:noFill/>
          <a:ln>
            <a:noFill/>
          </a:ln>
        </p:spPr>
        <p:txBody>
          <a:bodyPr anchorCtr="0" anchor="ctr" bIns="34275" lIns="68575" spcFirstLastPara="1" rIns="68575" wrap="square" tIns="34275">
            <a:normAutofit fontScale="85000" lnSpcReduction="10000"/>
          </a:bodyPr>
          <a:lstStyle/>
          <a:p>
            <a:pPr indent="0" lvl="0" marL="0" marR="0" rtl="0" algn="ctr">
              <a:lnSpc>
                <a:spcPct val="90000"/>
              </a:lnSpc>
              <a:spcBef>
                <a:spcPts val="0"/>
              </a:spcBef>
              <a:spcAft>
                <a:spcPts val="0"/>
              </a:spcAft>
              <a:buClr>
                <a:srgbClr val="C00000"/>
              </a:buClr>
              <a:buSzPct val="100000"/>
              <a:buFont typeface="Calibri"/>
              <a:buNone/>
            </a:pPr>
            <a:r>
              <a:rPr lang="uk-UA" sz="2100">
                <a:solidFill>
                  <a:srgbClr val="C00000"/>
                </a:solidFill>
                <a:latin typeface="Calibri"/>
                <a:ea typeface="Calibri"/>
                <a:cs typeface="Calibri"/>
                <a:sym typeface="Calibri"/>
              </a:rPr>
              <a:t>2. Встановити комунікації і взаємодію</a:t>
            </a:r>
            <a:endParaRPr sz="2100">
              <a:solidFill>
                <a:srgbClr val="C00000"/>
              </a:solidFill>
              <a:latin typeface="Calibri"/>
              <a:ea typeface="Calibri"/>
              <a:cs typeface="Calibri"/>
              <a:sym typeface="Calibri"/>
            </a:endParaRPr>
          </a:p>
        </p:txBody>
      </p:sp>
      <p:sp>
        <p:nvSpPr>
          <p:cNvPr id="547" name="Google Shape;547;p61"/>
          <p:cNvSpPr txBox="1"/>
          <p:nvPr/>
        </p:nvSpPr>
        <p:spPr>
          <a:xfrm>
            <a:off x="3740298" y="1189118"/>
            <a:ext cx="2456406" cy="818179"/>
          </a:xfrm>
          <a:prstGeom prst="rect">
            <a:avLst/>
          </a:prstGeom>
          <a:noFill/>
          <a:ln>
            <a:noFill/>
          </a:ln>
        </p:spPr>
        <p:txBody>
          <a:bodyPr anchorCtr="0" anchor="ctr" bIns="34275" lIns="68575" spcFirstLastPara="1" rIns="68575" wrap="square" tIns="34275">
            <a:noAutofit/>
          </a:bodyPr>
          <a:lstStyle/>
          <a:p>
            <a:pPr indent="0" lvl="0" marL="0" marR="0" rtl="0" algn="ctr">
              <a:lnSpc>
                <a:spcPct val="90000"/>
              </a:lnSpc>
              <a:spcBef>
                <a:spcPts val="0"/>
              </a:spcBef>
              <a:spcAft>
                <a:spcPts val="0"/>
              </a:spcAft>
              <a:buClr>
                <a:srgbClr val="C00000"/>
              </a:buClr>
              <a:buSzPts val="1800"/>
              <a:buFont typeface="Calibri"/>
              <a:buNone/>
            </a:pPr>
            <a:r>
              <a:rPr lang="uk-UA" sz="1800">
                <a:solidFill>
                  <a:srgbClr val="C00000"/>
                </a:solidFill>
                <a:latin typeface="Calibri"/>
                <a:ea typeface="Calibri"/>
                <a:cs typeface="Calibri"/>
                <a:sym typeface="Calibri"/>
              </a:rPr>
              <a:t>3. Розвинути комунікації і взаємодію</a:t>
            </a:r>
            <a:endParaRPr sz="1800">
              <a:solidFill>
                <a:srgbClr val="C00000"/>
              </a:solidFill>
              <a:latin typeface="Calibri"/>
              <a:ea typeface="Calibri"/>
              <a:cs typeface="Calibri"/>
              <a:sym typeface="Calibri"/>
            </a:endParaRPr>
          </a:p>
        </p:txBody>
      </p:sp>
      <p:sp>
        <p:nvSpPr>
          <p:cNvPr id="548" name="Google Shape;548;p61"/>
          <p:cNvSpPr txBox="1"/>
          <p:nvPr/>
        </p:nvSpPr>
        <p:spPr>
          <a:xfrm>
            <a:off x="5921962" y="3324398"/>
            <a:ext cx="2719895" cy="540774"/>
          </a:xfrm>
          <a:prstGeom prst="rect">
            <a:avLst/>
          </a:prstGeom>
          <a:noFill/>
          <a:ln>
            <a:noFill/>
          </a:ln>
        </p:spPr>
        <p:txBody>
          <a:bodyPr anchorCtr="0" anchor="ctr" bIns="34275" lIns="68575" spcFirstLastPara="1" rIns="68575" wrap="square" tIns="34275">
            <a:noAutofit/>
          </a:bodyPr>
          <a:lstStyle/>
          <a:p>
            <a:pPr indent="0" lvl="0" marL="0" marR="0" rtl="0" algn="ctr">
              <a:lnSpc>
                <a:spcPct val="90000"/>
              </a:lnSpc>
              <a:spcBef>
                <a:spcPts val="0"/>
              </a:spcBef>
              <a:spcAft>
                <a:spcPts val="0"/>
              </a:spcAft>
              <a:buClr>
                <a:srgbClr val="C00000"/>
              </a:buClr>
              <a:buSzPts val="1800"/>
              <a:buFont typeface="Calibri"/>
              <a:buNone/>
            </a:pPr>
            <a:r>
              <a:rPr lang="uk-UA" sz="1800">
                <a:solidFill>
                  <a:srgbClr val="C00000"/>
                </a:solidFill>
                <a:latin typeface="Calibri"/>
                <a:ea typeface="Calibri"/>
                <a:cs typeface="Calibri"/>
                <a:sym typeface="Calibri"/>
              </a:rPr>
              <a:t>4. Підтримувати комунікації і взаємодію</a:t>
            </a:r>
            <a:endParaRPr sz="1800">
              <a:solidFill>
                <a:srgbClr val="C00000"/>
              </a:solidFill>
              <a:latin typeface="Calibri"/>
              <a:ea typeface="Calibri"/>
              <a:cs typeface="Calibri"/>
              <a:sym typeface="Calibri"/>
            </a:endParaRPr>
          </a:p>
        </p:txBody>
      </p:sp>
      <p:pic>
        <p:nvPicPr>
          <p:cNvPr id="549" name="Google Shape;549;p61"/>
          <p:cNvPicPr preferRelativeResize="0"/>
          <p:nvPr/>
        </p:nvPicPr>
        <p:blipFill rotWithShape="1">
          <a:blip r:embed="rId4">
            <a:alphaModFix/>
          </a:blip>
          <a:srcRect b="9385" l="30874" r="39345" t="34693"/>
          <a:stretch/>
        </p:blipFill>
        <p:spPr>
          <a:xfrm>
            <a:off x="1161984" y="4036497"/>
            <a:ext cx="2358320" cy="2490939"/>
          </a:xfrm>
          <a:prstGeom prst="rect">
            <a:avLst/>
          </a:prstGeom>
          <a:noFill/>
          <a:ln>
            <a:noFill/>
          </a:ln>
        </p:spPr>
      </p:pic>
      <p:pic>
        <p:nvPicPr>
          <p:cNvPr id="550" name="Google Shape;550;p61"/>
          <p:cNvPicPr preferRelativeResize="0"/>
          <p:nvPr/>
        </p:nvPicPr>
        <p:blipFill rotWithShape="1">
          <a:blip r:embed="rId5">
            <a:alphaModFix/>
          </a:blip>
          <a:srcRect b="13269" l="31137" r="40328" t="33959"/>
          <a:stretch/>
        </p:blipFill>
        <p:spPr>
          <a:xfrm>
            <a:off x="3703063" y="1951219"/>
            <a:ext cx="2294614" cy="2387011"/>
          </a:xfrm>
          <a:prstGeom prst="rect">
            <a:avLst/>
          </a:prstGeom>
          <a:noFill/>
          <a:ln>
            <a:noFill/>
          </a:ln>
        </p:spPr>
      </p:pic>
      <p:pic>
        <p:nvPicPr>
          <p:cNvPr id="551" name="Google Shape;551;p61"/>
          <p:cNvPicPr preferRelativeResize="0"/>
          <p:nvPr/>
        </p:nvPicPr>
        <p:blipFill rotWithShape="1">
          <a:blip r:embed="rId6">
            <a:alphaModFix/>
          </a:blip>
          <a:srcRect b="7184" l="30946" r="38253" t="39741"/>
          <a:stretch/>
        </p:blipFill>
        <p:spPr>
          <a:xfrm>
            <a:off x="5921961" y="3891131"/>
            <a:ext cx="2719895" cy="2636305"/>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6" name="Shape 556"/>
        <p:cNvGrpSpPr/>
        <p:nvPr/>
      </p:nvGrpSpPr>
      <p:grpSpPr>
        <a:xfrm>
          <a:off x="0" y="0"/>
          <a:ext cx="0" cy="0"/>
          <a:chOff x="0" y="0"/>
          <a:chExt cx="0" cy="0"/>
        </a:xfrm>
      </p:grpSpPr>
      <p:sp>
        <p:nvSpPr>
          <p:cNvPr id="557" name="Google Shape;557;p62"/>
          <p:cNvSpPr txBox="1"/>
          <p:nvPr>
            <p:ph type="title"/>
          </p:nvPr>
        </p:nvSpPr>
        <p:spPr>
          <a:xfrm>
            <a:off x="737433" y="439535"/>
            <a:ext cx="7954709" cy="1452996"/>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C00000"/>
              </a:buClr>
              <a:buSzPts val="2100"/>
              <a:buFont typeface="Calibri"/>
              <a:buNone/>
            </a:pPr>
            <a:r>
              <a:rPr lang="uk-UA" sz="2100">
                <a:solidFill>
                  <a:srgbClr val="C00000"/>
                </a:solidFill>
                <a:latin typeface="Calibri"/>
                <a:ea typeface="Calibri"/>
                <a:cs typeface="Calibri"/>
                <a:sym typeface="Calibri"/>
              </a:rPr>
              <a:t>Команда і ролі учасників проєкту. Призначення команди. Кого обираємо?</a:t>
            </a:r>
            <a:br>
              <a:rPr lang="uk-UA" sz="2100">
                <a:solidFill>
                  <a:srgbClr val="C00000"/>
                </a:solidFill>
                <a:latin typeface="Calibri"/>
                <a:ea typeface="Calibri"/>
                <a:cs typeface="Calibri"/>
                <a:sym typeface="Calibri"/>
              </a:rPr>
            </a:br>
            <a:r>
              <a:rPr i="1" lang="uk-UA" sz="1350">
                <a:latin typeface="Calibri"/>
                <a:ea typeface="Calibri"/>
                <a:cs typeface="Calibri"/>
                <a:sym typeface="Calibri"/>
              </a:rPr>
              <a:t>Надати можливість потрібній людині в потрібному місці в потрібний час робити потрібні дії за допомогою правильних інструментів та відповідної підтримки у проєкті - це лідерські якості проєктного менеджера</a:t>
            </a:r>
            <a:endParaRPr/>
          </a:p>
        </p:txBody>
      </p:sp>
      <p:sp>
        <p:nvSpPr>
          <p:cNvPr id="558" name="Google Shape;558;p62"/>
          <p:cNvSpPr txBox="1"/>
          <p:nvPr>
            <p:ph idx="1" type="body"/>
          </p:nvPr>
        </p:nvSpPr>
        <p:spPr>
          <a:xfrm>
            <a:off x="718457" y="2216382"/>
            <a:ext cx="4368932" cy="376989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C00000"/>
              </a:buClr>
              <a:buSzPts val="1575"/>
              <a:buNone/>
            </a:pPr>
            <a:r>
              <a:rPr lang="uk-UA" sz="1575">
                <a:solidFill>
                  <a:srgbClr val="C00000"/>
                </a:solidFill>
              </a:rPr>
              <a:t>Хто </a:t>
            </a:r>
            <a:r>
              <a:rPr b="1" lang="uk-UA" sz="1575">
                <a:solidFill>
                  <a:srgbClr val="C00000"/>
                </a:solidFill>
              </a:rPr>
              <a:t>бажає</a:t>
            </a:r>
            <a:r>
              <a:rPr lang="uk-UA" sz="1575">
                <a:solidFill>
                  <a:srgbClr val="C00000"/>
                </a:solidFill>
              </a:rPr>
              <a:t> бути в проєкті?</a:t>
            </a:r>
            <a:r>
              <a:rPr lang="uk-UA" sz="1575"/>
              <a:t> – Завжди найкраще мати людей у проектній групі, які хочуть бачити успішний результат та які хочуть працювати з командою. Тому запитуємо людей чи є хтось для роботи над цим проектом?</a:t>
            </a:r>
            <a:endParaRPr/>
          </a:p>
          <a:p>
            <a:pPr indent="0" lvl="0" marL="0" rtl="0" algn="l">
              <a:lnSpc>
                <a:spcPct val="90000"/>
              </a:lnSpc>
              <a:spcBef>
                <a:spcPts val="1450"/>
              </a:spcBef>
              <a:spcAft>
                <a:spcPts val="0"/>
              </a:spcAft>
              <a:buClr>
                <a:srgbClr val="C00000"/>
              </a:buClr>
              <a:buSzPts val="1575"/>
              <a:buNone/>
            </a:pPr>
            <a:r>
              <a:rPr lang="uk-UA" sz="1575">
                <a:solidFill>
                  <a:srgbClr val="C00000"/>
                </a:solidFill>
              </a:rPr>
              <a:t>Хто </a:t>
            </a:r>
            <a:r>
              <a:rPr b="1" lang="uk-UA" sz="1575">
                <a:solidFill>
                  <a:srgbClr val="C00000"/>
                </a:solidFill>
              </a:rPr>
              <a:t>може</a:t>
            </a:r>
            <a:r>
              <a:rPr lang="uk-UA" sz="1575">
                <a:solidFill>
                  <a:srgbClr val="C00000"/>
                </a:solidFill>
              </a:rPr>
              <a:t> виконувати завдання проєкту? </a:t>
            </a:r>
            <a:r>
              <a:rPr lang="uk-UA" sz="1575"/>
              <a:t>– Потому що у вас є досвід і навички, потрібні для виконання певної частини проекту.</a:t>
            </a:r>
            <a:endParaRPr/>
          </a:p>
          <a:p>
            <a:pPr indent="0" lvl="0" marL="0" rtl="0" algn="l">
              <a:lnSpc>
                <a:spcPct val="90000"/>
              </a:lnSpc>
              <a:spcBef>
                <a:spcPts val="1450"/>
              </a:spcBef>
              <a:spcAft>
                <a:spcPts val="0"/>
              </a:spcAft>
              <a:buClr>
                <a:srgbClr val="C00000"/>
              </a:buClr>
              <a:buSzPts val="1575"/>
              <a:buNone/>
            </a:pPr>
            <a:r>
              <a:rPr lang="uk-UA" sz="1575">
                <a:solidFill>
                  <a:srgbClr val="C00000"/>
                </a:solidFill>
              </a:rPr>
              <a:t>Хто </a:t>
            </a:r>
            <a:r>
              <a:rPr b="1" lang="uk-UA" sz="1575">
                <a:solidFill>
                  <a:srgbClr val="C00000"/>
                </a:solidFill>
              </a:rPr>
              <a:t>має час </a:t>
            </a:r>
            <a:r>
              <a:rPr lang="uk-UA" sz="1575">
                <a:solidFill>
                  <a:srgbClr val="C00000"/>
                </a:solidFill>
              </a:rPr>
              <a:t>та буде доступний в період проєкту? </a:t>
            </a:r>
            <a:r>
              <a:rPr lang="uk-UA" sz="1575"/>
              <a:t>– Наявність часу та можливість бути в проєкті і не бути перевантаженим іншими проєктами є важливими для виконання завдань проєкту.</a:t>
            </a:r>
            <a:endParaRPr/>
          </a:p>
        </p:txBody>
      </p:sp>
      <p:pic>
        <p:nvPicPr>
          <p:cNvPr id="559" name="Google Shape;559;p62"/>
          <p:cNvPicPr preferRelativeResize="0"/>
          <p:nvPr/>
        </p:nvPicPr>
        <p:blipFill rotWithShape="1">
          <a:blip r:embed="rId3">
            <a:alphaModFix/>
          </a:blip>
          <a:srcRect b="18303" l="17728" r="46407" t="44363"/>
          <a:stretch/>
        </p:blipFill>
        <p:spPr>
          <a:xfrm>
            <a:off x="5412771" y="1892531"/>
            <a:ext cx="3279371" cy="1920240"/>
          </a:xfrm>
          <a:prstGeom prst="rect">
            <a:avLst/>
          </a:prstGeom>
          <a:noFill/>
          <a:ln>
            <a:noFill/>
          </a:ln>
        </p:spPr>
      </p:pic>
      <p:sp>
        <p:nvSpPr>
          <p:cNvPr id="560" name="Google Shape;560;p62"/>
          <p:cNvSpPr txBox="1"/>
          <p:nvPr/>
        </p:nvSpPr>
        <p:spPr>
          <a:xfrm>
            <a:off x="5660967" y="3970694"/>
            <a:ext cx="3031175" cy="1612342"/>
          </a:xfrm>
          <a:prstGeom prst="rect">
            <a:avLst/>
          </a:prstGeom>
          <a:noFill/>
          <a:ln>
            <a:noFill/>
          </a:ln>
        </p:spPr>
        <p:txBody>
          <a:bodyPr anchorCtr="0" anchor="ctr" bIns="34275" lIns="68575" spcFirstLastPara="1" rIns="68575" wrap="square" tIns="34275">
            <a:normAutofit fontScale="70000" lnSpcReduction="20000"/>
          </a:bodyPr>
          <a:lstStyle/>
          <a:p>
            <a:pPr indent="0" lvl="0" marL="0" marR="0" rtl="0" algn="l">
              <a:lnSpc>
                <a:spcPct val="100000"/>
              </a:lnSpc>
              <a:spcBef>
                <a:spcPts val="0"/>
              </a:spcBef>
              <a:spcAft>
                <a:spcPts val="0"/>
              </a:spcAft>
              <a:buClr>
                <a:schemeClr val="dk1"/>
              </a:buClr>
              <a:buSzPct val="100000"/>
              <a:buFont typeface="Calibri"/>
              <a:buNone/>
            </a:pPr>
            <a:r>
              <a:rPr b="1" i="1" lang="uk-UA" sz="2100">
                <a:solidFill>
                  <a:schemeClr val="dk1"/>
                </a:solidFill>
                <a:latin typeface="Calibri"/>
                <a:ea typeface="Calibri"/>
                <a:cs typeface="Calibri"/>
                <a:sym typeface="Calibri"/>
              </a:rPr>
              <a:t>Дослідження</a:t>
            </a:r>
            <a:r>
              <a:rPr i="1" lang="uk-UA" sz="2100">
                <a:solidFill>
                  <a:schemeClr val="dk1"/>
                </a:solidFill>
                <a:latin typeface="Calibri"/>
                <a:ea typeface="Calibri"/>
                <a:cs typeface="Calibri"/>
                <a:sym typeface="Calibri"/>
              </a:rPr>
              <a:t>: </a:t>
            </a:r>
            <a:r>
              <a:rPr b="1" i="1" lang="uk-UA" sz="2100">
                <a:solidFill>
                  <a:schemeClr val="dk1"/>
                </a:solidFill>
                <a:latin typeface="Calibri"/>
                <a:ea typeface="Calibri"/>
                <a:cs typeface="Calibri"/>
                <a:sym typeface="Calibri"/>
              </a:rPr>
              <a:t>успішні менеджери </a:t>
            </a:r>
            <a:r>
              <a:rPr i="1" lang="uk-UA" sz="2100">
                <a:solidFill>
                  <a:schemeClr val="dk1"/>
                </a:solidFill>
                <a:latin typeface="Calibri"/>
                <a:ea typeface="Calibri"/>
                <a:cs typeface="Calibri"/>
                <a:sym typeface="Calibri"/>
              </a:rPr>
              <a:t>проєктів витрачають 20% часу на завдання проєкту та </a:t>
            </a:r>
            <a:r>
              <a:rPr b="1" i="1" lang="uk-UA" sz="2100">
                <a:solidFill>
                  <a:schemeClr val="dk1"/>
                </a:solidFill>
                <a:latin typeface="Calibri"/>
                <a:ea typeface="Calibri"/>
                <a:cs typeface="Calibri"/>
                <a:sym typeface="Calibri"/>
              </a:rPr>
              <a:t>80% часу на питання взаємодії із людьми та управління командою проєкту </a:t>
            </a:r>
            <a:endParaRPr/>
          </a:p>
          <a:p>
            <a:pPr indent="0" lvl="0" marL="0" marR="0" rtl="0" algn="l">
              <a:lnSpc>
                <a:spcPct val="100000"/>
              </a:lnSpc>
              <a:spcBef>
                <a:spcPts val="0"/>
              </a:spcBef>
              <a:spcAft>
                <a:spcPts val="0"/>
              </a:spcAft>
              <a:buClr>
                <a:schemeClr val="dk1"/>
              </a:buClr>
              <a:buSzPct val="100000"/>
              <a:buFont typeface="Calibri"/>
              <a:buNone/>
            </a:pPr>
            <a:r>
              <a:rPr i="1" lang="uk-UA" sz="1650">
                <a:solidFill>
                  <a:schemeClr val="dk1"/>
                </a:solidFill>
                <a:latin typeface="Calibri"/>
                <a:ea typeface="Calibri"/>
                <a:cs typeface="Calibri"/>
                <a:sym typeface="Calibri"/>
              </a:rPr>
              <a:t>Rob Stone, PMP, Project Management: The Basics for Success, University of California (from Coursera)</a:t>
            </a:r>
            <a:endParaRPr i="1" sz="165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6"/>
          <p:cNvSpPr txBox="1"/>
          <p:nvPr>
            <p:ph type="title"/>
          </p:nvPr>
        </p:nvSpPr>
        <p:spPr>
          <a:xfrm>
            <a:off x="1184910" y="365761"/>
            <a:ext cx="6774180" cy="402336"/>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C00000"/>
              </a:buClr>
              <a:buSzPts val="2250"/>
              <a:buFont typeface="Calibri"/>
              <a:buNone/>
            </a:pPr>
            <a:r>
              <a:rPr b="1" lang="uk-UA" sz="2350">
                <a:solidFill>
                  <a:srgbClr val="0070C0"/>
                </a:solidFill>
              </a:rPr>
              <a:t>Рівні та ролі організації проєкту</a:t>
            </a:r>
            <a:endParaRPr b="1" sz="2350">
              <a:solidFill>
                <a:srgbClr val="0070C0"/>
              </a:solidFill>
            </a:endParaRPr>
          </a:p>
        </p:txBody>
      </p:sp>
      <p:sp>
        <p:nvSpPr>
          <p:cNvPr id="123" name="Google Shape;123;p6"/>
          <p:cNvSpPr txBox="1"/>
          <p:nvPr>
            <p:ph idx="1" type="body"/>
          </p:nvPr>
        </p:nvSpPr>
        <p:spPr>
          <a:xfrm>
            <a:off x="731520" y="1280160"/>
            <a:ext cx="7680960" cy="4632960"/>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0"/>
              </a:spcBef>
              <a:spcAft>
                <a:spcPts val="0"/>
              </a:spcAft>
              <a:buClr>
                <a:schemeClr val="dk1"/>
              </a:buClr>
              <a:buSzPts val="1800"/>
              <a:buNone/>
            </a:pPr>
            <a:r>
              <a:rPr b="1" lang="uk-UA" sz="1800"/>
              <a:t>Managing Layer / Рівень управління - </a:t>
            </a:r>
            <a:r>
              <a:rPr lang="uk-UA" sz="1800"/>
              <a:t>зосереджений на повсякденному управлінні проектами; організовує, моніторить та контролює роботу, спрямовану на вироблення передбачуваних результатів та впровадження їх у бізнес-організації. Члени Managing Layer звітують перед Directing Layer. Managing Layer включає ролі бізнес-менеджера (Business Manager - BM) і менеджера проекту (Project Manager  - PM). Для успіху проекту надзвичайно важливо, щоб між цими двома ролями була тісна співпраця та хороша комунікація.</a:t>
            </a:r>
            <a:endParaRPr/>
          </a:p>
          <a:p>
            <a:pPr indent="0" lvl="0" marL="0" rtl="0" algn="just">
              <a:lnSpc>
                <a:spcPct val="100000"/>
              </a:lnSpc>
              <a:spcBef>
                <a:spcPts val="1800"/>
              </a:spcBef>
              <a:spcAft>
                <a:spcPts val="0"/>
              </a:spcAft>
              <a:buClr>
                <a:schemeClr val="dk1"/>
              </a:buClr>
              <a:buSzPts val="1800"/>
              <a:buNone/>
            </a:pPr>
            <a:r>
              <a:rPr b="1" lang="uk-UA" sz="1800">
                <a:latin typeface="Calibri"/>
                <a:ea typeface="Calibri"/>
                <a:cs typeface="Calibri"/>
                <a:sym typeface="Calibri"/>
              </a:rPr>
              <a:t>Performing Layer / рівень </a:t>
            </a:r>
            <a:r>
              <a:rPr b="1" lang="uk-UA" sz="1800"/>
              <a:t>Виконання</a:t>
            </a:r>
            <a:endParaRPr/>
          </a:p>
          <a:p>
            <a:pPr indent="0" lvl="0" marL="0" rtl="0" algn="just">
              <a:lnSpc>
                <a:spcPct val="100000"/>
              </a:lnSpc>
              <a:spcBef>
                <a:spcPts val="1200"/>
              </a:spcBef>
              <a:spcAft>
                <a:spcPts val="0"/>
              </a:spcAft>
              <a:buClr>
                <a:schemeClr val="dk1"/>
              </a:buClr>
              <a:buSzPts val="1800"/>
              <a:buNone/>
            </a:pPr>
            <a:r>
              <a:rPr lang="uk-UA" sz="1800"/>
              <a:t>Виконавчий рівень виконує роботу над проектом, виробляє результати та впроваджує їх у бізнес-організацію, члени виконуючого рівня звітують перед рівнем Managing Layer. Рівень виконання включає ролі Групи впровадження бізнесу (Business Implementation Group - BIG) та Основної команди проекту (Project Core Team - PCT).</a:t>
            </a:r>
            <a:endParaRPr/>
          </a:p>
          <a:p>
            <a:pPr indent="0" lvl="0" marL="0" rtl="0" algn="just">
              <a:lnSpc>
                <a:spcPct val="100000"/>
              </a:lnSpc>
              <a:spcBef>
                <a:spcPts val="1200"/>
              </a:spcBef>
              <a:spcAft>
                <a:spcPts val="0"/>
              </a:spcAft>
              <a:buClr>
                <a:schemeClr val="dk1"/>
              </a:buClr>
              <a:buSzPts val="2300"/>
              <a:buNone/>
            </a:pPr>
            <a:r>
              <a:t/>
            </a:r>
            <a:endParaRPr sz="2300"/>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5" name="Shape 565"/>
        <p:cNvGrpSpPr/>
        <p:nvPr/>
      </p:nvGrpSpPr>
      <p:grpSpPr>
        <a:xfrm>
          <a:off x="0" y="0"/>
          <a:ext cx="0" cy="0"/>
          <a:chOff x="0" y="0"/>
          <a:chExt cx="0" cy="0"/>
        </a:xfrm>
      </p:grpSpPr>
      <p:sp>
        <p:nvSpPr>
          <p:cNvPr id="566" name="Google Shape;566;p63"/>
          <p:cNvSpPr txBox="1"/>
          <p:nvPr>
            <p:ph type="title"/>
          </p:nvPr>
        </p:nvSpPr>
        <p:spPr>
          <a:xfrm>
            <a:off x="1207583" y="1002428"/>
            <a:ext cx="6947654" cy="456462"/>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C00000"/>
              </a:buClr>
              <a:buSzPct val="100000"/>
              <a:buFont typeface="Calibri"/>
              <a:buNone/>
            </a:pPr>
            <a:r>
              <a:rPr lang="uk-UA" sz="2100">
                <a:solidFill>
                  <a:srgbClr val="C00000"/>
                </a:solidFill>
                <a:latin typeface="Calibri"/>
                <a:ea typeface="Calibri"/>
                <a:cs typeface="Calibri"/>
                <a:sym typeface="Calibri"/>
              </a:rPr>
              <a:t>Ролі у команді за підходом Реймонда Мередіта Белбіна</a:t>
            </a:r>
            <a:br>
              <a:rPr lang="uk-UA" sz="2100">
                <a:solidFill>
                  <a:srgbClr val="C00000"/>
                </a:solidFill>
                <a:latin typeface="Calibri"/>
                <a:ea typeface="Calibri"/>
                <a:cs typeface="Calibri"/>
                <a:sym typeface="Calibri"/>
              </a:rPr>
            </a:br>
            <a:r>
              <a:rPr lang="uk-UA" sz="1425">
                <a:solidFill>
                  <a:srgbClr val="0070C0"/>
                </a:solidFill>
                <a:latin typeface="Calibri"/>
                <a:ea typeface="Calibri"/>
                <a:cs typeface="Calibri"/>
                <a:sym typeface="Calibri"/>
              </a:rPr>
              <a:t>https://www.belbin.com/about/belbin-team-roles/</a:t>
            </a:r>
            <a:endParaRPr sz="1425">
              <a:solidFill>
                <a:srgbClr val="0070C0"/>
              </a:solidFill>
            </a:endParaRPr>
          </a:p>
        </p:txBody>
      </p:sp>
      <p:graphicFrame>
        <p:nvGraphicFramePr>
          <p:cNvPr id="567" name="Google Shape;567;p63"/>
          <p:cNvGraphicFramePr/>
          <p:nvPr/>
        </p:nvGraphicFramePr>
        <p:xfrm>
          <a:off x="5038531" y="1935915"/>
          <a:ext cx="3000000" cy="3000000"/>
        </p:xfrm>
        <a:graphic>
          <a:graphicData uri="http://schemas.openxmlformats.org/drawingml/2006/table">
            <a:tbl>
              <a:tblPr bandRow="1" firstCol="1" firstRow="1">
                <a:noFill/>
                <a:tableStyleId>{BFCEA46F-61A3-433E-AD9E-948DAB87E63B}</a:tableStyleId>
              </a:tblPr>
              <a:tblGrid>
                <a:gridCol w="1051125"/>
                <a:gridCol w="2601800"/>
              </a:tblGrid>
              <a:tr h="329175">
                <a:tc>
                  <a:txBody>
                    <a:bodyPr/>
                    <a:lstStyle/>
                    <a:p>
                      <a:pPr indent="0" lvl="0" marL="0" marR="0" rtl="0" algn="just">
                        <a:lnSpc>
                          <a:spcPct val="90000"/>
                        </a:lnSpc>
                        <a:spcBef>
                          <a:spcPts val="0"/>
                        </a:spcBef>
                        <a:spcAft>
                          <a:spcPts val="0"/>
                        </a:spcAft>
                        <a:buNone/>
                      </a:pPr>
                      <a:r>
                        <a:rPr lang="uk-UA" sz="1200" u="none" cap="none" strike="noStrike">
                          <a:solidFill>
                            <a:schemeClr val="dk1"/>
                          </a:solidFill>
                        </a:rPr>
                        <a:t>Орієнтація ролі</a:t>
                      </a:r>
                      <a:endParaRPr sz="1200" u="none" cap="none" strike="noStrike">
                        <a:solidFill>
                          <a:schemeClr val="dk1"/>
                        </a:solidFill>
                        <a:latin typeface="Times New Roman"/>
                        <a:ea typeface="Times New Roman"/>
                        <a:cs typeface="Times New Roman"/>
                        <a:sym typeface="Times New Roman"/>
                      </a:endParaRPr>
                    </a:p>
                  </a:txBody>
                  <a:tcPr marT="0" marB="0" marR="51425" marL="5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just">
                        <a:lnSpc>
                          <a:spcPct val="90000"/>
                        </a:lnSpc>
                        <a:spcBef>
                          <a:spcPts val="0"/>
                        </a:spcBef>
                        <a:spcAft>
                          <a:spcPts val="0"/>
                        </a:spcAft>
                        <a:buNone/>
                      </a:pPr>
                      <a:r>
                        <a:rPr lang="uk-UA" sz="1200" u="none" cap="none" strike="noStrike">
                          <a:solidFill>
                            <a:schemeClr val="dk1"/>
                          </a:solidFill>
                        </a:rPr>
                        <a:t>Назва ролі</a:t>
                      </a:r>
                      <a:endParaRPr sz="1200" u="none" cap="none" strike="noStrike">
                        <a:solidFill>
                          <a:schemeClr val="dk1"/>
                        </a:solidFill>
                        <a:latin typeface="Times New Roman"/>
                        <a:ea typeface="Times New Roman"/>
                        <a:cs typeface="Times New Roman"/>
                        <a:sym typeface="Times New Roman"/>
                      </a:endParaRPr>
                    </a:p>
                  </a:txBody>
                  <a:tcPr marT="0" marB="0" marR="51425" marL="5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765725">
                <a:tc>
                  <a:txBody>
                    <a:bodyPr/>
                    <a:lstStyle/>
                    <a:p>
                      <a:pPr indent="0" lvl="0" marL="0" marR="0" rtl="0" algn="just">
                        <a:lnSpc>
                          <a:spcPct val="90000"/>
                        </a:lnSpc>
                        <a:spcBef>
                          <a:spcPts val="0"/>
                        </a:spcBef>
                        <a:spcAft>
                          <a:spcPts val="0"/>
                        </a:spcAft>
                        <a:buNone/>
                      </a:pPr>
                      <a:r>
                        <a:rPr lang="uk-UA" sz="1200" u="none" cap="none" strike="noStrike">
                          <a:solidFill>
                            <a:srgbClr val="C00000"/>
                          </a:solidFill>
                        </a:rPr>
                        <a:t>Ідеї</a:t>
                      </a:r>
                      <a:endParaRPr sz="1200" u="none" cap="none" strike="noStrike">
                        <a:solidFill>
                          <a:srgbClr val="C00000"/>
                        </a:solidFill>
                        <a:latin typeface="Times New Roman"/>
                        <a:ea typeface="Times New Roman"/>
                        <a:cs typeface="Times New Roman"/>
                        <a:sym typeface="Times New Roman"/>
                      </a:endParaRPr>
                    </a:p>
                  </a:txBody>
                  <a:tcPr marT="0" marB="0" marR="51425" marL="5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342900" lvl="0" marL="342900" marR="0" rtl="0" algn="just">
                        <a:lnSpc>
                          <a:spcPct val="90000"/>
                        </a:lnSpc>
                        <a:spcBef>
                          <a:spcPts val="0"/>
                        </a:spcBef>
                        <a:spcAft>
                          <a:spcPts val="0"/>
                        </a:spcAft>
                        <a:buClr>
                          <a:schemeClr val="dk1"/>
                        </a:buClr>
                        <a:buSzPts val="1200"/>
                        <a:buFont typeface="Noto Sans Symbols"/>
                        <a:buChar char="✔"/>
                      </a:pPr>
                      <a:r>
                        <a:rPr lang="uk-UA" sz="1200" u="none" cap="none" strike="noStrike">
                          <a:solidFill>
                            <a:schemeClr val="dk1"/>
                          </a:solidFill>
                        </a:rPr>
                        <a:t>Мислячий/Генератор ідей (М) </a:t>
                      </a:r>
                      <a:r>
                        <a:rPr i="1" lang="uk-UA" sz="1200" u="none" cap="none" strike="noStrike">
                          <a:solidFill>
                            <a:schemeClr val="dk1"/>
                          </a:solidFill>
                        </a:rPr>
                        <a:t>– Plant</a:t>
                      </a:r>
                      <a:endParaRPr i="1" sz="1200" u="none" cap="none" strike="noStrike">
                        <a:solidFill>
                          <a:schemeClr val="dk1"/>
                        </a:solidFill>
                      </a:endParaRPr>
                    </a:p>
                    <a:p>
                      <a:pPr indent="-342900" lvl="0" marL="342900" marR="0" rtl="0" algn="just">
                        <a:lnSpc>
                          <a:spcPct val="90000"/>
                        </a:lnSpc>
                        <a:spcBef>
                          <a:spcPts val="600"/>
                        </a:spcBef>
                        <a:spcAft>
                          <a:spcPts val="0"/>
                        </a:spcAft>
                        <a:buClr>
                          <a:schemeClr val="dk1"/>
                        </a:buClr>
                        <a:buSzPts val="1200"/>
                        <a:buFont typeface="Noto Sans Symbols"/>
                        <a:buChar char="✔"/>
                      </a:pPr>
                      <a:r>
                        <a:rPr lang="uk-UA" sz="1200" u="none" cap="none" strike="noStrike">
                          <a:solidFill>
                            <a:schemeClr val="dk1"/>
                          </a:solidFill>
                        </a:rPr>
                        <a:t>Оцінювач/Експерт (О) – </a:t>
                      </a:r>
                      <a:r>
                        <a:rPr i="1" lang="uk-UA" sz="1200" u="none" cap="none" strike="noStrike">
                          <a:solidFill>
                            <a:schemeClr val="dk1"/>
                          </a:solidFill>
                        </a:rPr>
                        <a:t>Monitor Evaluator</a:t>
                      </a:r>
                      <a:endParaRPr i="1" sz="1200" u="none" cap="none" strike="noStrike">
                        <a:solidFill>
                          <a:schemeClr val="dk1"/>
                        </a:solidFill>
                      </a:endParaRPr>
                    </a:p>
                  </a:txBody>
                  <a:tcPr marT="0" marB="0" marR="51425" marL="5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266450">
                <a:tc>
                  <a:txBody>
                    <a:bodyPr/>
                    <a:lstStyle/>
                    <a:p>
                      <a:pPr indent="0" lvl="0" marL="0" marR="0" rtl="0" algn="just">
                        <a:lnSpc>
                          <a:spcPct val="90000"/>
                        </a:lnSpc>
                        <a:spcBef>
                          <a:spcPts val="0"/>
                        </a:spcBef>
                        <a:spcAft>
                          <a:spcPts val="0"/>
                        </a:spcAft>
                        <a:buNone/>
                      </a:pPr>
                      <a:r>
                        <a:rPr lang="uk-UA" sz="1200" u="none" cap="none" strike="noStrike">
                          <a:solidFill>
                            <a:srgbClr val="C00000"/>
                          </a:solidFill>
                        </a:rPr>
                        <a:t>Комунікації</a:t>
                      </a:r>
                      <a:endParaRPr sz="1200" u="none" cap="none" strike="noStrike">
                        <a:solidFill>
                          <a:srgbClr val="C00000"/>
                        </a:solidFill>
                        <a:latin typeface="Times New Roman"/>
                        <a:ea typeface="Times New Roman"/>
                        <a:cs typeface="Times New Roman"/>
                        <a:sym typeface="Times New Roman"/>
                      </a:endParaRPr>
                    </a:p>
                  </a:txBody>
                  <a:tcPr marT="0" marB="0" marR="51425" marL="5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342900" lvl="0" marL="342900" marR="0" rtl="0" algn="just">
                        <a:lnSpc>
                          <a:spcPct val="90000"/>
                        </a:lnSpc>
                        <a:spcBef>
                          <a:spcPts val="0"/>
                        </a:spcBef>
                        <a:spcAft>
                          <a:spcPts val="0"/>
                        </a:spcAft>
                        <a:buClr>
                          <a:schemeClr val="dk1"/>
                        </a:buClr>
                        <a:buSzPts val="1200"/>
                        <a:buFont typeface="Noto Sans Symbols"/>
                        <a:buChar char="✔"/>
                      </a:pPr>
                      <a:r>
                        <a:rPr lang="uk-UA" sz="1200" u="none" cap="none" strike="noStrike">
                          <a:solidFill>
                            <a:schemeClr val="dk1"/>
                          </a:solidFill>
                        </a:rPr>
                        <a:t>Головуючий/Лідер-Координатор (Г) – </a:t>
                      </a:r>
                      <a:r>
                        <a:rPr i="1" lang="uk-UA" sz="1200" u="none" cap="none" strike="noStrike">
                          <a:solidFill>
                            <a:schemeClr val="dk1"/>
                          </a:solidFill>
                        </a:rPr>
                        <a:t>Coordinator</a:t>
                      </a:r>
                      <a:endParaRPr i="1" sz="1200" u="none" cap="none" strike="noStrike">
                        <a:solidFill>
                          <a:schemeClr val="dk1"/>
                        </a:solidFill>
                      </a:endParaRPr>
                    </a:p>
                    <a:p>
                      <a:pPr indent="-342900" lvl="0" marL="342900" marR="0" rtl="0" algn="just">
                        <a:lnSpc>
                          <a:spcPct val="90000"/>
                        </a:lnSpc>
                        <a:spcBef>
                          <a:spcPts val="600"/>
                        </a:spcBef>
                        <a:spcAft>
                          <a:spcPts val="0"/>
                        </a:spcAft>
                        <a:buClr>
                          <a:schemeClr val="dk1"/>
                        </a:buClr>
                        <a:buSzPts val="1200"/>
                        <a:buFont typeface="Noto Sans Symbols"/>
                        <a:buChar char="✔"/>
                      </a:pPr>
                      <a:r>
                        <a:rPr lang="uk-UA" sz="1200" u="none" cap="none" strike="noStrike">
                          <a:solidFill>
                            <a:schemeClr val="dk1"/>
                          </a:solidFill>
                        </a:rPr>
                        <a:t>Розвідник ресурсів/Комунікатор (Р) – </a:t>
                      </a:r>
                      <a:r>
                        <a:rPr i="1" lang="uk-UA" sz="1200" u="none" cap="none" strike="noStrike">
                          <a:solidFill>
                            <a:schemeClr val="dk1"/>
                          </a:solidFill>
                        </a:rPr>
                        <a:t>Resource Investigator</a:t>
                      </a:r>
                      <a:endParaRPr i="1" sz="1200" u="none" cap="none" strike="noStrike">
                        <a:solidFill>
                          <a:schemeClr val="dk1"/>
                        </a:solidFill>
                      </a:endParaRPr>
                    </a:p>
                    <a:p>
                      <a:pPr indent="-342900" lvl="0" marL="342900" marR="0" rtl="0" algn="just">
                        <a:lnSpc>
                          <a:spcPct val="90000"/>
                        </a:lnSpc>
                        <a:spcBef>
                          <a:spcPts val="600"/>
                        </a:spcBef>
                        <a:spcAft>
                          <a:spcPts val="0"/>
                        </a:spcAft>
                        <a:buClr>
                          <a:schemeClr val="dk1"/>
                        </a:buClr>
                        <a:buSzPts val="1200"/>
                        <a:buFont typeface="Noto Sans Symbols"/>
                        <a:buChar char="✔"/>
                      </a:pPr>
                      <a:r>
                        <a:rPr lang="uk-UA" sz="1200" u="none" cap="none" strike="noStrike">
                          <a:solidFill>
                            <a:schemeClr val="dk1"/>
                          </a:solidFill>
                        </a:rPr>
                        <a:t>Командний гравець/ Емоційний лідер, колективіст (К) – </a:t>
                      </a:r>
                      <a:r>
                        <a:rPr i="1" lang="uk-UA" sz="1200" u="none" cap="none" strike="noStrike">
                          <a:solidFill>
                            <a:schemeClr val="dk1"/>
                          </a:solidFill>
                        </a:rPr>
                        <a:t>Teamworker</a:t>
                      </a:r>
                      <a:endParaRPr i="1" sz="1200" u="none" cap="none" strike="noStrike">
                        <a:solidFill>
                          <a:schemeClr val="dk1"/>
                        </a:solidFill>
                        <a:latin typeface="Times New Roman"/>
                        <a:ea typeface="Times New Roman"/>
                        <a:cs typeface="Times New Roman"/>
                        <a:sym typeface="Times New Roman"/>
                      </a:endParaRPr>
                    </a:p>
                  </a:txBody>
                  <a:tcPr marT="0" marB="0" marR="51425" marL="5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101850">
                <a:tc>
                  <a:txBody>
                    <a:bodyPr/>
                    <a:lstStyle/>
                    <a:p>
                      <a:pPr indent="0" lvl="0" marL="0" marR="0" rtl="0" algn="just">
                        <a:lnSpc>
                          <a:spcPct val="90000"/>
                        </a:lnSpc>
                        <a:spcBef>
                          <a:spcPts val="0"/>
                        </a:spcBef>
                        <a:spcAft>
                          <a:spcPts val="0"/>
                        </a:spcAft>
                        <a:buNone/>
                      </a:pPr>
                      <a:r>
                        <a:rPr lang="uk-UA" sz="1200" u="none" cap="none" strike="noStrike">
                          <a:solidFill>
                            <a:srgbClr val="C00000"/>
                          </a:solidFill>
                        </a:rPr>
                        <a:t>Дії</a:t>
                      </a:r>
                      <a:endParaRPr sz="1200" u="none" cap="none" strike="noStrike">
                        <a:solidFill>
                          <a:srgbClr val="C00000"/>
                        </a:solidFill>
                        <a:latin typeface="Times New Roman"/>
                        <a:ea typeface="Times New Roman"/>
                        <a:cs typeface="Times New Roman"/>
                        <a:sym typeface="Times New Roman"/>
                      </a:endParaRPr>
                    </a:p>
                  </a:txBody>
                  <a:tcPr marT="0" marB="0" marR="51425" marL="5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342900" lvl="0" marL="342900" marR="0" rtl="0" algn="just">
                        <a:lnSpc>
                          <a:spcPct val="90000"/>
                        </a:lnSpc>
                        <a:spcBef>
                          <a:spcPts val="0"/>
                        </a:spcBef>
                        <a:spcAft>
                          <a:spcPts val="0"/>
                        </a:spcAft>
                        <a:buClr>
                          <a:schemeClr val="dk1"/>
                        </a:buClr>
                        <a:buSzPts val="1200"/>
                        <a:buFont typeface="Noto Sans Symbols"/>
                        <a:buChar char="✔"/>
                      </a:pPr>
                      <a:r>
                        <a:rPr lang="uk-UA" sz="1200" u="none" cap="none" strike="noStrike">
                          <a:solidFill>
                            <a:schemeClr val="dk1"/>
                          </a:solidFill>
                        </a:rPr>
                        <a:t>Виконавець/Організатор Робіт (В) – </a:t>
                      </a:r>
                      <a:r>
                        <a:rPr i="1" lang="uk-UA" sz="1200" u="none" cap="none" strike="noStrike">
                          <a:solidFill>
                            <a:schemeClr val="dk1"/>
                          </a:solidFill>
                        </a:rPr>
                        <a:t>Implementer</a:t>
                      </a:r>
                      <a:endParaRPr i="1" sz="1200" u="none" cap="none" strike="noStrike">
                        <a:solidFill>
                          <a:schemeClr val="dk1"/>
                        </a:solidFill>
                      </a:endParaRPr>
                    </a:p>
                    <a:p>
                      <a:pPr indent="-342900" lvl="0" marL="342900" marR="0" rtl="0" algn="just">
                        <a:lnSpc>
                          <a:spcPct val="90000"/>
                        </a:lnSpc>
                        <a:spcBef>
                          <a:spcPts val="600"/>
                        </a:spcBef>
                        <a:spcAft>
                          <a:spcPts val="0"/>
                        </a:spcAft>
                        <a:buClr>
                          <a:schemeClr val="dk1"/>
                        </a:buClr>
                        <a:buSzPts val="1200"/>
                        <a:buFont typeface="Noto Sans Symbols"/>
                        <a:buChar char="✔"/>
                      </a:pPr>
                      <a:r>
                        <a:rPr lang="uk-UA" sz="1200" u="none" cap="none" strike="noStrike">
                          <a:solidFill>
                            <a:schemeClr val="dk1"/>
                          </a:solidFill>
                        </a:rPr>
                        <a:t>Формуючий/Лідер-активатор (Ф) – </a:t>
                      </a:r>
                      <a:r>
                        <a:rPr i="1" lang="uk-UA" sz="1200" u="none" cap="none" strike="noStrike">
                          <a:solidFill>
                            <a:schemeClr val="dk1"/>
                          </a:solidFill>
                        </a:rPr>
                        <a:t>Shaper</a:t>
                      </a:r>
                      <a:endParaRPr i="1" sz="1200" u="none" cap="none" strike="noStrike">
                        <a:solidFill>
                          <a:schemeClr val="dk1"/>
                        </a:solidFill>
                      </a:endParaRPr>
                    </a:p>
                    <a:p>
                      <a:pPr indent="-342900" lvl="0" marL="342900" marR="0" rtl="0" algn="just">
                        <a:lnSpc>
                          <a:spcPct val="90000"/>
                        </a:lnSpc>
                        <a:spcBef>
                          <a:spcPts val="600"/>
                        </a:spcBef>
                        <a:spcAft>
                          <a:spcPts val="0"/>
                        </a:spcAft>
                        <a:buClr>
                          <a:schemeClr val="dk1"/>
                        </a:buClr>
                        <a:buSzPts val="1200"/>
                        <a:buFont typeface="Noto Sans Symbols"/>
                        <a:buChar char="✔"/>
                      </a:pPr>
                      <a:r>
                        <a:rPr lang="uk-UA" sz="1200" u="none" cap="none" strike="noStrike">
                          <a:solidFill>
                            <a:schemeClr val="dk1"/>
                          </a:solidFill>
                        </a:rPr>
                        <a:t>Доводчик/Регламентатор (Д) – </a:t>
                      </a:r>
                      <a:r>
                        <a:rPr i="1" lang="uk-UA" sz="1200" u="none" cap="none" strike="noStrike">
                          <a:solidFill>
                            <a:schemeClr val="dk1"/>
                          </a:solidFill>
                        </a:rPr>
                        <a:t>Completer</a:t>
                      </a:r>
                      <a:endParaRPr i="1" sz="1200" u="none" cap="none" strike="noStrike">
                        <a:solidFill>
                          <a:schemeClr val="dk1"/>
                        </a:solidFill>
                        <a:latin typeface="Times New Roman"/>
                        <a:ea typeface="Times New Roman"/>
                        <a:cs typeface="Times New Roman"/>
                        <a:sym typeface="Times New Roman"/>
                      </a:endParaRPr>
                    </a:p>
                  </a:txBody>
                  <a:tcPr marT="0" marB="0" marR="51425" marL="5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pic>
        <p:nvPicPr>
          <p:cNvPr id="568" name="Google Shape;568;p63"/>
          <p:cNvPicPr preferRelativeResize="0"/>
          <p:nvPr/>
        </p:nvPicPr>
        <p:blipFill rotWithShape="1">
          <a:blip r:embed="rId3">
            <a:alphaModFix/>
          </a:blip>
          <a:srcRect b="0" l="0" r="0" t="10266"/>
          <a:stretch/>
        </p:blipFill>
        <p:spPr>
          <a:xfrm>
            <a:off x="645369" y="2030250"/>
            <a:ext cx="4036041" cy="1668725"/>
          </a:xfrm>
          <a:prstGeom prst="rect">
            <a:avLst/>
          </a:prstGeom>
          <a:noFill/>
          <a:ln>
            <a:noFill/>
          </a:ln>
        </p:spPr>
      </p:pic>
      <p:pic>
        <p:nvPicPr>
          <p:cNvPr id="569" name="Google Shape;569;p63"/>
          <p:cNvPicPr preferRelativeResize="0"/>
          <p:nvPr/>
        </p:nvPicPr>
        <p:blipFill rotWithShape="1">
          <a:blip r:embed="rId4">
            <a:alphaModFix/>
          </a:blip>
          <a:srcRect b="0" l="0" r="0" t="10974"/>
          <a:stretch/>
        </p:blipFill>
        <p:spPr>
          <a:xfrm>
            <a:off x="615385" y="3852377"/>
            <a:ext cx="4096010" cy="1668725"/>
          </a:xfrm>
          <a:prstGeom prst="rect">
            <a:avLst/>
          </a:prstGeom>
          <a:noFill/>
          <a:ln>
            <a:noFill/>
          </a:ln>
        </p:spPr>
      </p:pic>
      <p:sp>
        <p:nvSpPr>
          <p:cNvPr id="570" name="Google Shape;570;p63"/>
          <p:cNvSpPr txBox="1"/>
          <p:nvPr/>
        </p:nvSpPr>
        <p:spPr>
          <a:xfrm>
            <a:off x="452536" y="1612293"/>
            <a:ext cx="4356229" cy="417956"/>
          </a:xfrm>
          <a:prstGeom prst="rect">
            <a:avLst/>
          </a:prstGeom>
          <a:noFill/>
          <a:ln>
            <a:noFill/>
          </a:ln>
        </p:spPr>
        <p:txBody>
          <a:bodyPr anchorCtr="0" anchor="ctr" bIns="34275" lIns="68575" spcFirstLastPara="1" rIns="68575" wrap="square" tIns="34275">
            <a:normAutofit fontScale="45000" lnSpcReduction="20000"/>
          </a:bodyPr>
          <a:lstStyle/>
          <a:p>
            <a:pPr indent="0" lvl="0" marL="0" marR="0" rtl="0" algn="l">
              <a:lnSpc>
                <a:spcPct val="90000"/>
              </a:lnSpc>
              <a:spcBef>
                <a:spcPts val="0"/>
              </a:spcBef>
              <a:spcAft>
                <a:spcPts val="0"/>
              </a:spcAft>
              <a:buClr>
                <a:srgbClr val="C00000"/>
              </a:buClr>
              <a:buSzPct val="100000"/>
              <a:buFont typeface="Calibri"/>
              <a:buNone/>
            </a:pPr>
            <a:r>
              <a:rPr lang="uk-UA" sz="2100">
                <a:solidFill>
                  <a:srgbClr val="C00000"/>
                </a:solidFill>
                <a:latin typeface="Calibri"/>
                <a:ea typeface="Calibri"/>
                <a:cs typeface="Calibri"/>
                <a:sym typeface="Calibri"/>
              </a:rPr>
              <a:t>Рольовий профіль 2-х проєктних команд, побудований за підходом Белбіна на основі даних тестування учасників команди проєкту </a:t>
            </a:r>
            <a:endParaRPr/>
          </a:p>
          <a:p>
            <a:pPr indent="0" lvl="0" marL="0" marR="0" rtl="0" algn="l">
              <a:lnSpc>
                <a:spcPct val="90000"/>
              </a:lnSpc>
              <a:spcBef>
                <a:spcPts val="0"/>
              </a:spcBef>
              <a:spcAft>
                <a:spcPts val="0"/>
              </a:spcAft>
              <a:buClr>
                <a:srgbClr val="C00000"/>
              </a:buClr>
              <a:buSzPct val="100000"/>
              <a:buFont typeface="Calibri"/>
              <a:buNone/>
            </a:pPr>
            <a:r>
              <a:rPr lang="uk-UA" sz="2100">
                <a:solidFill>
                  <a:srgbClr val="C00000"/>
                </a:solidFill>
                <a:latin typeface="Calibri"/>
                <a:ea typeface="Calibri"/>
                <a:cs typeface="Calibri"/>
                <a:sym typeface="Calibri"/>
              </a:rPr>
              <a:t>(тест онлайн:</a:t>
            </a:r>
            <a:r>
              <a:rPr lang="uk-UA" sz="2100" u="sng">
                <a:solidFill>
                  <a:srgbClr val="C00000"/>
                </a:solidFill>
                <a:latin typeface="Calibri"/>
                <a:ea typeface="Calibri"/>
                <a:cs typeface="Calibri"/>
                <a:sym typeface="Calibri"/>
                <a:hlinkClick r:id="rId5">
                  <a:extLst>
                    <a:ext uri="{A12FA001-AC4F-418D-AE19-62706E023703}">
                      <ahyp:hlinkClr val="tx"/>
                    </a:ext>
                  </a:extLst>
                </a:hlinkClick>
              </a:rPr>
              <a:t> </a:t>
            </a:r>
            <a:r>
              <a:rPr i="1" lang="uk-UA" sz="2100" u="sng">
                <a:solidFill>
                  <a:srgbClr val="C00000"/>
                </a:solidFill>
                <a:latin typeface="Calibri"/>
                <a:ea typeface="Calibri"/>
                <a:cs typeface="Calibri"/>
                <a:sym typeface="Calibri"/>
                <a:hlinkClick r:id="rId6">
                  <a:extLst>
                    <a:ext uri="{A12FA001-AC4F-418D-AE19-62706E023703}">
                      <ahyp:hlinkClr val="tx"/>
                    </a:ext>
                  </a:extLst>
                </a:hlinkClick>
              </a:rPr>
              <a:t>http://www.psyworld.info/online-testy/test-belbina</a:t>
            </a:r>
            <a:r>
              <a:rPr i="1" lang="uk-UA" sz="2100">
                <a:solidFill>
                  <a:srgbClr val="C00000"/>
                </a:solidFill>
                <a:latin typeface="Calibri"/>
                <a:ea typeface="Calibri"/>
                <a:cs typeface="Calibri"/>
                <a:sym typeface="Calibri"/>
              </a:rPr>
              <a:t> )</a:t>
            </a:r>
            <a:endParaRPr i="1" sz="2100">
              <a:solidFill>
                <a:srgbClr val="C00000"/>
              </a:solidFill>
              <a:latin typeface="Calibri"/>
              <a:ea typeface="Calibri"/>
              <a:cs typeface="Calibri"/>
              <a:sym typeface="Calibri"/>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4" name="Shape 574"/>
        <p:cNvGrpSpPr/>
        <p:nvPr/>
      </p:nvGrpSpPr>
      <p:grpSpPr>
        <a:xfrm>
          <a:off x="0" y="0"/>
          <a:ext cx="0" cy="0"/>
          <a:chOff x="0" y="0"/>
          <a:chExt cx="0" cy="0"/>
        </a:xfrm>
      </p:grpSpPr>
      <p:sp>
        <p:nvSpPr>
          <p:cNvPr id="575" name="Google Shape;575;p64"/>
          <p:cNvSpPr txBox="1"/>
          <p:nvPr>
            <p:ph type="ctrTitle"/>
          </p:nvPr>
        </p:nvSpPr>
        <p:spPr>
          <a:xfrm>
            <a:off x="1143000" y="1126672"/>
            <a:ext cx="6858000" cy="404132"/>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C00000"/>
              </a:buClr>
              <a:buSzPts val="1875"/>
              <a:buFont typeface="Calibri"/>
              <a:buNone/>
            </a:pPr>
            <a:r>
              <a:rPr b="1" lang="uk-UA" sz="1875">
                <a:solidFill>
                  <a:srgbClr val="C00000"/>
                </a:solidFill>
              </a:rPr>
              <a:t>Самокеровані команди та їх крос-функціональність</a:t>
            </a:r>
            <a:endParaRPr b="1" sz="1875">
              <a:solidFill>
                <a:srgbClr val="C00000"/>
              </a:solidFill>
            </a:endParaRPr>
          </a:p>
        </p:txBody>
      </p:sp>
      <p:sp>
        <p:nvSpPr>
          <p:cNvPr id="576" name="Google Shape;576;p64"/>
          <p:cNvSpPr txBox="1"/>
          <p:nvPr>
            <p:ph idx="1" type="subTitle"/>
          </p:nvPr>
        </p:nvSpPr>
        <p:spPr>
          <a:xfrm>
            <a:off x="878305" y="1653268"/>
            <a:ext cx="7408445" cy="3398792"/>
          </a:xfrm>
          <a:prstGeom prst="rect">
            <a:avLst/>
          </a:prstGeom>
          <a:noFill/>
          <a:ln>
            <a:noFill/>
          </a:ln>
        </p:spPr>
        <p:txBody>
          <a:bodyPr anchorCtr="0" anchor="t" bIns="45700" lIns="91425" spcFirstLastPara="1" rIns="91425" wrap="square" tIns="45700">
            <a:normAutofit/>
          </a:bodyPr>
          <a:lstStyle/>
          <a:p>
            <a:pPr indent="0" lvl="0" marL="0" rtl="0" algn="just">
              <a:lnSpc>
                <a:spcPct val="90000"/>
              </a:lnSpc>
              <a:spcBef>
                <a:spcPts val="0"/>
              </a:spcBef>
              <a:spcAft>
                <a:spcPts val="0"/>
              </a:spcAft>
              <a:buClr>
                <a:srgbClr val="C00000"/>
              </a:buClr>
              <a:buSzPts val="1875"/>
              <a:buNone/>
            </a:pPr>
            <a:r>
              <a:rPr lang="uk-UA" sz="1875">
                <a:solidFill>
                  <a:srgbClr val="C00000"/>
                </a:solidFill>
              </a:rPr>
              <a:t>Самоорганізація </a:t>
            </a:r>
            <a:r>
              <a:rPr lang="uk-UA" sz="1875"/>
              <a:t>- це процес упорядкування елементів одного рівня в системі за рахунок внутрішніх чинників, без зовнішнього специфічного впливу</a:t>
            </a:r>
            <a:endParaRPr/>
          </a:p>
          <a:p>
            <a:pPr indent="0" lvl="0" marL="0" rtl="0" algn="just">
              <a:lnSpc>
                <a:spcPct val="90000"/>
              </a:lnSpc>
              <a:spcBef>
                <a:spcPts val="1350"/>
              </a:spcBef>
              <a:spcAft>
                <a:spcPts val="0"/>
              </a:spcAft>
              <a:buClr>
                <a:srgbClr val="C00000"/>
              </a:buClr>
              <a:buSzPts val="1875"/>
              <a:buNone/>
            </a:pPr>
            <a:r>
              <a:rPr lang="uk-UA" sz="1875">
                <a:solidFill>
                  <a:srgbClr val="C00000"/>
                </a:solidFill>
              </a:rPr>
              <a:t>Самокерована команда </a:t>
            </a:r>
            <a:r>
              <a:rPr lang="uk-UA" sz="1875"/>
              <a:t>– це команда, яка може самостійно взяти потребу замовника і реалізувати її без зовнішнього управління</a:t>
            </a:r>
            <a:endParaRPr/>
          </a:p>
          <a:p>
            <a:pPr indent="0" lvl="0" marL="0" rtl="0" algn="just">
              <a:lnSpc>
                <a:spcPct val="90000"/>
              </a:lnSpc>
              <a:spcBef>
                <a:spcPts val="1350"/>
              </a:spcBef>
              <a:spcAft>
                <a:spcPts val="0"/>
              </a:spcAft>
              <a:buClr>
                <a:srgbClr val="C00000"/>
              </a:buClr>
              <a:buSzPts val="1875"/>
              <a:buNone/>
            </a:pPr>
            <a:r>
              <a:rPr lang="uk-UA" sz="1875">
                <a:solidFill>
                  <a:srgbClr val="C00000"/>
                </a:solidFill>
              </a:rPr>
              <a:t>Умова самокерованої команди </a:t>
            </a:r>
            <a:r>
              <a:rPr lang="uk-UA" sz="1875"/>
              <a:t>– командна відповідальність та кросфункціональність</a:t>
            </a:r>
            <a:endParaRPr sz="1875"/>
          </a:p>
          <a:p>
            <a:pPr indent="0" lvl="0" marL="0" rtl="0" algn="just">
              <a:lnSpc>
                <a:spcPct val="90000"/>
              </a:lnSpc>
              <a:spcBef>
                <a:spcPts val="1350"/>
              </a:spcBef>
              <a:spcAft>
                <a:spcPts val="0"/>
              </a:spcAft>
              <a:buClr>
                <a:srgbClr val="C00000"/>
              </a:buClr>
              <a:buSzPts val="1875"/>
              <a:buNone/>
            </a:pPr>
            <a:r>
              <a:rPr lang="uk-UA" sz="1875">
                <a:solidFill>
                  <a:srgbClr val="C00000"/>
                </a:solidFill>
              </a:rPr>
              <a:t>Кросфункціональність</a:t>
            </a:r>
            <a:r>
              <a:rPr lang="uk-UA" sz="1875"/>
              <a:t> – це компліментарність компетенцій (перетинання компетенцій)</a:t>
            </a:r>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0" name="Shape 580"/>
        <p:cNvGrpSpPr/>
        <p:nvPr/>
      </p:nvGrpSpPr>
      <p:grpSpPr>
        <a:xfrm>
          <a:off x="0" y="0"/>
          <a:ext cx="0" cy="0"/>
          <a:chOff x="0" y="0"/>
          <a:chExt cx="0" cy="0"/>
        </a:xfrm>
      </p:grpSpPr>
      <p:sp>
        <p:nvSpPr>
          <p:cNvPr id="581" name="Google Shape;581;p65"/>
          <p:cNvSpPr txBox="1"/>
          <p:nvPr>
            <p:ph type="ctrTitle"/>
          </p:nvPr>
        </p:nvSpPr>
        <p:spPr>
          <a:xfrm>
            <a:off x="818148" y="1187904"/>
            <a:ext cx="3753853" cy="404132"/>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C00000"/>
              </a:buClr>
              <a:buSzPts val="1875"/>
              <a:buFont typeface="Calibri"/>
              <a:buNone/>
            </a:pPr>
            <a:r>
              <a:rPr b="1" lang="uk-UA" sz="1875">
                <a:solidFill>
                  <a:srgbClr val="C00000"/>
                </a:solidFill>
              </a:rPr>
              <a:t>Команди: Silos та I-people</a:t>
            </a:r>
            <a:endParaRPr b="1" sz="1875">
              <a:solidFill>
                <a:srgbClr val="C00000"/>
              </a:solidFill>
            </a:endParaRPr>
          </a:p>
        </p:txBody>
      </p:sp>
      <p:sp>
        <p:nvSpPr>
          <p:cNvPr id="582" name="Google Shape;582;p65"/>
          <p:cNvSpPr txBox="1"/>
          <p:nvPr>
            <p:ph idx="1" type="subTitle"/>
          </p:nvPr>
        </p:nvSpPr>
        <p:spPr>
          <a:xfrm>
            <a:off x="710425" y="1653269"/>
            <a:ext cx="4066112" cy="1237318"/>
          </a:xfrm>
          <a:prstGeom prst="rect">
            <a:avLst/>
          </a:prstGeom>
          <a:noFill/>
          <a:ln>
            <a:noFill/>
          </a:ln>
        </p:spPr>
        <p:txBody>
          <a:bodyPr anchorCtr="0" anchor="t" bIns="45700" lIns="91425" spcFirstLastPara="1" rIns="91425" wrap="square" tIns="45700">
            <a:normAutofit fontScale="92500" lnSpcReduction="20000"/>
          </a:bodyPr>
          <a:lstStyle/>
          <a:p>
            <a:pPr indent="-257198" lvl="0" marL="257175" rtl="0" algn="just">
              <a:lnSpc>
                <a:spcPct val="90000"/>
              </a:lnSpc>
              <a:spcBef>
                <a:spcPts val="0"/>
              </a:spcBef>
              <a:spcAft>
                <a:spcPts val="0"/>
              </a:spcAft>
              <a:buClr>
                <a:schemeClr val="dk1"/>
              </a:buClr>
              <a:buSzPct val="100000"/>
              <a:buFont typeface="Noto Sans Symbols"/>
              <a:buChar char="✔"/>
            </a:pPr>
            <a:r>
              <a:rPr lang="uk-UA" sz="1875"/>
              <a:t>це не моя робота,</a:t>
            </a:r>
            <a:endParaRPr/>
          </a:p>
          <a:p>
            <a:pPr indent="-257198" lvl="0" marL="257175" rtl="0" algn="just">
              <a:lnSpc>
                <a:spcPct val="90000"/>
              </a:lnSpc>
              <a:spcBef>
                <a:spcPts val="1350"/>
              </a:spcBef>
              <a:spcAft>
                <a:spcPts val="0"/>
              </a:spcAft>
              <a:buClr>
                <a:schemeClr val="dk1"/>
              </a:buClr>
              <a:buSzPct val="100000"/>
              <a:buFont typeface="Noto Sans Symbols"/>
              <a:buChar char="✔"/>
            </a:pPr>
            <a:r>
              <a:rPr lang="uk-UA" sz="1875"/>
              <a:t>це не записано в моїх KPI,</a:t>
            </a:r>
            <a:endParaRPr/>
          </a:p>
          <a:p>
            <a:pPr indent="-257198" lvl="0" marL="257175" rtl="0" algn="just">
              <a:lnSpc>
                <a:spcPct val="90000"/>
              </a:lnSpc>
              <a:spcBef>
                <a:spcPts val="1350"/>
              </a:spcBef>
              <a:spcAft>
                <a:spcPts val="0"/>
              </a:spcAft>
              <a:buClr>
                <a:schemeClr val="dk1"/>
              </a:buClr>
              <a:buSzPct val="100000"/>
              <a:buFont typeface="Noto Sans Symbols"/>
              <a:buChar char="✔"/>
            </a:pPr>
            <a:r>
              <a:rPr lang="uk-UA" sz="1875"/>
              <a:t>це не записано в моїх посадових інструкцій</a:t>
            </a:r>
            <a:endParaRPr/>
          </a:p>
        </p:txBody>
      </p:sp>
      <p:sp>
        <p:nvSpPr>
          <p:cNvPr id="583" name="Google Shape;583;p65"/>
          <p:cNvSpPr txBox="1"/>
          <p:nvPr/>
        </p:nvSpPr>
        <p:spPr>
          <a:xfrm>
            <a:off x="818148" y="3104578"/>
            <a:ext cx="3753853" cy="404132"/>
          </a:xfrm>
          <a:prstGeom prst="rect">
            <a:avLst/>
          </a:prstGeom>
          <a:noFill/>
          <a:ln>
            <a:noFill/>
          </a:ln>
        </p:spPr>
        <p:txBody>
          <a:bodyPr anchorCtr="0" anchor="b" bIns="34275" lIns="68575" spcFirstLastPara="1" rIns="68575" wrap="square" tIns="34275">
            <a:normAutofit/>
          </a:bodyPr>
          <a:lstStyle/>
          <a:p>
            <a:pPr indent="0" lvl="0" marL="0" marR="0" rtl="0" algn="ctr">
              <a:lnSpc>
                <a:spcPct val="90000"/>
              </a:lnSpc>
              <a:spcBef>
                <a:spcPts val="0"/>
              </a:spcBef>
              <a:spcAft>
                <a:spcPts val="0"/>
              </a:spcAft>
              <a:buClr>
                <a:srgbClr val="C00000"/>
              </a:buClr>
              <a:buSzPts val="1875"/>
              <a:buFont typeface="Calibri"/>
              <a:buNone/>
            </a:pPr>
            <a:r>
              <a:rPr b="1" lang="uk-UA" sz="1875">
                <a:solidFill>
                  <a:srgbClr val="C00000"/>
                </a:solidFill>
                <a:latin typeface="Calibri"/>
                <a:ea typeface="Calibri"/>
                <a:cs typeface="Calibri"/>
                <a:sym typeface="Calibri"/>
              </a:rPr>
              <a:t>Команди: Самокеровані та Т-people</a:t>
            </a:r>
            <a:endParaRPr b="1" sz="1875">
              <a:solidFill>
                <a:srgbClr val="C00000"/>
              </a:solidFill>
              <a:latin typeface="Calibri"/>
              <a:ea typeface="Calibri"/>
              <a:cs typeface="Calibri"/>
              <a:sym typeface="Calibri"/>
            </a:endParaRPr>
          </a:p>
        </p:txBody>
      </p:sp>
      <p:sp>
        <p:nvSpPr>
          <p:cNvPr id="584" name="Google Shape;584;p65"/>
          <p:cNvSpPr txBox="1"/>
          <p:nvPr/>
        </p:nvSpPr>
        <p:spPr>
          <a:xfrm>
            <a:off x="710425" y="3551356"/>
            <a:ext cx="4066112" cy="2034883"/>
          </a:xfrm>
          <a:prstGeom prst="rect">
            <a:avLst/>
          </a:prstGeom>
          <a:noFill/>
          <a:ln>
            <a:noFill/>
          </a:ln>
        </p:spPr>
        <p:txBody>
          <a:bodyPr anchorCtr="0" anchor="t" bIns="34275" lIns="68575" spcFirstLastPara="1" rIns="68575" wrap="square" tIns="34275">
            <a:normAutofit fontScale="92500" lnSpcReduction="20000"/>
          </a:bodyPr>
          <a:lstStyle/>
          <a:p>
            <a:pPr indent="-257198" lvl="0" marL="257175" marR="0" rtl="0" algn="just">
              <a:lnSpc>
                <a:spcPct val="90000"/>
              </a:lnSpc>
              <a:spcBef>
                <a:spcPts val="0"/>
              </a:spcBef>
              <a:spcAft>
                <a:spcPts val="0"/>
              </a:spcAft>
              <a:buClr>
                <a:schemeClr val="dk1"/>
              </a:buClr>
              <a:buSzPct val="100000"/>
              <a:buFont typeface="Noto Sans Symbols"/>
              <a:buChar char="✔"/>
            </a:pPr>
            <a:r>
              <a:rPr lang="uk-UA" sz="1875">
                <a:solidFill>
                  <a:schemeClr val="dk1"/>
                </a:solidFill>
                <a:latin typeface="Calibri"/>
                <a:ea typeface="Calibri"/>
                <a:cs typeface="Calibri"/>
                <a:sym typeface="Calibri"/>
              </a:rPr>
              <a:t>вертикаль букви Т – це професійні навички</a:t>
            </a:r>
            <a:endParaRPr/>
          </a:p>
          <a:p>
            <a:pPr indent="-257198" lvl="0" marL="257175" marR="0" rtl="0" algn="just">
              <a:lnSpc>
                <a:spcPct val="90000"/>
              </a:lnSpc>
              <a:spcBef>
                <a:spcPts val="1350"/>
              </a:spcBef>
              <a:spcAft>
                <a:spcPts val="0"/>
              </a:spcAft>
              <a:buClr>
                <a:schemeClr val="dk1"/>
              </a:buClr>
              <a:buSzPct val="100000"/>
              <a:buFont typeface="Noto Sans Symbols"/>
              <a:buChar char="✔"/>
            </a:pPr>
            <a:r>
              <a:rPr lang="uk-UA" sz="1875">
                <a:solidFill>
                  <a:schemeClr val="dk1"/>
                </a:solidFill>
                <a:latin typeface="Calibri"/>
                <a:ea typeface="Calibri"/>
                <a:cs typeface="Calibri"/>
                <a:sym typeface="Calibri"/>
              </a:rPr>
              <a:t>«крила» букви Т – це знання, які потрібні для розуміння людей, які працюють до та після у ланцюгу створення цінності</a:t>
            </a:r>
            <a:endParaRPr/>
          </a:p>
          <a:p>
            <a:pPr indent="-257198" lvl="0" marL="257175" marR="0" rtl="0" algn="just">
              <a:lnSpc>
                <a:spcPct val="90000"/>
              </a:lnSpc>
              <a:spcBef>
                <a:spcPts val="1350"/>
              </a:spcBef>
              <a:spcAft>
                <a:spcPts val="0"/>
              </a:spcAft>
              <a:buClr>
                <a:schemeClr val="dk1"/>
              </a:buClr>
              <a:buSzPct val="100000"/>
              <a:buFont typeface="Noto Sans Symbols"/>
              <a:buChar char="✔"/>
            </a:pPr>
            <a:r>
              <a:rPr lang="uk-UA" sz="1875">
                <a:solidFill>
                  <a:schemeClr val="dk1"/>
                </a:solidFill>
                <a:latin typeface="Calibri"/>
                <a:ea typeface="Calibri"/>
                <a:cs typeface="Calibri"/>
                <a:sym typeface="Calibri"/>
              </a:rPr>
              <a:t>інструмент формування такої команди – зіркова карта компетенцій</a:t>
            </a:r>
            <a:endParaRPr/>
          </a:p>
        </p:txBody>
      </p:sp>
      <p:pic>
        <p:nvPicPr>
          <p:cNvPr id="585" name="Google Shape;585;p65"/>
          <p:cNvPicPr preferRelativeResize="0"/>
          <p:nvPr/>
        </p:nvPicPr>
        <p:blipFill rotWithShape="1">
          <a:blip r:embed="rId3">
            <a:alphaModFix/>
          </a:blip>
          <a:srcRect b="0" l="0" r="0" t="13691"/>
          <a:stretch/>
        </p:blipFill>
        <p:spPr>
          <a:xfrm>
            <a:off x="5405827" y="3282580"/>
            <a:ext cx="2336495" cy="1760091"/>
          </a:xfrm>
          <a:prstGeom prst="rect">
            <a:avLst/>
          </a:prstGeom>
          <a:noFill/>
          <a:ln>
            <a:noFill/>
          </a:ln>
        </p:spPr>
      </p:pic>
      <p:pic>
        <p:nvPicPr>
          <p:cNvPr id="586" name="Google Shape;586;p65"/>
          <p:cNvPicPr preferRelativeResize="0"/>
          <p:nvPr/>
        </p:nvPicPr>
        <p:blipFill rotWithShape="1">
          <a:blip r:embed="rId4">
            <a:alphaModFix/>
          </a:blip>
          <a:srcRect b="15873" l="50888" r="14626" t="42138"/>
          <a:stretch/>
        </p:blipFill>
        <p:spPr>
          <a:xfrm>
            <a:off x="5405827" y="1328417"/>
            <a:ext cx="2336495" cy="1369064"/>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1" name="Shape 591"/>
        <p:cNvGrpSpPr/>
        <p:nvPr/>
      </p:nvGrpSpPr>
      <p:grpSpPr>
        <a:xfrm>
          <a:off x="0" y="0"/>
          <a:ext cx="0" cy="0"/>
          <a:chOff x="0" y="0"/>
          <a:chExt cx="0" cy="0"/>
        </a:xfrm>
      </p:grpSpPr>
      <p:sp>
        <p:nvSpPr>
          <p:cNvPr id="592" name="Google Shape;592;p66"/>
          <p:cNvSpPr txBox="1"/>
          <p:nvPr>
            <p:ph type="title"/>
          </p:nvPr>
        </p:nvSpPr>
        <p:spPr>
          <a:xfrm>
            <a:off x="530678" y="1698172"/>
            <a:ext cx="2109957" cy="371475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100000"/>
              </a:lnSpc>
              <a:spcBef>
                <a:spcPts val="0"/>
              </a:spcBef>
              <a:spcAft>
                <a:spcPts val="0"/>
              </a:spcAft>
              <a:buClr>
                <a:schemeClr val="dk1"/>
              </a:buClr>
              <a:buSzPct val="100000"/>
              <a:buFont typeface="Calibri"/>
              <a:buNone/>
            </a:pPr>
            <a:r>
              <a:rPr lang="uk-UA" sz="1350">
                <a:latin typeface="Calibri"/>
                <a:ea typeface="Calibri"/>
                <a:cs typeface="Calibri"/>
                <a:sym typeface="Calibri"/>
              </a:rPr>
              <a:t>1 - Генерування компетенцій, необхідних для реалізації проєкту</a:t>
            </a:r>
            <a:br>
              <a:rPr lang="uk-UA" sz="1350">
                <a:latin typeface="Calibri"/>
                <a:ea typeface="Calibri"/>
                <a:cs typeface="Calibri"/>
                <a:sym typeface="Calibri"/>
              </a:rPr>
            </a:br>
            <a:br>
              <a:rPr lang="uk-UA" sz="1350">
                <a:latin typeface="Calibri"/>
                <a:ea typeface="Calibri"/>
                <a:cs typeface="Calibri"/>
                <a:sym typeface="Calibri"/>
              </a:rPr>
            </a:br>
            <a:r>
              <a:rPr lang="uk-UA" sz="1350">
                <a:latin typeface="Calibri"/>
                <a:ea typeface="Calibri"/>
                <a:cs typeface="Calibri"/>
                <a:sym typeface="Calibri"/>
              </a:rPr>
              <a:t>2 - Пошук компетенцій у учасників команди – </a:t>
            </a:r>
            <a:r>
              <a:rPr b="1" i="1" lang="uk-UA" sz="1350">
                <a:latin typeface="Calibri"/>
                <a:ea typeface="Calibri"/>
                <a:cs typeface="Calibri"/>
                <a:sym typeface="Calibri"/>
              </a:rPr>
              <a:t>всі необхідні для проєкту компетенції (зірки) мають бути представлені учасниками команди</a:t>
            </a:r>
            <a:br>
              <a:rPr i="1" lang="uk-UA" sz="1350">
                <a:latin typeface="Calibri"/>
                <a:ea typeface="Calibri"/>
                <a:cs typeface="Calibri"/>
                <a:sym typeface="Calibri"/>
              </a:rPr>
            </a:br>
            <a:br>
              <a:rPr lang="uk-UA" sz="1350">
                <a:latin typeface="Calibri"/>
                <a:ea typeface="Calibri"/>
                <a:cs typeface="Calibri"/>
                <a:sym typeface="Calibri"/>
              </a:rPr>
            </a:br>
            <a:r>
              <a:rPr lang="uk-UA" sz="1350">
                <a:latin typeface="Calibri"/>
                <a:ea typeface="Calibri"/>
                <a:cs typeface="Calibri"/>
                <a:sym typeface="Calibri"/>
              </a:rPr>
              <a:t>3 - Визначити зони розвитку додаткових компетенцій серед учасників команди (кола)</a:t>
            </a:r>
            <a:br>
              <a:rPr lang="uk-UA" sz="1350">
                <a:latin typeface="Calibri"/>
                <a:ea typeface="Calibri"/>
                <a:cs typeface="Calibri"/>
                <a:sym typeface="Calibri"/>
              </a:rPr>
            </a:br>
            <a:br>
              <a:rPr lang="uk-UA" sz="1350">
                <a:latin typeface="Calibri"/>
                <a:ea typeface="Calibri"/>
                <a:cs typeface="Calibri"/>
                <a:sym typeface="Calibri"/>
              </a:rPr>
            </a:br>
            <a:r>
              <a:rPr lang="uk-UA" sz="1350">
                <a:latin typeface="Calibri"/>
                <a:ea typeface="Calibri"/>
                <a:cs typeface="Calibri"/>
                <a:sym typeface="Calibri"/>
              </a:rPr>
              <a:t>4 - Періодично переглядати карту і оновлювати компетенції та їх розвиненість у команди проєкту</a:t>
            </a:r>
            <a:endParaRPr sz="1875">
              <a:solidFill>
                <a:srgbClr val="C00000"/>
              </a:solidFill>
              <a:latin typeface="Calibri"/>
              <a:ea typeface="Calibri"/>
              <a:cs typeface="Calibri"/>
              <a:sym typeface="Calibri"/>
            </a:endParaRPr>
          </a:p>
        </p:txBody>
      </p:sp>
      <p:graphicFrame>
        <p:nvGraphicFramePr>
          <p:cNvPr id="593" name="Google Shape;593;p66"/>
          <p:cNvGraphicFramePr/>
          <p:nvPr/>
        </p:nvGraphicFramePr>
        <p:xfrm>
          <a:off x="2844860" y="1775115"/>
          <a:ext cx="3000000" cy="3000000"/>
        </p:xfrm>
        <a:graphic>
          <a:graphicData uri="http://schemas.openxmlformats.org/drawingml/2006/table">
            <a:tbl>
              <a:tblPr bandRow="1" firstCol="1" firstRow="1">
                <a:noFill/>
                <a:tableStyleId>{BFCEA46F-61A3-433E-AD9E-948DAB87E63B}</a:tableStyleId>
              </a:tblPr>
              <a:tblGrid>
                <a:gridCol w="1727150"/>
                <a:gridCol w="1085850"/>
                <a:gridCol w="996050"/>
                <a:gridCol w="1020525"/>
                <a:gridCol w="1020525"/>
              </a:tblGrid>
              <a:tr h="458875">
                <a:tc>
                  <a:txBody>
                    <a:bodyPr/>
                    <a:lstStyle/>
                    <a:p>
                      <a:pPr indent="0" lvl="0" marL="0" marR="0" rtl="0" algn="r">
                        <a:lnSpc>
                          <a:spcPct val="107000"/>
                        </a:lnSpc>
                        <a:spcBef>
                          <a:spcPts val="0"/>
                        </a:spcBef>
                        <a:spcAft>
                          <a:spcPts val="0"/>
                        </a:spcAft>
                        <a:buNone/>
                      </a:pPr>
                      <a:r>
                        <a:rPr lang="uk-UA" sz="1200" u="none" cap="none" strike="noStrike">
                          <a:solidFill>
                            <a:schemeClr val="dk1"/>
                          </a:solidFill>
                        </a:rPr>
                        <a:t>Компетенції</a:t>
                      </a:r>
                      <a:endParaRPr/>
                    </a:p>
                    <a:p>
                      <a:pPr indent="0" lvl="0" marL="0" marR="0" rtl="0" algn="l">
                        <a:lnSpc>
                          <a:spcPct val="107000"/>
                        </a:lnSpc>
                        <a:spcBef>
                          <a:spcPts val="800"/>
                        </a:spcBef>
                        <a:spcAft>
                          <a:spcPts val="0"/>
                        </a:spcAft>
                        <a:buNone/>
                      </a:pPr>
                      <a:r>
                        <a:rPr lang="uk-UA" sz="1200" u="none" cap="none" strike="noStrike">
                          <a:solidFill>
                            <a:schemeClr val="dk1"/>
                          </a:solidFill>
                        </a:rPr>
                        <a:t>Команда</a:t>
                      </a:r>
                      <a:endParaRPr sz="1200" u="none" cap="none" strike="noStrike">
                        <a:solidFill>
                          <a:schemeClr val="dk1"/>
                        </a:solidFill>
                        <a:latin typeface="Calibri"/>
                        <a:ea typeface="Calibri"/>
                        <a:cs typeface="Calibri"/>
                        <a:sym typeface="Calibri"/>
                      </a:endParaRPr>
                    </a:p>
                  </a:txBody>
                  <a:tcPr marT="0" marB="0" marR="51425" marL="5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7000"/>
                        </a:lnSpc>
                        <a:spcBef>
                          <a:spcPts val="0"/>
                        </a:spcBef>
                        <a:spcAft>
                          <a:spcPts val="0"/>
                        </a:spcAft>
                        <a:buNone/>
                      </a:pPr>
                      <a:r>
                        <a:rPr lang="uk-UA" sz="1200" u="none" cap="none" strike="noStrike">
                          <a:solidFill>
                            <a:schemeClr val="dk1"/>
                          </a:solidFill>
                        </a:rPr>
                        <a:t>Компетенція …</a:t>
                      </a:r>
                      <a:endParaRPr sz="1200" u="none" cap="none" strike="noStrike">
                        <a:solidFill>
                          <a:schemeClr val="dk1"/>
                        </a:solidFill>
                        <a:latin typeface="Calibri"/>
                        <a:ea typeface="Calibri"/>
                        <a:cs typeface="Calibri"/>
                        <a:sym typeface="Calibri"/>
                      </a:endParaRPr>
                    </a:p>
                  </a:txBody>
                  <a:tcPr marT="0" marB="0" marR="51425" marL="5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7000"/>
                        </a:lnSpc>
                        <a:spcBef>
                          <a:spcPts val="0"/>
                        </a:spcBef>
                        <a:spcAft>
                          <a:spcPts val="0"/>
                        </a:spcAft>
                        <a:buNone/>
                      </a:pPr>
                      <a:r>
                        <a:rPr lang="uk-UA" sz="1200" u="none" cap="none" strike="noStrike">
                          <a:solidFill>
                            <a:schemeClr val="dk1"/>
                          </a:solidFill>
                        </a:rPr>
                        <a:t>Компетенція …</a:t>
                      </a:r>
                      <a:endParaRPr sz="1200" u="none" cap="none" strike="noStrike">
                        <a:solidFill>
                          <a:schemeClr val="dk1"/>
                        </a:solidFill>
                        <a:latin typeface="Calibri"/>
                        <a:ea typeface="Calibri"/>
                        <a:cs typeface="Calibri"/>
                        <a:sym typeface="Calibri"/>
                      </a:endParaRPr>
                    </a:p>
                  </a:txBody>
                  <a:tcPr marT="0" marB="0" marR="51425" marL="5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7000"/>
                        </a:lnSpc>
                        <a:spcBef>
                          <a:spcPts val="0"/>
                        </a:spcBef>
                        <a:spcAft>
                          <a:spcPts val="0"/>
                        </a:spcAft>
                        <a:buNone/>
                      </a:pPr>
                      <a:r>
                        <a:rPr lang="uk-UA" sz="1200" u="none" cap="none" strike="noStrike">
                          <a:solidFill>
                            <a:schemeClr val="dk1"/>
                          </a:solidFill>
                        </a:rPr>
                        <a:t>Компетенція …</a:t>
                      </a:r>
                      <a:endParaRPr sz="1200" u="none" cap="none" strike="noStrike">
                        <a:solidFill>
                          <a:schemeClr val="dk1"/>
                        </a:solidFill>
                        <a:latin typeface="Calibri"/>
                        <a:ea typeface="Calibri"/>
                        <a:cs typeface="Calibri"/>
                        <a:sym typeface="Calibri"/>
                      </a:endParaRPr>
                    </a:p>
                  </a:txBody>
                  <a:tcPr marT="0" marB="0" marR="51425" marL="5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7000"/>
                        </a:lnSpc>
                        <a:spcBef>
                          <a:spcPts val="0"/>
                        </a:spcBef>
                        <a:spcAft>
                          <a:spcPts val="0"/>
                        </a:spcAft>
                        <a:buNone/>
                      </a:pPr>
                      <a:r>
                        <a:rPr lang="uk-UA" sz="1200" u="none" cap="none" strike="noStrike">
                          <a:solidFill>
                            <a:schemeClr val="dk1"/>
                          </a:solidFill>
                        </a:rPr>
                        <a:t>Компетенція …</a:t>
                      </a:r>
                      <a:endParaRPr sz="1200" u="none" cap="none" strike="noStrike">
                        <a:solidFill>
                          <a:schemeClr val="dk1"/>
                        </a:solidFill>
                        <a:latin typeface="Calibri"/>
                        <a:ea typeface="Calibri"/>
                        <a:cs typeface="Calibri"/>
                        <a:sym typeface="Calibri"/>
                      </a:endParaRPr>
                    </a:p>
                  </a:txBody>
                  <a:tcPr marT="0" marB="0" marR="51425" marL="5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85225">
                <a:tc>
                  <a:txBody>
                    <a:bodyPr/>
                    <a:lstStyle/>
                    <a:p>
                      <a:pPr indent="0" lvl="0" marL="0" marR="0" rtl="0" algn="l">
                        <a:lnSpc>
                          <a:spcPct val="107000"/>
                        </a:lnSpc>
                        <a:spcBef>
                          <a:spcPts val="0"/>
                        </a:spcBef>
                        <a:spcAft>
                          <a:spcPts val="0"/>
                        </a:spcAft>
                        <a:buNone/>
                      </a:pPr>
                      <a:r>
                        <a:rPr b="0" i="1" lang="uk-UA" sz="1100" u="none" cap="none" strike="noStrike">
                          <a:solidFill>
                            <a:schemeClr val="dk1"/>
                          </a:solidFill>
                        </a:rPr>
                        <a:t>Учасник команди</a:t>
                      </a:r>
                      <a:endParaRPr b="0" i="1" sz="1100" u="none" cap="none" strike="noStrike">
                        <a:solidFill>
                          <a:schemeClr val="dk1"/>
                        </a:solidFill>
                        <a:latin typeface="Calibri"/>
                        <a:ea typeface="Calibri"/>
                        <a:cs typeface="Calibri"/>
                        <a:sym typeface="Calibri"/>
                      </a:endParaRPr>
                    </a:p>
                  </a:txBody>
                  <a:tcPr marT="0" marB="0" marR="51425" marL="5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uk-UA" sz="1700" u="none" cap="none" strike="noStrike">
                          <a:solidFill>
                            <a:schemeClr val="dk1"/>
                          </a:solidFill>
                        </a:rPr>
                        <a:t>✰</a:t>
                      </a:r>
                      <a:endParaRPr sz="1700" u="none" cap="none" strike="noStrike">
                        <a:solidFill>
                          <a:schemeClr val="dk1"/>
                        </a:solidFill>
                        <a:latin typeface="Calibri"/>
                        <a:ea typeface="Calibri"/>
                        <a:cs typeface="Calibri"/>
                        <a:sym typeface="Calibri"/>
                      </a:endParaRPr>
                    </a:p>
                  </a:txBody>
                  <a:tcPr marT="0" marB="0" marR="51425" marL="5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uk-UA" sz="1700" u="none" cap="none" strike="noStrike">
                          <a:solidFill>
                            <a:schemeClr val="dk1"/>
                          </a:solidFill>
                        </a:rPr>
                        <a:t>⚪</a:t>
                      </a:r>
                      <a:endParaRPr sz="1700" u="none" cap="none" strike="noStrike">
                        <a:solidFill>
                          <a:schemeClr val="dk1"/>
                        </a:solidFill>
                        <a:latin typeface="Calibri"/>
                        <a:ea typeface="Calibri"/>
                        <a:cs typeface="Calibri"/>
                        <a:sym typeface="Calibri"/>
                      </a:endParaRPr>
                    </a:p>
                  </a:txBody>
                  <a:tcPr marT="0" marB="0" marR="51425" marL="5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uk-UA" sz="1700" u="none" cap="none" strike="noStrike">
                          <a:solidFill>
                            <a:schemeClr val="dk1"/>
                          </a:solidFill>
                        </a:rPr>
                        <a:t> </a:t>
                      </a:r>
                      <a:endParaRPr sz="1700" u="none" cap="none" strike="noStrike">
                        <a:solidFill>
                          <a:schemeClr val="dk1"/>
                        </a:solidFill>
                        <a:latin typeface="Calibri"/>
                        <a:ea typeface="Calibri"/>
                        <a:cs typeface="Calibri"/>
                        <a:sym typeface="Calibri"/>
                      </a:endParaRPr>
                    </a:p>
                  </a:txBody>
                  <a:tcPr marT="0" marB="0" marR="51425" marL="5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uk-UA" sz="1700" u="none" cap="none" strike="noStrike">
                          <a:solidFill>
                            <a:schemeClr val="dk1"/>
                          </a:solidFill>
                        </a:rPr>
                        <a:t> </a:t>
                      </a:r>
                      <a:endParaRPr sz="1700" u="none" cap="none" strike="noStrike">
                        <a:solidFill>
                          <a:schemeClr val="dk1"/>
                        </a:solidFill>
                        <a:latin typeface="Calibri"/>
                        <a:ea typeface="Calibri"/>
                        <a:cs typeface="Calibri"/>
                        <a:sym typeface="Calibri"/>
                      </a:endParaRPr>
                    </a:p>
                  </a:txBody>
                  <a:tcPr marT="0" marB="0" marR="51425" marL="5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85225">
                <a:tc>
                  <a:txBody>
                    <a:bodyPr/>
                    <a:lstStyle/>
                    <a:p>
                      <a:pPr indent="0" lvl="0" marL="0" marR="0" rtl="0" algn="l">
                        <a:lnSpc>
                          <a:spcPct val="107000"/>
                        </a:lnSpc>
                        <a:spcBef>
                          <a:spcPts val="0"/>
                        </a:spcBef>
                        <a:spcAft>
                          <a:spcPts val="0"/>
                        </a:spcAft>
                        <a:buNone/>
                      </a:pPr>
                      <a:r>
                        <a:rPr b="0" i="1" lang="uk-UA" sz="1100" u="none" cap="none" strike="noStrike">
                          <a:solidFill>
                            <a:schemeClr val="dk1"/>
                          </a:solidFill>
                        </a:rPr>
                        <a:t>Учасник команди</a:t>
                      </a:r>
                      <a:endParaRPr b="0" i="1" sz="1100" u="none" cap="none" strike="noStrike">
                        <a:solidFill>
                          <a:schemeClr val="dk1"/>
                        </a:solidFill>
                        <a:latin typeface="Calibri"/>
                        <a:ea typeface="Calibri"/>
                        <a:cs typeface="Calibri"/>
                        <a:sym typeface="Calibri"/>
                      </a:endParaRPr>
                    </a:p>
                  </a:txBody>
                  <a:tcPr marT="0" marB="0" marR="51425" marL="5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uk-UA" sz="1700" u="none" cap="none" strike="noStrike">
                          <a:solidFill>
                            <a:schemeClr val="dk1"/>
                          </a:solidFill>
                        </a:rPr>
                        <a:t>⚪</a:t>
                      </a:r>
                      <a:endParaRPr sz="1700" u="none" cap="none" strike="noStrike">
                        <a:solidFill>
                          <a:schemeClr val="dk1"/>
                        </a:solidFill>
                        <a:latin typeface="Calibri"/>
                        <a:ea typeface="Calibri"/>
                        <a:cs typeface="Calibri"/>
                        <a:sym typeface="Calibri"/>
                      </a:endParaRPr>
                    </a:p>
                  </a:txBody>
                  <a:tcPr marT="0" marB="0" marR="51425" marL="5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uk-UA" sz="1700" u="none" cap="none" strike="noStrike">
                          <a:solidFill>
                            <a:schemeClr val="dk1"/>
                          </a:solidFill>
                        </a:rPr>
                        <a:t> </a:t>
                      </a:r>
                      <a:endParaRPr sz="1700" u="none" cap="none" strike="noStrike">
                        <a:solidFill>
                          <a:schemeClr val="dk1"/>
                        </a:solidFill>
                        <a:latin typeface="Calibri"/>
                        <a:ea typeface="Calibri"/>
                        <a:cs typeface="Calibri"/>
                        <a:sym typeface="Calibri"/>
                      </a:endParaRPr>
                    </a:p>
                  </a:txBody>
                  <a:tcPr marT="0" marB="0" marR="51425" marL="5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uk-UA" sz="1700" u="none" cap="none" strike="noStrike">
                          <a:solidFill>
                            <a:schemeClr val="dk1"/>
                          </a:solidFill>
                        </a:rPr>
                        <a:t>✰</a:t>
                      </a:r>
                      <a:endParaRPr sz="1700" u="none" cap="none" strike="noStrike">
                        <a:solidFill>
                          <a:schemeClr val="dk1"/>
                        </a:solidFill>
                        <a:latin typeface="Calibri"/>
                        <a:ea typeface="Calibri"/>
                        <a:cs typeface="Calibri"/>
                        <a:sym typeface="Calibri"/>
                      </a:endParaRPr>
                    </a:p>
                  </a:txBody>
                  <a:tcPr marT="0" marB="0" marR="51425" marL="5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uk-UA" sz="1700" u="none" cap="none" strike="noStrike">
                          <a:solidFill>
                            <a:schemeClr val="dk1"/>
                          </a:solidFill>
                        </a:rPr>
                        <a:t> </a:t>
                      </a:r>
                      <a:endParaRPr sz="1700" u="none" cap="none" strike="noStrike">
                        <a:solidFill>
                          <a:schemeClr val="dk1"/>
                        </a:solidFill>
                        <a:latin typeface="Calibri"/>
                        <a:ea typeface="Calibri"/>
                        <a:cs typeface="Calibri"/>
                        <a:sym typeface="Calibri"/>
                      </a:endParaRPr>
                    </a:p>
                  </a:txBody>
                  <a:tcPr marT="0" marB="0" marR="51425" marL="5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59050">
                <a:tc>
                  <a:txBody>
                    <a:bodyPr/>
                    <a:lstStyle/>
                    <a:p>
                      <a:pPr indent="0" lvl="0" marL="0" marR="0" rtl="0" algn="l">
                        <a:lnSpc>
                          <a:spcPct val="107000"/>
                        </a:lnSpc>
                        <a:spcBef>
                          <a:spcPts val="0"/>
                        </a:spcBef>
                        <a:spcAft>
                          <a:spcPts val="0"/>
                        </a:spcAft>
                        <a:buNone/>
                      </a:pPr>
                      <a:r>
                        <a:rPr b="0" i="1" lang="uk-UA" sz="1100" u="none" cap="none" strike="noStrike">
                          <a:solidFill>
                            <a:schemeClr val="dk1"/>
                          </a:solidFill>
                        </a:rPr>
                        <a:t>Учасник команди</a:t>
                      </a:r>
                      <a:endParaRPr b="0" i="1" sz="1100" u="none" cap="none" strike="noStrike">
                        <a:solidFill>
                          <a:schemeClr val="dk1"/>
                        </a:solidFill>
                        <a:latin typeface="Calibri"/>
                        <a:ea typeface="Calibri"/>
                        <a:cs typeface="Calibri"/>
                        <a:sym typeface="Calibri"/>
                      </a:endParaRPr>
                    </a:p>
                  </a:txBody>
                  <a:tcPr marT="0" marB="0" marR="51425" marL="5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uk-UA" sz="1700" u="none" cap="none" strike="noStrike">
                          <a:solidFill>
                            <a:schemeClr val="dk1"/>
                          </a:solidFill>
                        </a:rPr>
                        <a:t> </a:t>
                      </a:r>
                      <a:endParaRPr sz="1700" u="none" cap="none" strike="noStrike">
                        <a:solidFill>
                          <a:schemeClr val="dk1"/>
                        </a:solidFill>
                        <a:latin typeface="Calibri"/>
                        <a:ea typeface="Calibri"/>
                        <a:cs typeface="Calibri"/>
                        <a:sym typeface="Calibri"/>
                      </a:endParaRPr>
                    </a:p>
                  </a:txBody>
                  <a:tcPr marT="0" marB="0" marR="51425" marL="5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uk-UA" sz="1700" u="none" cap="none" strike="noStrike">
                          <a:solidFill>
                            <a:schemeClr val="dk1"/>
                          </a:solidFill>
                        </a:rPr>
                        <a:t> </a:t>
                      </a:r>
                      <a:endParaRPr sz="1700" u="none" cap="none" strike="noStrike">
                        <a:solidFill>
                          <a:schemeClr val="dk1"/>
                        </a:solidFill>
                        <a:latin typeface="Calibri"/>
                        <a:ea typeface="Calibri"/>
                        <a:cs typeface="Calibri"/>
                        <a:sym typeface="Calibri"/>
                      </a:endParaRPr>
                    </a:p>
                  </a:txBody>
                  <a:tcPr marT="0" marB="0" marR="51425" marL="5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uk-UA" sz="1700" u="none" cap="none" strike="noStrike">
                          <a:solidFill>
                            <a:schemeClr val="dk1"/>
                          </a:solidFill>
                        </a:rPr>
                        <a:t> </a:t>
                      </a:r>
                      <a:endParaRPr sz="1700" u="none" cap="none" strike="noStrike">
                        <a:solidFill>
                          <a:schemeClr val="dk1"/>
                        </a:solidFill>
                        <a:latin typeface="Calibri"/>
                        <a:ea typeface="Calibri"/>
                        <a:cs typeface="Calibri"/>
                        <a:sym typeface="Calibri"/>
                      </a:endParaRPr>
                    </a:p>
                  </a:txBody>
                  <a:tcPr marT="0" marB="0" marR="51425" marL="5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uk-UA" sz="1700" u="none" cap="none" strike="noStrike">
                          <a:solidFill>
                            <a:schemeClr val="dk1"/>
                          </a:solidFill>
                        </a:rPr>
                        <a:t>✰</a:t>
                      </a:r>
                      <a:endParaRPr sz="1700" u="none" cap="none" strike="noStrike">
                        <a:solidFill>
                          <a:schemeClr val="dk1"/>
                        </a:solidFill>
                        <a:latin typeface="Calibri"/>
                        <a:ea typeface="Calibri"/>
                        <a:cs typeface="Calibri"/>
                        <a:sym typeface="Calibri"/>
                      </a:endParaRPr>
                    </a:p>
                  </a:txBody>
                  <a:tcPr marT="0" marB="0" marR="51425" marL="5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85225">
                <a:tc>
                  <a:txBody>
                    <a:bodyPr/>
                    <a:lstStyle/>
                    <a:p>
                      <a:pPr indent="0" lvl="0" marL="0" marR="0" rtl="0" algn="l">
                        <a:lnSpc>
                          <a:spcPct val="107000"/>
                        </a:lnSpc>
                        <a:spcBef>
                          <a:spcPts val="0"/>
                        </a:spcBef>
                        <a:spcAft>
                          <a:spcPts val="0"/>
                        </a:spcAft>
                        <a:buNone/>
                      </a:pPr>
                      <a:r>
                        <a:rPr b="0" i="1" lang="uk-UA" sz="1100" u="none" cap="none" strike="noStrike">
                          <a:solidFill>
                            <a:schemeClr val="dk1"/>
                          </a:solidFill>
                        </a:rPr>
                        <a:t>Учасник команди</a:t>
                      </a:r>
                      <a:endParaRPr b="0" i="1" sz="1100" u="none" cap="none" strike="noStrike">
                        <a:solidFill>
                          <a:schemeClr val="dk1"/>
                        </a:solidFill>
                        <a:latin typeface="Calibri"/>
                        <a:ea typeface="Calibri"/>
                        <a:cs typeface="Calibri"/>
                        <a:sym typeface="Calibri"/>
                      </a:endParaRPr>
                    </a:p>
                  </a:txBody>
                  <a:tcPr marT="0" marB="0" marR="51425" marL="5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uk-UA" sz="1700" u="none" cap="none" strike="noStrike">
                          <a:solidFill>
                            <a:schemeClr val="dk1"/>
                          </a:solidFill>
                        </a:rPr>
                        <a:t>⚪</a:t>
                      </a:r>
                      <a:endParaRPr sz="1700" u="none" cap="none" strike="noStrike">
                        <a:solidFill>
                          <a:schemeClr val="dk1"/>
                        </a:solidFill>
                        <a:latin typeface="Calibri"/>
                        <a:ea typeface="Calibri"/>
                        <a:cs typeface="Calibri"/>
                        <a:sym typeface="Calibri"/>
                      </a:endParaRPr>
                    </a:p>
                  </a:txBody>
                  <a:tcPr marT="0" marB="0" marR="51425" marL="5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uk-UA" sz="1700" u="none" cap="none" strike="noStrike">
                          <a:solidFill>
                            <a:schemeClr val="dk1"/>
                          </a:solidFill>
                        </a:rPr>
                        <a:t>✰</a:t>
                      </a:r>
                      <a:endParaRPr sz="1700" u="none" cap="none" strike="noStrike">
                        <a:solidFill>
                          <a:schemeClr val="dk1"/>
                        </a:solidFill>
                        <a:latin typeface="Calibri"/>
                        <a:ea typeface="Calibri"/>
                        <a:cs typeface="Calibri"/>
                        <a:sym typeface="Calibri"/>
                      </a:endParaRPr>
                    </a:p>
                  </a:txBody>
                  <a:tcPr marT="0" marB="0" marR="51425" marL="5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uk-UA" sz="1700" u="none" cap="none" strike="noStrike">
                          <a:solidFill>
                            <a:schemeClr val="dk1"/>
                          </a:solidFill>
                        </a:rPr>
                        <a:t> </a:t>
                      </a:r>
                      <a:endParaRPr sz="1700" u="none" cap="none" strike="noStrike">
                        <a:solidFill>
                          <a:schemeClr val="dk1"/>
                        </a:solidFill>
                        <a:latin typeface="Calibri"/>
                        <a:ea typeface="Calibri"/>
                        <a:cs typeface="Calibri"/>
                        <a:sym typeface="Calibri"/>
                      </a:endParaRPr>
                    </a:p>
                  </a:txBody>
                  <a:tcPr marT="0" marB="0" marR="51425" marL="5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uk-UA" sz="1700" u="none" cap="none" strike="noStrike">
                          <a:solidFill>
                            <a:schemeClr val="dk1"/>
                          </a:solidFill>
                        </a:rPr>
                        <a:t> </a:t>
                      </a:r>
                      <a:endParaRPr sz="1700" u="none" cap="none" strike="noStrike">
                        <a:solidFill>
                          <a:schemeClr val="dk1"/>
                        </a:solidFill>
                        <a:latin typeface="Calibri"/>
                        <a:ea typeface="Calibri"/>
                        <a:cs typeface="Calibri"/>
                        <a:sym typeface="Calibri"/>
                      </a:endParaRPr>
                    </a:p>
                  </a:txBody>
                  <a:tcPr marT="0" marB="0" marR="51425" marL="5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85225">
                <a:tc>
                  <a:txBody>
                    <a:bodyPr/>
                    <a:lstStyle/>
                    <a:p>
                      <a:pPr indent="0" lvl="0" marL="0" marR="0" rtl="0" algn="l">
                        <a:lnSpc>
                          <a:spcPct val="107000"/>
                        </a:lnSpc>
                        <a:spcBef>
                          <a:spcPts val="0"/>
                        </a:spcBef>
                        <a:spcAft>
                          <a:spcPts val="0"/>
                        </a:spcAft>
                        <a:buNone/>
                      </a:pPr>
                      <a:r>
                        <a:rPr b="0" i="1" lang="uk-UA" sz="1100" u="none" cap="none" strike="noStrike">
                          <a:solidFill>
                            <a:schemeClr val="dk1"/>
                          </a:solidFill>
                        </a:rPr>
                        <a:t>Учасник команди</a:t>
                      </a:r>
                      <a:endParaRPr b="0" i="1" sz="1100" u="none" cap="none" strike="noStrike">
                        <a:solidFill>
                          <a:schemeClr val="dk1"/>
                        </a:solidFill>
                        <a:latin typeface="Calibri"/>
                        <a:ea typeface="Calibri"/>
                        <a:cs typeface="Calibri"/>
                        <a:sym typeface="Calibri"/>
                      </a:endParaRPr>
                    </a:p>
                  </a:txBody>
                  <a:tcPr marT="0" marB="0" marR="51425" marL="5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uk-UA" sz="1700" u="none" cap="none" strike="noStrike">
                          <a:solidFill>
                            <a:schemeClr val="dk1"/>
                          </a:solidFill>
                        </a:rPr>
                        <a:t> </a:t>
                      </a:r>
                      <a:endParaRPr sz="1700" u="none" cap="none" strike="noStrike">
                        <a:solidFill>
                          <a:schemeClr val="dk1"/>
                        </a:solidFill>
                        <a:latin typeface="Calibri"/>
                        <a:ea typeface="Calibri"/>
                        <a:cs typeface="Calibri"/>
                        <a:sym typeface="Calibri"/>
                      </a:endParaRPr>
                    </a:p>
                  </a:txBody>
                  <a:tcPr marT="0" marB="0" marR="51425" marL="5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uk-UA" sz="1700" u="none" cap="none" strike="noStrike">
                          <a:solidFill>
                            <a:schemeClr val="dk1"/>
                          </a:solidFill>
                        </a:rPr>
                        <a:t> </a:t>
                      </a:r>
                      <a:endParaRPr sz="1700" u="none" cap="none" strike="noStrike">
                        <a:solidFill>
                          <a:schemeClr val="dk1"/>
                        </a:solidFill>
                        <a:latin typeface="Calibri"/>
                        <a:ea typeface="Calibri"/>
                        <a:cs typeface="Calibri"/>
                        <a:sym typeface="Calibri"/>
                      </a:endParaRPr>
                    </a:p>
                  </a:txBody>
                  <a:tcPr marT="0" marB="0" marR="51425" marL="5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uk-UA" sz="1700" u="none" cap="none" strike="noStrike">
                          <a:solidFill>
                            <a:schemeClr val="dk1"/>
                          </a:solidFill>
                        </a:rPr>
                        <a:t>✰</a:t>
                      </a:r>
                      <a:endParaRPr sz="1700" u="none" cap="none" strike="noStrike">
                        <a:solidFill>
                          <a:schemeClr val="dk1"/>
                        </a:solidFill>
                        <a:latin typeface="Calibri"/>
                        <a:ea typeface="Calibri"/>
                        <a:cs typeface="Calibri"/>
                        <a:sym typeface="Calibri"/>
                      </a:endParaRPr>
                    </a:p>
                  </a:txBody>
                  <a:tcPr marT="0" marB="0" marR="51425" marL="5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uk-UA" sz="1700" u="none" cap="none" strike="noStrike">
                          <a:solidFill>
                            <a:schemeClr val="dk1"/>
                          </a:solidFill>
                        </a:rPr>
                        <a:t> </a:t>
                      </a:r>
                      <a:endParaRPr sz="1700" u="none" cap="none" strike="noStrike">
                        <a:solidFill>
                          <a:schemeClr val="dk1"/>
                        </a:solidFill>
                        <a:latin typeface="Calibri"/>
                        <a:ea typeface="Calibri"/>
                        <a:cs typeface="Calibri"/>
                        <a:sym typeface="Calibri"/>
                      </a:endParaRPr>
                    </a:p>
                  </a:txBody>
                  <a:tcPr marT="0" marB="0" marR="51425" marL="5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59050">
                <a:tc>
                  <a:txBody>
                    <a:bodyPr/>
                    <a:lstStyle/>
                    <a:p>
                      <a:pPr indent="0" lvl="0" marL="0" marR="0" rtl="0" algn="l">
                        <a:lnSpc>
                          <a:spcPct val="107000"/>
                        </a:lnSpc>
                        <a:spcBef>
                          <a:spcPts val="0"/>
                        </a:spcBef>
                        <a:spcAft>
                          <a:spcPts val="0"/>
                        </a:spcAft>
                        <a:buNone/>
                      </a:pPr>
                      <a:r>
                        <a:rPr b="0" i="1" lang="uk-UA" sz="1100" u="none" cap="none" strike="noStrike">
                          <a:solidFill>
                            <a:schemeClr val="dk1"/>
                          </a:solidFill>
                        </a:rPr>
                        <a:t>Учасник команди</a:t>
                      </a:r>
                      <a:endParaRPr b="0" i="1" sz="1100" u="none" cap="none" strike="noStrike">
                        <a:solidFill>
                          <a:schemeClr val="dk1"/>
                        </a:solidFill>
                        <a:latin typeface="Calibri"/>
                        <a:ea typeface="Calibri"/>
                        <a:cs typeface="Calibri"/>
                        <a:sym typeface="Calibri"/>
                      </a:endParaRPr>
                    </a:p>
                  </a:txBody>
                  <a:tcPr marT="0" marB="0" marR="51425" marL="5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uk-UA" sz="1700" u="none" cap="none" strike="noStrike">
                          <a:solidFill>
                            <a:schemeClr val="dk1"/>
                          </a:solidFill>
                        </a:rPr>
                        <a:t> </a:t>
                      </a:r>
                      <a:endParaRPr sz="1700" u="none" cap="none" strike="noStrike">
                        <a:solidFill>
                          <a:schemeClr val="dk1"/>
                        </a:solidFill>
                        <a:latin typeface="Calibri"/>
                        <a:ea typeface="Calibri"/>
                        <a:cs typeface="Calibri"/>
                        <a:sym typeface="Calibri"/>
                      </a:endParaRPr>
                    </a:p>
                  </a:txBody>
                  <a:tcPr marT="0" marB="0" marR="51425" marL="5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uk-UA" sz="1700" u="none" cap="none" strike="noStrike">
                          <a:solidFill>
                            <a:schemeClr val="dk1"/>
                          </a:solidFill>
                        </a:rPr>
                        <a:t> </a:t>
                      </a:r>
                      <a:endParaRPr sz="1700" u="none" cap="none" strike="noStrike">
                        <a:solidFill>
                          <a:schemeClr val="dk1"/>
                        </a:solidFill>
                        <a:latin typeface="Calibri"/>
                        <a:ea typeface="Calibri"/>
                        <a:cs typeface="Calibri"/>
                        <a:sym typeface="Calibri"/>
                      </a:endParaRPr>
                    </a:p>
                  </a:txBody>
                  <a:tcPr marT="0" marB="0" marR="51425" marL="5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uk-UA" sz="1700" u="none" cap="none" strike="noStrike">
                          <a:solidFill>
                            <a:schemeClr val="dk1"/>
                          </a:solidFill>
                        </a:rPr>
                        <a:t>⚪</a:t>
                      </a:r>
                      <a:endParaRPr sz="1700" u="none" cap="none" strike="noStrike">
                        <a:solidFill>
                          <a:schemeClr val="dk1"/>
                        </a:solidFill>
                        <a:latin typeface="Calibri"/>
                        <a:ea typeface="Calibri"/>
                        <a:cs typeface="Calibri"/>
                        <a:sym typeface="Calibri"/>
                      </a:endParaRPr>
                    </a:p>
                  </a:txBody>
                  <a:tcPr marT="0" marB="0" marR="51425" marL="5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uk-UA" sz="1700" u="none" cap="none" strike="noStrike">
                          <a:solidFill>
                            <a:schemeClr val="dk1"/>
                          </a:solidFill>
                        </a:rPr>
                        <a:t>✰</a:t>
                      </a:r>
                      <a:endParaRPr sz="1700" u="none" cap="none" strike="noStrike">
                        <a:solidFill>
                          <a:schemeClr val="dk1"/>
                        </a:solidFill>
                        <a:latin typeface="Calibri"/>
                        <a:ea typeface="Calibri"/>
                        <a:cs typeface="Calibri"/>
                        <a:sym typeface="Calibri"/>
                      </a:endParaRPr>
                    </a:p>
                  </a:txBody>
                  <a:tcPr marT="0" marB="0" marR="51425" marL="5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85225">
                <a:tc>
                  <a:txBody>
                    <a:bodyPr/>
                    <a:lstStyle/>
                    <a:p>
                      <a:pPr indent="0" lvl="0" marL="0" marR="0" rtl="0" algn="l">
                        <a:lnSpc>
                          <a:spcPct val="107000"/>
                        </a:lnSpc>
                        <a:spcBef>
                          <a:spcPts val="0"/>
                        </a:spcBef>
                        <a:spcAft>
                          <a:spcPts val="0"/>
                        </a:spcAft>
                        <a:buNone/>
                      </a:pPr>
                      <a:r>
                        <a:rPr b="0" i="1" lang="uk-UA" sz="1100" u="none" cap="none" strike="noStrike">
                          <a:solidFill>
                            <a:schemeClr val="dk1"/>
                          </a:solidFill>
                        </a:rPr>
                        <a:t>Учасник команди</a:t>
                      </a:r>
                      <a:endParaRPr b="0" i="1" sz="1100" u="none" cap="none" strike="noStrike">
                        <a:solidFill>
                          <a:schemeClr val="dk1"/>
                        </a:solidFill>
                        <a:latin typeface="Calibri"/>
                        <a:ea typeface="Calibri"/>
                        <a:cs typeface="Calibri"/>
                        <a:sym typeface="Calibri"/>
                      </a:endParaRPr>
                    </a:p>
                  </a:txBody>
                  <a:tcPr marT="0" marB="0" marR="51425" marL="5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uk-UA" sz="1700" u="none" cap="none" strike="noStrike">
                          <a:solidFill>
                            <a:schemeClr val="dk1"/>
                          </a:solidFill>
                        </a:rPr>
                        <a:t> </a:t>
                      </a:r>
                      <a:endParaRPr sz="1700" u="none" cap="none" strike="noStrike">
                        <a:solidFill>
                          <a:schemeClr val="dk1"/>
                        </a:solidFill>
                        <a:latin typeface="Calibri"/>
                        <a:ea typeface="Calibri"/>
                        <a:cs typeface="Calibri"/>
                        <a:sym typeface="Calibri"/>
                      </a:endParaRPr>
                    </a:p>
                  </a:txBody>
                  <a:tcPr marT="0" marB="0" marR="51425" marL="5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uk-UA" sz="1700" u="none" cap="none" strike="noStrike">
                          <a:solidFill>
                            <a:schemeClr val="dk1"/>
                          </a:solidFill>
                        </a:rPr>
                        <a:t>✰</a:t>
                      </a:r>
                      <a:endParaRPr sz="1700" u="none" cap="none" strike="noStrike">
                        <a:solidFill>
                          <a:schemeClr val="dk1"/>
                        </a:solidFill>
                        <a:latin typeface="Calibri"/>
                        <a:ea typeface="Calibri"/>
                        <a:cs typeface="Calibri"/>
                        <a:sym typeface="Calibri"/>
                      </a:endParaRPr>
                    </a:p>
                  </a:txBody>
                  <a:tcPr marT="0" marB="0" marR="51425" marL="5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uk-UA" sz="1700" u="none" cap="none" strike="noStrike">
                          <a:solidFill>
                            <a:schemeClr val="dk1"/>
                          </a:solidFill>
                        </a:rPr>
                        <a:t> </a:t>
                      </a:r>
                      <a:endParaRPr sz="1700" u="none" cap="none" strike="noStrike">
                        <a:solidFill>
                          <a:schemeClr val="dk1"/>
                        </a:solidFill>
                        <a:latin typeface="Calibri"/>
                        <a:ea typeface="Calibri"/>
                        <a:cs typeface="Calibri"/>
                        <a:sym typeface="Calibri"/>
                      </a:endParaRPr>
                    </a:p>
                  </a:txBody>
                  <a:tcPr marT="0" marB="0" marR="51425" marL="5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uk-UA" sz="1700" u="none" cap="none" strike="noStrike">
                          <a:solidFill>
                            <a:schemeClr val="dk1"/>
                          </a:solidFill>
                        </a:rPr>
                        <a:t>⚪</a:t>
                      </a:r>
                      <a:endParaRPr sz="1700" u="none" cap="none" strike="noStrike">
                        <a:solidFill>
                          <a:schemeClr val="dk1"/>
                        </a:solidFill>
                        <a:latin typeface="Calibri"/>
                        <a:ea typeface="Calibri"/>
                        <a:cs typeface="Calibri"/>
                        <a:sym typeface="Calibri"/>
                      </a:endParaRPr>
                    </a:p>
                  </a:txBody>
                  <a:tcPr marT="0" marB="0" marR="51425" marL="5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59050">
                <a:tc>
                  <a:txBody>
                    <a:bodyPr/>
                    <a:lstStyle/>
                    <a:p>
                      <a:pPr indent="0" lvl="0" marL="0" marR="0" rtl="0" algn="l">
                        <a:lnSpc>
                          <a:spcPct val="107000"/>
                        </a:lnSpc>
                        <a:spcBef>
                          <a:spcPts val="0"/>
                        </a:spcBef>
                        <a:spcAft>
                          <a:spcPts val="0"/>
                        </a:spcAft>
                        <a:buNone/>
                      </a:pPr>
                      <a:r>
                        <a:rPr b="0" i="1" lang="uk-UA" sz="1100" u="none" cap="none" strike="noStrike">
                          <a:solidFill>
                            <a:schemeClr val="dk1"/>
                          </a:solidFill>
                        </a:rPr>
                        <a:t>Учасник команди</a:t>
                      </a:r>
                      <a:endParaRPr b="0" i="1" sz="1100" u="none" cap="none" strike="noStrike">
                        <a:solidFill>
                          <a:schemeClr val="dk1"/>
                        </a:solidFill>
                        <a:latin typeface="Calibri"/>
                        <a:ea typeface="Calibri"/>
                        <a:cs typeface="Calibri"/>
                        <a:sym typeface="Calibri"/>
                      </a:endParaRPr>
                    </a:p>
                  </a:txBody>
                  <a:tcPr marT="0" marB="0" marR="51425" marL="5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uk-UA" sz="1700" u="none" cap="none" strike="noStrike">
                          <a:solidFill>
                            <a:schemeClr val="dk1"/>
                          </a:solidFill>
                        </a:rPr>
                        <a:t>✰</a:t>
                      </a:r>
                      <a:endParaRPr sz="1700" u="none" cap="none" strike="noStrike">
                        <a:solidFill>
                          <a:schemeClr val="dk1"/>
                        </a:solidFill>
                        <a:latin typeface="Calibri"/>
                        <a:ea typeface="Calibri"/>
                        <a:cs typeface="Calibri"/>
                        <a:sym typeface="Calibri"/>
                      </a:endParaRPr>
                    </a:p>
                  </a:txBody>
                  <a:tcPr marT="0" marB="0" marR="51425" marL="5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uk-UA" sz="1700" u="none" cap="none" strike="noStrike">
                          <a:solidFill>
                            <a:schemeClr val="dk1"/>
                          </a:solidFill>
                        </a:rPr>
                        <a:t>⚪</a:t>
                      </a:r>
                      <a:endParaRPr sz="1700" u="none" cap="none" strike="noStrike">
                        <a:solidFill>
                          <a:schemeClr val="dk1"/>
                        </a:solidFill>
                        <a:latin typeface="Calibri"/>
                        <a:ea typeface="Calibri"/>
                        <a:cs typeface="Calibri"/>
                        <a:sym typeface="Calibri"/>
                      </a:endParaRPr>
                    </a:p>
                  </a:txBody>
                  <a:tcPr marT="0" marB="0" marR="51425" marL="5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uk-UA" sz="1700" u="none" cap="none" strike="noStrike">
                          <a:solidFill>
                            <a:schemeClr val="dk1"/>
                          </a:solidFill>
                        </a:rPr>
                        <a:t> </a:t>
                      </a:r>
                      <a:endParaRPr sz="1700" u="none" cap="none" strike="noStrike">
                        <a:solidFill>
                          <a:schemeClr val="dk1"/>
                        </a:solidFill>
                        <a:latin typeface="Calibri"/>
                        <a:ea typeface="Calibri"/>
                        <a:cs typeface="Calibri"/>
                        <a:sym typeface="Calibri"/>
                      </a:endParaRPr>
                    </a:p>
                  </a:txBody>
                  <a:tcPr marT="0" marB="0" marR="51425" marL="5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uk-UA" sz="1700" u="none" cap="none" strike="noStrike">
                          <a:solidFill>
                            <a:schemeClr val="dk1"/>
                          </a:solidFill>
                        </a:rPr>
                        <a:t> </a:t>
                      </a:r>
                      <a:endParaRPr sz="1700" u="none" cap="none" strike="noStrike">
                        <a:solidFill>
                          <a:schemeClr val="dk1"/>
                        </a:solidFill>
                        <a:latin typeface="Calibri"/>
                        <a:ea typeface="Calibri"/>
                        <a:cs typeface="Calibri"/>
                        <a:sym typeface="Calibri"/>
                      </a:endParaRPr>
                    </a:p>
                  </a:txBody>
                  <a:tcPr marT="0" marB="0" marR="51425" marL="5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sp>
        <p:nvSpPr>
          <p:cNvPr id="594" name="Google Shape;594;p66"/>
          <p:cNvSpPr txBox="1"/>
          <p:nvPr/>
        </p:nvSpPr>
        <p:spPr>
          <a:xfrm>
            <a:off x="1392012" y="1150547"/>
            <a:ext cx="4596493" cy="429240"/>
          </a:xfrm>
          <a:prstGeom prst="rect">
            <a:avLst/>
          </a:prstGeom>
          <a:noFill/>
          <a:ln>
            <a:noFill/>
          </a:ln>
        </p:spPr>
        <p:txBody>
          <a:bodyPr anchorCtr="0" anchor="ctr" bIns="34275" lIns="68575" spcFirstLastPara="1" rIns="68575" wrap="square" tIns="34275">
            <a:normAutofit fontScale="97500"/>
          </a:bodyPr>
          <a:lstStyle/>
          <a:p>
            <a:pPr indent="0" lvl="0" marL="0" marR="0" rtl="0" algn="l">
              <a:lnSpc>
                <a:spcPct val="107000"/>
              </a:lnSpc>
              <a:spcBef>
                <a:spcPts val="0"/>
              </a:spcBef>
              <a:spcAft>
                <a:spcPts val="0"/>
              </a:spcAft>
              <a:buClr>
                <a:srgbClr val="C00000"/>
              </a:buClr>
              <a:buSzPct val="100000"/>
              <a:buFont typeface="Calibri"/>
              <a:buNone/>
            </a:pPr>
            <a:r>
              <a:rPr lang="uk-UA" sz="1875">
                <a:solidFill>
                  <a:srgbClr val="C00000"/>
                </a:solidFill>
                <a:latin typeface="Calibri"/>
                <a:ea typeface="Calibri"/>
                <a:cs typeface="Calibri"/>
                <a:sym typeface="Calibri"/>
              </a:rPr>
              <a:t>Зіркова карта компетенцій команди</a:t>
            </a:r>
            <a:endParaRPr sz="1875">
              <a:solidFill>
                <a:srgbClr val="C00000"/>
              </a:solidFill>
              <a:latin typeface="Calibri"/>
              <a:ea typeface="Calibri"/>
              <a:cs typeface="Calibri"/>
              <a:sym typeface="Calibri"/>
            </a:endParaRPr>
          </a:p>
        </p:txBody>
      </p:sp>
      <p:sp>
        <p:nvSpPr>
          <p:cNvPr id="595" name="Google Shape;595;p66"/>
          <p:cNvSpPr txBox="1"/>
          <p:nvPr/>
        </p:nvSpPr>
        <p:spPr>
          <a:xfrm>
            <a:off x="2943226" y="4932641"/>
            <a:ext cx="5529263" cy="480281"/>
          </a:xfrm>
          <a:prstGeom prst="rect">
            <a:avLst/>
          </a:prstGeom>
          <a:noFill/>
          <a:ln>
            <a:noFill/>
          </a:ln>
        </p:spPr>
        <p:txBody>
          <a:bodyPr anchorCtr="0" anchor="ctr" bIns="34275" lIns="68575" spcFirstLastPara="1" rIns="68575" wrap="square" tIns="34275">
            <a:normAutofit fontScale="52499" lnSpcReduction="20000"/>
          </a:bodyPr>
          <a:lstStyle/>
          <a:p>
            <a:pPr indent="0" lvl="0" marL="0" marR="0" rtl="0" algn="l">
              <a:lnSpc>
                <a:spcPct val="107000"/>
              </a:lnSpc>
              <a:spcBef>
                <a:spcPts val="0"/>
              </a:spcBef>
              <a:spcAft>
                <a:spcPts val="0"/>
              </a:spcAft>
              <a:buClr>
                <a:schemeClr val="dk1"/>
              </a:buClr>
              <a:buSzPct val="100000"/>
              <a:buFont typeface="Calibri"/>
              <a:buNone/>
            </a:pPr>
            <a:r>
              <a:rPr lang="uk-UA" sz="3150">
                <a:solidFill>
                  <a:schemeClr val="dk1"/>
                </a:solidFill>
                <a:latin typeface="Calibri"/>
                <a:ea typeface="Calibri"/>
                <a:cs typeface="Calibri"/>
                <a:sym typeface="Calibri"/>
              </a:rPr>
              <a:t>✰- </a:t>
            </a:r>
            <a:r>
              <a:rPr lang="uk-UA" sz="2175">
                <a:solidFill>
                  <a:schemeClr val="dk1"/>
                </a:solidFill>
                <a:latin typeface="Calibri"/>
                <a:ea typeface="Calibri"/>
                <a:cs typeface="Calibri"/>
                <a:sym typeface="Calibri"/>
              </a:rPr>
              <a:t>вже розвинені компетенції         </a:t>
            </a:r>
            <a:r>
              <a:rPr lang="uk-UA" sz="2475">
                <a:solidFill>
                  <a:schemeClr val="dk1"/>
                </a:solidFill>
                <a:latin typeface="Calibri"/>
                <a:ea typeface="Calibri"/>
                <a:cs typeface="Calibri"/>
                <a:sym typeface="Calibri"/>
              </a:rPr>
              <a:t>⚪</a:t>
            </a:r>
            <a:r>
              <a:rPr lang="uk-UA" sz="2100">
                <a:solidFill>
                  <a:schemeClr val="dk1"/>
                </a:solidFill>
                <a:latin typeface="Calibri"/>
                <a:ea typeface="Calibri"/>
                <a:cs typeface="Calibri"/>
                <a:sym typeface="Calibri"/>
              </a:rPr>
              <a:t> - зони розвитку додаткових компетенцій </a:t>
            </a:r>
            <a:endParaRPr sz="2100">
              <a:solidFill>
                <a:schemeClr val="dk1"/>
              </a:solidFill>
              <a:latin typeface="Calibri"/>
              <a:ea typeface="Calibri"/>
              <a:cs typeface="Calibri"/>
              <a:sym typeface="Calibri"/>
            </a:endParaRPr>
          </a:p>
          <a:p>
            <a:pPr indent="0" lvl="0" marL="0" marR="0" rtl="0" algn="l">
              <a:lnSpc>
                <a:spcPct val="107000"/>
              </a:lnSpc>
              <a:spcBef>
                <a:spcPts val="600"/>
              </a:spcBef>
              <a:spcAft>
                <a:spcPts val="0"/>
              </a:spcAft>
              <a:buClr>
                <a:schemeClr val="dk1"/>
              </a:buClr>
              <a:buSzPct val="100000"/>
              <a:buFont typeface="Calibri"/>
              <a:buNone/>
            </a:pPr>
            <a:r>
              <a:t/>
            </a:r>
            <a:endParaRPr sz="1875">
              <a:solidFill>
                <a:srgbClr val="C00000"/>
              </a:solidFill>
              <a:latin typeface="Calibri"/>
              <a:ea typeface="Calibri"/>
              <a:cs typeface="Calibri"/>
              <a:sym typeface="Calibri"/>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0" name="Shape 600"/>
        <p:cNvGrpSpPr/>
        <p:nvPr/>
      </p:nvGrpSpPr>
      <p:grpSpPr>
        <a:xfrm>
          <a:off x="0" y="0"/>
          <a:ext cx="0" cy="0"/>
          <a:chOff x="0" y="0"/>
          <a:chExt cx="0" cy="0"/>
        </a:xfrm>
      </p:grpSpPr>
      <p:sp>
        <p:nvSpPr>
          <p:cNvPr id="601" name="Google Shape;601;p67"/>
          <p:cNvSpPr txBox="1"/>
          <p:nvPr>
            <p:ph type="title"/>
          </p:nvPr>
        </p:nvSpPr>
        <p:spPr>
          <a:xfrm>
            <a:off x="1521546" y="1151165"/>
            <a:ext cx="6172200" cy="347785"/>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rgbClr val="C00000"/>
              </a:buClr>
              <a:buSzPct val="100000"/>
              <a:buFont typeface="Calibri"/>
              <a:buNone/>
            </a:pPr>
            <a:r>
              <a:rPr b="1" lang="uk-UA" sz="2400">
                <a:solidFill>
                  <a:srgbClr val="C00000"/>
                </a:solidFill>
              </a:rPr>
              <a:t>?   Ситуація-запитання</a:t>
            </a:r>
            <a:endParaRPr sz="2400">
              <a:solidFill>
                <a:srgbClr val="C00000"/>
              </a:solidFill>
              <a:highlight>
                <a:srgbClr val="FFFF00"/>
              </a:highlight>
            </a:endParaRPr>
          </a:p>
        </p:txBody>
      </p:sp>
      <p:sp>
        <p:nvSpPr>
          <p:cNvPr id="602" name="Google Shape;602;p67"/>
          <p:cNvSpPr txBox="1"/>
          <p:nvPr>
            <p:ph idx="1" type="body"/>
          </p:nvPr>
        </p:nvSpPr>
        <p:spPr>
          <a:xfrm>
            <a:off x="1347108" y="1784992"/>
            <a:ext cx="7018019" cy="3425864"/>
          </a:xfrm>
          <a:prstGeom prst="rect">
            <a:avLst/>
          </a:prstGeom>
          <a:noFill/>
          <a:ln>
            <a:noFill/>
          </a:ln>
        </p:spPr>
        <p:txBody>
          <a:bodyPr anchorCtr="0" anchor="t" bIns="45700" lIns="91425" spcFirstLastPara="1" rIns="91425" wrap="square" tIns="45700">
            <a:normAutofit/>
          </a:bodyPr>
          <a:lstStyle/>
          <a:p>
            <a:pPr indent="0" lvl="0" marL="0" rtl="0" algn="l">
              <a:lnSpc>
                <a:spcPct val="107000"/>
              </a:lnSpc>
              <a:spcBef>
                <a:spcPts val="0"/>
              </a:spcBef>
              <a:spcAft>
                <a:spcPts val="0"/>
              </a:spcAft>
              <a:buClr>
                <a:schemeClr val="dk1"/>
              </a:buClr>
              <a:buSzPts val="1350"/>
              <a:buNone/>
            </a:pPr>
            <a:r>
              <a:rPr lang="uk-UA" sz="1350">
                <a:latin typeface="Calibri"/>
                <a:ea typeface="Calibri"/>
                <a:cs typeface="Calibri"/>
                <a:sym typeface="Calibri"/>
              </a:rPr>
              <a:t>Комісія з відбору проєктів просить вас відвідати наступне засідання.</a:t>
            </a:r>
            <a:endParaRPr sz="1350">
              <a:latin typeface="Calibri"/>
              <a:ea typeface="Calibri"/>
              <a:cs typeface="Calibri"/>
              <a:sym typeface="Calibri"/>
            </a:endParaRPr>
          </a:p>
          <a:p>
            <a:pPr indent="0" lvl="0" marL="0" rtl="0" algn="l">
              <a:lnSpc>
                <a:spcPct val="107000"/>
              </a:lnSpc>
              <a:spcBef>
                <a:spcPts val="1450"/>
              </a:spcBef>
              <a:spcAft>
                <a:spcPts val="0"/>
              </a:spcAft>
              <a:buClr>
                <a:schemeClr val="dk1"/>
              </a:buClr>
              <a:buSzPts val="1350"/>
              <a:buNone/>
            </a:pPr>
            <a:r>
              <a:rPr lang="uk-UA" sz="1350">
                <a:latin typeface="Calibri"/>
                <a:ea typeface="Calibri"/>
                <a:cs typeface="Calibri"/>
                <a:sym typeface="Calibri"/>
              </a:rPr>
              <a:t>Ви дізнаєтесь, що вас просять допомогти на зборах визначити, як мають бути організовані проєкти А і Б.</a:t>
            </a:r>
            <a:endParaRPr sz="1350">
              <a:latin typeface="Calibri"/>
              <a:ea typeface="Calibri"/>
              <a:cs typeface="Calibri"/>
              <a:sym typeface="Calibri"/>
            </a:endParaRPr>
          </a:p>
          <a:p>
            <a:pPr indent="0" lvl="0" marL="0" rtl="0" algn="l">
              <a:lnSpc>
                <a:spcPct val="107000"/>
              </a:lnSpc>
              <a:spcBef>
                <a:spcPts val="1450"/>
              </a:spcBef>
              <a:spcAft>
                <a:spcPts val="0"/>
              </a:spcAft>
              <a:buClr>
                <a:schemeClr val="dk1"/>
              </a:buClr>
              <a:buSzPts val="1350"/>
              <a:buNone/>
            </a:pPr>
            <a:r>
              <a:rPr lang="uk-UA" sz="1350">
                <a:latin typeface="Calibri"/>
                <a:ea typeface="Calibri"/>
                <a:cs typeface="Calibri"/>
                <a:sym typeface="Calibri"/>
              </a:rPr>
              <a:t>Проєкт А має стратегічне значення для організації. Коли проєкт А завершиться, буде створено новий продукт, який буде інноваційним та очікується суспільством. Цей проект вимагатиме зосередженості та уваги всієї команди.</a:t>
            </a:r>
            <a:endParaRPr sz="1350">
              <a:latin typeface="Calibri"/>
              <a:ea typeface="Calibri"/>
              <a:cs typeface="Calibri"/>
              <a:sym typeface="Calibri"/>
            </a:endParaRPr>
          </a:p>
          <a:p>
            <a:pPr indent="0" lvl="0" marL="0" rtl="0" algn="l">
              <a:lnSpc>
                <a:spcPct val="107000"/>
              </a:lnSpc>
              <a:spcBef>
                <a:spcPts val="1450"/>
              </a:spcBef>
              <a:spcAft>
                <a:spcPts val="0"/>
              </a:spcAft>
              <a:buClr>
                <a:schemeClr val="dk1"/>
              </a:buClr>
              <a:buSzPts val="1350"/>
              <a:buNone/>
            </a:pPr>
            <a:r>
              <a:rPr lang="uk-UA" sz="1350">
                <a:latin typeface="Calibri"/>
                <a:ea typeface="Calibri"/>
                <a:cs typeface="Calibri"/>
                <a:sym typeface="Calibri"/>
              </a:rPr>
              <a:t>Проєкт Б - це оновлення планшетів для вашої організації і буде в першу чергу залучати до виконання відділ ІТ, який потребує певної допомоги щодо координації та складання звітності про проєкт.</a:t>
            </a:r>
            <a:endParaRPr sz="1350">
              <a:latin typeface="Calibri"/>
              <a:ea typeface="Calibri"/>
              <a:cs typeface="Calibri"/>
              <a:sym typeface="Calibri"/>
            </a:endParaRPr>
          </a:p>
          <a:p>
            <a:pPr indent="0" lvl="0" marL="0" rtl="0" algn="l">
              <a:lnSpc>
                <a:spcPct val="107000"/>
              </a:lnSpc>
              <a:spcBef>
                <a:spcPts val="1450"/>
              </a:spcBef>
              <a:spcAft>
                <a:spcPts val="0"/>
              </a:spcAft>
              <a:buClr>
                <a:srgbClr val="C00000"/>
              </a:buClr>
              <a:buSzPts val="1350"/>
              <a:buNone/>
            </a:pPr>
            <a:r>
              <a:rPr b="1" lang="uk-UA" sz="1350">
                <a:solidFill>
                  <a:srgbClr val="C00000"/>
                </a:solidFill>
                <a:latin typeface="Calibri"/>
                <a:ea typeface="Calibri"/>
                <a:cs typeface="Calibri"/>
                <a:sym typeface="Calibri"/>
              </a:rPr>
              <a:t>Які організаційні структури Ви запропонуєте для кожного з проєктів? І чому?</a:t>
            </a:r>
            <a:endParaRPr b="1" sz="1350">
              <a:solidFill>
                <a:srgbClr val="C00000"/>
              </a:solidFill>
              <a:latin typeface="Calibri"/>
              <a:ea typeface="Calibri"/>
              <a:cs typeface="Calibri"/>
              <a:sym typeface="Calibri"/>
            </a:endParaRPr>
          </a:p>
        </p:txBody>
      </p:sp>
      <p:sp>
        <p:nvSpPr>
          <p:cNvPr id="603" name="Google Shape;603;p67"/>
          <p:cNvSpPr/>
          <p:nvPr/>
        </p:nvSpPr>
        <p:spPr>
          <a:xfrm>
            <a:off x="1143001" y="718751"/>
            <a:ext cx="138564" cy="276999"/>
          </a:xfrm>
          <a:prstGeom prst="rect">
            <a:avLst/>
          </a:prstGeom>
          <a:noFill/>
          <a:ln>
            <a:noFill/>
          </a:ln>
        </p:spPr>
        <p:txBody>
          <a:bodyPr anchorCtr="0" anchor="ctr" bIns="34275" lIns="68575" spcFirstLastPara="1" rIns="68575" wrap="square" tIns="34275">
            <a:spAutoFit/>
          </a:bodyPr>
          <a:lstStyle/>
          <a:p>
            <a:pPr indent="0" lvl="0" marL="0" marR="0" rtl="0" algn="l">
              <a:spcBef>
                <a:spcPts val="0"/>
              </a:spcBef>
              <a:spcAft>
                <a:spcPts val="0"/>
              </a:spcAft>
              <a:buNone/>
            </a:pPr>
            <a:r>
              <a:t/>
            </a:r>
            <a:endParaRPr sz="1350">
              <a:solidFill>
                <a:schemeClr val="dk1"/>
              </a:solidFill>
              <a:latin typeface="Calibri"/>
              <a:ea typeface="Calibri"/>
              <a:cs typeface="Calibri"/>
              <a:sym typeface="Calibri"/>
            </a:endParaRPr>
          </a:p>
        </p:txBody>
      </p:sp>
      <p:sp>
        <p:nvSpPr>
          <p:cNvPr id="604" name="Google Shape;604;p67"/>
          <p:cNvSpPr/>
          <p:nvPr/>
        </p:nvSpPr>
        <p:spPr>
          <a:xfrm>
            <a:off x="1143001" y="718751"/>
            <a:ext cx="138564" cy="276999"/>
          </a:xfrm>
          <a:prstGeom prst="rect">
            <a:avLst/>
          </a:prstGeom>
          <a:noFill/>
          <a:ln>
            <a:noFill/>
          </a:ln>
        </p:spPr>
        <p:txBody>
          <a:bodyPr anchorCtr="0" anchor="ctr" bIns="34275" lIns="68575" spcFirstLastPara="1" rIns="68575" wrap="square" tIns="34275">
            <a:spAutoFit/>
          </a:bodyPr>
          <a:lstStyle/>
          <a:p>
            <a:pPr indent="0" lvl="0" marL="0" marR="0" rtl="0" algn="l">
              <a:spcBef>
                <a:spcPts val="0"/>
              </a:spcBef>
              <a:spcAft>
                <a:spcPts val="0"/>
              </a:spcAft>
              <a:buNone/>
            </a:pPr>
            <a:r>
              <a:t/>
            </a:r>
            <a:endParaRPr sz="1350">
              <a:solidFill>
                <a:schemeClr val="dk1"/>
              </a:solidFill>
              <a:latin typeface="Calibri"/>
              <a:ea typeface="Calibri"/>
              <a:cs typeface="Calibri"/>
              <a:sym typeface="Calibri"/>
            </a:endParaRPr>
          </a:p>
        </p:txBody>
      </p:sp>
      <p:sp>
        <p:nvSpPr>
          <p:cNvPr id="605" name="Google Shape;605;p67"/>
          <p:cNvSpPr/>
          <p:nvPr/>
        </p:nvSpPr>
        <p:spPr>
          <a:xfrm>
            <a:off x="1143001" y="718751"/>
            <a:ext cx="138564" cy="276999"/>
          </a:xfrm>
          <a:prstGeom prst="rect">
            <a:avLst/>
          </a:prstGeom>
          <a:noFill/>
          <a:ln>
            <a:noFill/>
          </a:ln>
        </p:spPr>
        <p:txBody>
          <a:bodyPr anchorCtr="0" anchor="ctr" bIns="34275" lIns="68575" spcFirstLastPara="1" rIns="68575" wrap="square" tIns="34275">
            <a:spAutoFit/>
          </a:bodyPr>
          <a:lstStyle/>
          <a:p>
            <a:pPr indent="0" lvl="0" marL="0" marR="0" rtl="0" algn="l">
              <a:spcBef>
                <a:spcPts val="0"/>
              </a:spcBef>
              <a:spcAft>
                <a:spcPts val="0"/>
              </a:spcAft>
              <a:buNone/>
            </a:pPr>
            <a:r>
              <a:t/>
            </a:r>
            <a:endParaRPr sz="1350">
              <a:solidFill>
                <a:schemeClr val="dk1"/>
              </a:solidFill>
              <a:latin typeface="Calibri"/>
              <a:ea typeface="Calibri"/>
              <a:cs typeface="Calibri"/>
              <a:sym typeface="Calibri"/>
            </a:endParaRPr>
          </a:p>
        </p:txBody>
      </p:sp>
      <p:sp>
        <p:nvSpPr>
          <p:cNvPr id="606" name="Google Shape;606;p67"/>
          <p:cNvSpPr/>
          <p:nvPr/>
        </p:nvSpPr>
        <p:spPr>
          <a:xfrm>
            <a:off x="1143001" y="718751"/>
            <a:ext cx="138564" cy="276999"/>
          </a:xfrm>
          <a:prstGeom prst="rect">
            <a:avLst/>
          </a:prstGeom>
          <a:noFill/>
          <a:ln>
            <a:noFill/>
          </a:ln>
        </p:spPr>
        <p:txBody>
          <a:bodyPr anchorCtr="0" anchor="ctr" bIns="34275" lIns="68575" spcFirstLastPara="1" rIns="68575" wrap="square" tIns="34275">
            <a:spAutoFit/>
          </a:bodyPr>
          <a:lstStyle/>
          <a:p>
            <a:pPr indent="0" lvl="0" marL="0" marR="0" rtl="0" algn="l">
              <a:spcBef>
                <a:spcPts val="0"/>
              </a:spcBef>
              <a:spcAft>
                <a:spcPts val="0"/>
              </a:spcAft>
              <a:buNone/>
            </a:pPr>
            <a:r>
              <a:t/>
            </a:r>
            <a:endParaRPr sz="1350">
              <a:solidFill>
                <a:schemeClr val="dk1"/>
              </a:solidFill>
              <a:latin typeface="Calibri"/>
              <a:ea typeface="Calibri"/>
              <a:cs typeface="Calibri"/>
              <a:sym typeface="Calibri"/>
            </a:endParaRPr>
          </a:p>
        </p:txBody>
      </p:sp>
      <p:sp>
        <p:nvSpPr>
          <p:cNvPr id="607" name="Google Shape;607;p67"/>
          <p:cNvSpPr/>
          <p:nvPr/>
        </p:nvSpPr>
        <p:spPr>
          <a:xfrm>
            <a:off x="1143001" y="718751"/>
            <a:ext cx="138564" cy="276999"/>
          </a:xfrm>
          <a:prstGeom prst="rect">
            <a:avLst/>
          </a:prstGeom>
          <a:noFill/>
          <a:ln>
            <a:noFill/>
          </a:ln>
        </p:spPr>
        <p:txBody>
          <a:bodyPr anchorCtr="0" anchor="ctr" bIns="34275" lIns="68575" spcFirstLastPara="1" rIns="68575" wrap="square" tIns="34275">
            <a:spAutoFit/>
          </a:bodyPr>
          <a:lstStyle/>
          <a:p>
            <a:pPr indent="0" lvl="0" marL="0" marR="0" rtl="0" algn="l">
              <a:spcBef>
                <a:spcPts val="0"/>
              </a:spcBef>
              <a:spcAft>
                <a:spcPts val="0"/>
              </a:spcAft>
              <a:buNone/>
            </a:pPr>
            <a:r>
              <a:t/>
            </a:r>
            <a:endParaRPr sz="1350">
              <a:solidFill>
                <a:schemeClr val="dk1"/>
              </a:solidFill>
              <a:latin typeface="Calibri"/>
              <a:ea typeface="Calibri"/>
              <a:cs typeface="Calibri"/>
              <a:sym typeface="Calibri"/>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2" name="Shape 612"/>
        <p:cNvGrpSpPr/>
        <p:nvPr/>
      </p:nvGrpSpPr>
      <p:grpSpPr>
        <a:xfrm>
          <a:off x="0" y="0"/>
          <a:ext cx="0" cy="0"/>
          <a:chOff x="0" y="0"/>
          <a:chExt cx="0" cy="0"/>
        </a:xfrm>
      </p:grpSpPr>
      <p:sp>
        <p:nvSpPr>
          <p:cNvPr id="613" name="Google Shape;613;p68"/>
          <p:cNvSpPr txBox="1"/>
          <p:nvPr>
            <p:ph type="title"/>
          </p:nvPr>
        </p:nvSpPr>
        <p:spPr>
          <a:xfrm>
            <a:off x="987684" y="1052649"/>
            <a:ext cx="8072214" cy="426764"/>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C00000"/>
              </a:buClr>
              <a:buSzPct val="100000"/>
              <a:buFont typeface="Calibri"/>
              <a:buNone/>
            </a:pPr>
            <a:br>
              <a:rPr b="1" lang="uk-UA" sz="2100">
                <a:solidFill>
                  <a:srgbClr val="C00000"/>
                </a:solidFill>
              </a:rPr>
            </a:br>
            <a:r>
              <a:rPr b="1" lang="uk-UA" sz="2100">
                <a:solidFill>
                  <a:srgbClr val="C00000"/>
                </a:solidFill>
              </a:rPr>
              <a:t>Структуризація ролей як інструмент вирішення конфлікту у проєктних командах</a:t>
            </a:r>
            <a:br>
              <a:rPr b="1" lang="uk-UA" sz="2100">
                <a:solidFill>
                  <a:srgbClr val="C00000"/>
                </a:solidFill>
              </a:rPr>
            </a:br>
            <a:endParaRPr sz="1500">
              <a:solidFill>
                <a:srgbClr val="C00000"/>
              </a:solidFill>
            </a:endParaRPr>
          </a:p>
        </p:txBody>
      </p:sp>
      <p:sp>
        <p:nvSpPr>
          <p:cNvPr id="614" name="Google Shape;614;p68"/>
          <p:cNvSpPr txBox="1"/>
          <p:nvPr>
            <p:ph idx="1" type="body"/>
          </p:nvPr>
        </p:nvSpPr>
        <p:spPr>
          <a:xfrm>
            <a:off x="800101" y="1550670"/>
            <a:ext cx="1620464" cy="4061460"/>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0"/>
              </a:spcBef>
              <a:spcAft>
                <a:spcPts val="0"/>
              </a:spcAft>
              <a:buClr>
                <a:srgbClr val="C00000"/>
              </a:buClr>
              <a:buSzPts val="1650"/>
              <a:buNone/>
            </a:pPr>
            <a:r>
              <a:rPr b="1" i="1" lang="uk-UA" sz="1650">
                <a:solidFill>
                  <a:srgbClr val="C00000"/>
                </a:solidFill>
              </a:rPr>
              <a:t>Управляти конфліктами:</a:t>
            </a:r>
            <a:endParaRPr/>
          </a:p>
          <a:p>
            <a:pPr indent="0" lvl="0" marL="0" rtl="0" algn="just">
              <a:lnSpc>
                <a:spcPct val="100000"/>
              </a:lnSpc>
              <a:spcBef>
                <a:spcPts val="900"/>
              </a:spcBef>
              <a:spcAft>
                <a:spcPts val="0"/>
              </a:spcAft>
              <a:buClr>
                <a:srgbClr val="C00000"/>
              </a:buClr>
              <a:buSzPts val="1650"/>
              <a:buNone/>
            </a:pPr>
            <a:r>
              <a:rPr lang="uk-UA" sz="1650">
                <a:solidFill>
                  <a:srgbClr val="C00000"/>
                </a:solidFill>
              </a:rPr>
              <a:t>Через планування змісту, ресурсів</a:t>
            </a:r>
            <a:endParaRPr/>
          </a:p>
          <a:p>
            <a:pPr indent="0" lvl="0" marL="0" rtl="0" algn="just">
              <a:lnSpc>
                <a:spcPct val="100000"/>
              </a:lnSpc>
              <a:spcBef>
                <a:spcPts val="900"/>
              </a:spcBef>
              <a:spcAft>
                <a:spcPts val="0"/>
              </a:spcAft>
              <a:buClr>
                <a:srgbClr val="C00000"/>
              </a:buClr>
              <a:buSzPts val="1650"/>
              <a:buNone/>
            </a:pPr>
            <a:r>
              <a:rPr lang="uk-UA" sz="1650">
                <a:solidFill>
                  <a:srgbClr val="C00000"/>
                </a:solidFill>
              </a:rPr>
              <a:t>Через комунікації</a:t>
            </a:r>
            <a:endParaRPr/>
          </a:p>
          <a:p>
            <a:pPr indent="0" lvl="0" marL="0" rtl="0" algn="just">
              <a:lnSpc>
                <a:spcPct val="100000"/>
              </a:lnSpc>
              <a:spcBef>
                <a:spcPts val="900"/>
              </a:spcBef>
              <a:spcAft>
                <a:spcPts val="0"/>
              </a:spcAft>
              <a:buClr>
                <a:srgbClr val="C00000"/>
              </a:buClr>
              <a:buSzPts val="1650"/>
              <a:buNone/>
            </a:pPr>
            <a:r>
              <a:rPr lang="uk-UA" sz="1650">
                <a:solidFill>
                  <a:srgbClr val="C00000"/>
                </a:solidFill>
              </a:rPr>
              <a:t>Через розуміння соціально-економічних, екологічних ефектів проєкту</a:t>
            </a:r>
            <a:endParaRPr/>
          </a:p>
          <a:p>
            <a:pPr indent="0" lvl="0" marL="0" rtl="0" algn="just">
              <a:lnSpc>
                <a:spcPct val="80000"/>
              </a:lnSpc>
              <a:spcBef>
                <a:spcPts val="900"/>
              </a:spcBef>
              <a:spcAft>
                <a:spcPts val="0"/>
              </a:spcAft>
              <a:buClr>
                <a:schemeClr val="dk1"/>
              </a:buClr>
              <a:buSzPts val="1650"/>
              <a:buNone/>
            </a:pPr>
            <a:r>
              <a:t/>
            </a:r>
            <a:endParaRPr sz="1650"/>
          </a:p>
        </p:txBody>
      </p:sp>
      <p:graphicFrame>
        <p:nvGraphicFramePr>
          <p:cNvPr id="615" name="Google Shape;615;p68"/>
          <p:cNvGraphicFramePr/>
          <p:nvPr/>
        </p:nvGraphicFramePr>
        <p:xfrm>
          <a:off x="2689860" y="1479412"/>
          <a:ext cx="3000000" cy="3000000"/>
        </p:xfrm>
        <a:graphic>
          <a:graphicData uri="http://schemas.openxmlformats.org/drawingml/2006/table">
            <a:tbl>
              <a:tblPr bandRow="1" firstCol="1" firstRow="1">
                <a:noFill/>
                <a:tableStyleId>{BFCEA46F-61A3-433E-AD9E-948DAB87E63B}</a:tableStyleId>
              </a:tblPr>
              <a:tblGrid>
                <a:gridCol w="2571100"/>
                <a:gridCol w="3212475"/>
              </a:tblGrid>
              <a:tr h="245425">
                <a:tc>
                  <a:txBody>
                    <a:bodyPr/>
                    <a:lstStyle/>
                    <a:p>
                      <a:pPr indent="0" lvl="0" marL="0" marR="0" rtl="0" algn="l">
                        <a:lnSpc>
                          <a:spcPct val="90000"/>
                        </a:lnSpc>
                        <a:spcBef>
                          <a:spcPts val="0"/>
                        </a:spcBef>
                        <a:spcAft>
                          <a:spcPts val="0"/>
                        </a:spcAft>
                        <a:buNone/>
                      </a:pPr>
                      <a:r>
                        <a:rPr b="0" lang="uk-UA" sz="1500" u="none" cap="none" strike="noStrike">
                          <a:solidFill>
                            <a:srgbClr val="C00000"/>
                          </a:solidFill>
                        </a:rPr>
                        <a:t>Походження конфлікту</a:t>
                      </a:r>
                      <a:endParaRPr b="0" sz="1500" u="none" cap="none" strike="noStrike">
                        <a:solidFill>
                          <a:srgbClr val="C00000"/>
                        </a:solidFill>
                        <a:latin typeface="Calibri"/>
                        <a:ea typeface="Calibri"/>
                        <a:cs typeface="Calibri"/>
                        <a:sym typeface="Calibri"/>
                      </a:endParaRPr>
                    </a:p>
                  </a:txBody>
                  <a:tcPr marT="0" marB="0" marR="51425" marL="5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90000"/>
                        </a:lnSpc>
                        <a:spcBef>
                          <a:spcPts val="0"/>
                        </a:spcBef>
                        <a:spcAft>
                          <a:spcPts val="0"/>
                        </a:spcAft>
                        <a:buNone/>
                      </a:pPr>
                      <a:r>
                        <a:rPr b="0" lang="uk-UA" sz="1500" u="none" cap="none" strike="noStrike">
                          <a:solidFill>
                            <a:srgbClr val="C00000"/>
                          </a:solidFill>
                        </a:rPr>
                        <a:t>Як уникнути конфлікту</a:t>
                      </a:r>
                      <a:endParaRPr b="0" sz="1500" u="none" cap="none" strike="noStrike">
                        <a:solidFill>
                          <a:srgbClr val="C00000"/>
                        </a:solidFill>
                        <a:latin typeface="Calibri"/>
                        <a:ea typeface="Calibri"/>
                        <a:cs typeface="Calibri"/>
                        <a:sym typeface="Calibri"/>
                      </a:endParaRPr>
                    </a:p>
                  </a:txBody>
                  <a:tcPr marT="0" marB="0" marR="51425" marL="5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617225">
                <a:tc>
                  <a:txBody>
                    <a:bodyPr/>
                    <a:lstStyle/>
                    <a:p>
                      <a:pPr indent="0" lvl="0" marL="0" marR="0" rtl="0" algn="l">
                        <a:lnSpc>
                          <a:spcPct val="90000"/>
                        </a:lnSpc>
                        <a:spcBef>
                          <a:spcPts val="0"/>
                        </a:spcBef>
                        <a:spcAft>
                          <a:spcPts val="0"/>
                        </a:spcAft>
                        <a:buNone/>
                      </a:pPr>
                      <a:r>
                        <a:rPr b="1" lang="uk-UA" sz="1500" u="none" cap="none" strike="noStrike">
                          <a:solidFill>
                            <a:schemeClr val="dk1"/>
                          </a:solidFill>
                        </a:rPr>
                        <a:t>Конфлікт щодо</a:t>
                      </a:r>
                      <a:endParaRPr/>
                    </a:p>
                    <a:p>
                      <a:pPr indent="0" lvl="0" marL="0" marR="0" rtl="0" algn="l">
                        <a:lnSpc>
                          <a:spcPct val="90000"/>
                        </a:lnSpc>
                        <a:spcBef>
                          <a:spcPts val="600"/>
                        </a:spcBef>
                        <a:spcAft>
                          <a:spcPts val="0"/>
                        </a:spcAft>
                        <a:buNone/>
                      </a:pPr>
                      <a:r>
                        <a:rPr b="1" lang="uk-UA" sz="1500" u="none" cap="none" strike="noStrike">
                          <a:solidFill>
                            <a:schemeClr val="dk1"/>
                          </a:solidFill>
                        </a:rPr>
                        <a:t>пріоритетів проєкту</a:t>
                      </a:r>
                      <a:endParaRPr b="1" sz="1500" u="none" cap="none" strike="noStrike">
                        <a:solidFill>
                          <a:schemeClr val="dk1"/>
                        </a:solidFill>
                        <a:latin typeface="Calibri"/>
                        <a:ea typeface="Calibri"/>
                        <a:cs typeface="Calibri"/>
                        <a:sym typeface="Calibri"/>
                      </a:endParaRPr>
                    </a:p>
                  </a:txBody>
                  <a:tcPr marT="0" marB="0" marR="51425" marL="5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90000"/>
                        </a:lnSpc>
                        <a:spcBef>
                          <a:spcPts val="0"/>
                        </a:spcBef>
                        <a:spcAft>
                          <a:spcPts val="0"/>
                        </a:spcAft>
                        <a:buNone/>
                      </a:pPr>
                      <a:r>
                        <a:rPr b="0" lang="uk-UA" sz="1500" u="none" cap="none" strike="noStrike">
                          <a:solidFill>
                            <a:schemeClr val="dk1"/>
                          </a:solidFill>
                        </a:rPr>
                        <a:t>чітко визначити пріоритети і задокументувати їх (у статуті, у змісті проєкту)</a:t>
                      </a:r>
                      <a:endParaRPr b="0" sz="1500" u="none" cap="none" strike="noStrike">
                        <a:solidFill>
                          <a:schemeClr val="dk1"/>
                        </a:solidFill>
                        <a:latin typeface="Calibri"/>
                        <a:ea typeface="Calibri"/>
                        <a:cs typeface="Calibri"/>
                        <a:sym typeface="Calibri"/>
                      </a:endParaRPr>
                    </a:p>
                  </a:txBody>
                  <a:tcPr marT="0" marB="0" marR="51425" marL="5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822950">
                <a:tc>
                  <a:txBody>
                    <a:bodyPr/>
                    <a:lstStyle/>
                    <a:p>
                      <a:pPr indent="0" lvl="0" marL="0" marR="0" rtl="0" algn="l">
                        <a:lnSpc>
                          <a:spcPct val="90000"/>
                        </a:lnSpc>
                        <a:spcBef>
                          <a:spcPts val="0"/>
                        </a:spcBef>
                        <a:spcAft>
                          <a:spcPts val="0"/>
                        </a:spcAft>
                        <a:buNone/>
                      </a:pPr>
                      <a:r>
                        <a:rPr b="1" lang="uk-UA" sz="1500" u="none" cap="none" strike="noStrike">
                          <a:solidFill>
                            <a:schemeClr val="dk1"/>
                          </a:solidFill>
                        </a:rPr>
                        <a:t>Конфлікт щодо</a:t>
                      </a:r>
                      <a:endParaRPr/>
                    </a:p>
                    <a:p>
                      <a:pPr indent="0" lvl="0" marL="0" marR="0" rtl="0" algn="l">
                        <a:lnSpc>
                          <a:spcPct val="90000"/>
                        </a:lnSpc>
                        <a:spcBef>
                          <a:spcPts val="600"/>
                        </a:spcBef>
                        <a:spcAft>
                          <a:spcPts val="0"/>
                        </a:spcAft>
                        <a:buNone/>
                      </a:pPr>
                      <a:r>
                        <a:rPr b="1" lang="uk-UA" sz="1500" u="none" cap="none" strike="noStrike">
                          <a:solidFill>
                            <a:schemeClr val="dk1"/>
                          </a:solidFill>
                        </a:rPr>
                        <a:t>ресурсів проєкту</a:t>
                      </a:r>
                      <a:endParaRPr b="1" sz="1500" u="none" cap="none" strike="noStrike">
                        <a:solidFill>
                          <a:schemeClr val="dk1"/>
                        </a:solidFill>
                        <a:latin typeface="Calibri"/>
                        <a:ea typeface="Calibri"/>
                        <a:cs typeface="Calibri"/>
                        <a:sym typeface="Calibri"/>
                      </a:endParaRPr>
                    </a:p>
                  </a:txBody>
                  <a:tcPr marT="0" marB="0" marR="51425" marL="5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90000"/>
                        </a:lnSpc>
                        <a:spcBef>
                          <a:spcPts val="0"/>
                        </a:spcBef>
                        <a:spcAft>
                          <a:spcPts val="0"/>
                        </a:spcAft>
                        <a:buNone/>
                      </a:pPr>
                      <a:r>
                        <a:rPr b="0" lang="uk-UA" sz="1500" u="none" cap="none" strike="noStrike">
                          <a:solidFill>
                            <a:schemeClr val="dk1"/>
                          </a:solidFill>
                        </a:rPr>
                        <a:t>створити план із визначенням які ресурси потрібні і коли вони потрібні, презентувати план ключовим стейкхолдерам та узгодити</a:t>
                      </a:r>
                      <a:endParaRPr b="0" sz="1500" u="none" cap="none" strike="noStrike">
                        <a:solidFill>
                          <a:schemeClr val="dk1"/>
                        </a:solidFill>
                        <a:latin typeface="Calibri"/>
                        <a:ea typeface="Calibri"/>
                        <a:cs typeface="Calibri"/>
                        <a:sym typeface="Calibri"/>
                      </a:endParaRPr>
                    </a:p>
                  </a:txBody>
                  <a:tcPr marT="0" marB="0" marR="51425" marL="5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554475">
                <a:tc>
                  <a:txBody>
                    <a:bodyPr/>
                    <a:lstStyle/>
                    <a:p>
                      <a:pPr indent="0" lvl="0" marL="0" marR="0" rtl="0" algn="l">
                        <a:lnSpc>
                          <a:spcPct val="90000"/>
                        </a:lnSpc>
                        <a:spcBef>
                          <a:spcPts val="0"/>
                        </a:spcBef>
                        <a:spcAft>
                          <a:spcPts val="0"/>
                        </a:spcAft>
                        <a:buNone/>
                      </a:pPr>
                      <a:r>
                        <a:rPr b="1" lang="uk-UA" sz="1500" u="none" cap="none" strike="noStrike">
                          <a:solidFill>
                            <a:schemeClr val="dk1"/>
                          </a:solidFill>
                        </a:rPr>
                        <a:t>Конфлікт щодо</a:t>
                      </a:r>
                      <a:endParaRPr/>
                    </a:p>
                    <a:p>
                      <a:pPr indent="0" lvl="0" marL="0" marR="0" rtl="0" algn="l">
                        <a:lnSpc>
                          <a:spcPct val="90000"/>
                        </a:lnSpc>
                        <a:spcBef>
                          <a:spcPts val="600"/>
                        </a:spcBef>
                        <a:spcAft>
                          <a:spcPts val="0"/>
                        </a:spcAft>
                        <a:buNone/>
                      </a:pPr>
                      <a:r>
                        <a:rPr b="1" lang="uk-UA" sz="1500" u="none" cap="none" strike="noStrike">
                          <a:solidFill>
                            <a:schemeClr val="dk1"/>
                          </a:solidFill>
                        </a:rPr>
                        <a:t>ролей і обов'язків</a:t>
                      </a:r>
                      <a:endParaRPr/>
                    </a:p>
                    <a:p>
                      <a:pPr indent="0" lvl="0" marL="0" marR="0" rtl="0" algn="l">
                        <a:lnSpc>
                          <a:spcPct val="90000"/>
                        </a:lnSpc>
                        <a:spcBef>
                          <a:spcPts val="600"/>
                        </a:spcBef>
                        <a:spcAft>
                          <a:spcPts val="0"/>
                        </a:spcAft>
                        <a:buNone/>
                      </a:pPr>
                      <a:r>
                        <a:rPr b="0" lang="uk-UA" sz="1500" u="none" cap="none" strike="noStrike">
                          <a:solidFill>
                            <a:schemeClr val="dk1"/>
                          </a:solidFill>
                        </a:rPr>
                        <a:t>рольовий конфлікт (дві особи виконують ту саму роботу), двозначність ролей (нерозуміння, що потрібно зробити)</a:t>
                      </a:r>
                      <a:endParaRPr b="0" sz="1500" u="none" cap="none" strike="noStrike">
                        <a:solidFill>
                          <a:schemeClr val="dk1"/>
                        </a:solidFill>
                        <a:latin typeface="Calibri"/>
                        <a:ea typeface="Calibri"/>
                        <a:cs typeface="Calibri"/>
                        <a:sym typeface="Calibri"/>
                      </a:endParaRPr>
                    </a:p>
                  </a:txBody>
                  <a:tcPr marT="0" marB="0" marR="51425" marL="5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90000"/>
                        </a:lnSpc>
                        <a:spcBef>
                          <a:spcPts val="0"/>
                        </a:spcBef>
                        <a:spcAft>
                          <a:spcPts val="0"/>
                        </a:spcAft>
                        <a:buNone/>
                      </a:pPr>
                      <a:r>
                        <a:rPr b="0" lang="uk-UA" sz="1500" u="none" cap="none" strike="noStrike">
                          <a:solidFill>
                            <a:schemeClr val="dk1"/>
                          </a:solidFill>
                        </a:rPr>
                        <a:t>створити і підписати всіма учасниками матрицю відповідальності – </a:t>
                      </a:r>
                      <a:r>
                        <a:rPr b="1" lang="uk-UA" sz="1800" u="none" cap="none" strike="noStrike">
                          <a:solidFill>
                            <a:srgbClr val="C00000"/>
                          </a:solidFill>
                        </a:rPr>
                        <a:t>Responsibility Assignment Matrix – RAM</a:t>
                      </a:r>
                      <a:endParaRPr b="1" sz="1500" u="none" cap="none" strike="noStrike">
                        <a:solidFill>
                          <a:srgbClr val="C00000"/>
                        </a:solidFill>
                        <a:latin typeface="Calibri"/>
                        <a:ea typeface="Calibri"/>
                        <a:cs typeface="Calibri"/>
                        <a:sym typeface="Calibri"/>
                      </a:endParaRPr>
                    </a:p>
                  </a:txBody>
                  <a:tcPr marT="0" marB="0" marR="51425" marL="5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085850">
                <a:tc>
                  <a:txBody>
                    <a:bodyPr/>
                    <a:lstStyle/>
                    <a:p>
                      <a:pPr indent="0" lvl="0" marL="0" marR="0" rtl="0" algn="l">
                        <a:lnSpc>
                          <a:spcPct val="90000"/>
                        </a:lnSpc>
                        <a:spcBef>
                          <a:spcPts val="0"/>
                        </a:spcBef>
                        <a:spcAft>
                          <a:spcPts val="0"/>
                        </a:spcAft>
                        <a:buNone/>
                      </a:pPr>
                      <a:r>
                        <a:rPr b="1" lang="uk-UA" sz="1500" u="none" cap="none" strike="noStrike">
                          <a:solidFill>
                            <a:schemeClr val="dk1"/>
                          </a:solidFill>
                          <a:latin typeface="Calibri"/>
                          <a:ea typeface="Calibri"/>
                          <a:cs typeface="Calibri"/>
                          <a:sym typeface="Calibri"/>
                        </a:rPr>
                        <a:t>Конфлікт щодо</a:t>
                      </a:r>
                      <a:endParaRPr/>
                    </a:p>
                    <a:p>
                      <a:pPr indent="0" lvl="0" marL="0" marR="0" rtl="0" algn="l">
                        <a:lnSpc>
                          <a:spcPct val="90000"/>
                        </a:lnSpc>
                        <a:spcBef>
                          <a:spcPts val="600"/>
                        </a:spcBef>
                        <a:spcAft>
                          <a:spcPts val="0"/>
                        </a:spcAft>
                        <a:buNone/>
                      </a:pPr>
                      <a:r>
                        <a:rPr b="1" lang="uk-UA" sz="1500" u="none" cap="none" strike="noStrike">
                          <a:solidFill>
                            <a:schemeClr val="dk1"/>
                          </a:solidFill>
                          <a:latin typeface="Calibri"/>
                          <a:ea typeface="Calibri"/>
                          <a:cs typeface="Calibri"/>
                          <a:sym typeface="Calibri"/>
                        </a:rPr>
                        <a:t>змісту проєкту та його впливу на середовище </a:t>
                      </a:r>
                      <a:r>
                        <a:rPr b="0" lang="uk-UA" sz="1500" u="none" cap="none" strike="noStrike">
                          <a:solidFill>
                            <a:schemeClr val="dk1"/>
                          </a:solidFill>
                          <a:latin typeface="Calibri"/>
                          <a:ea typeface="Calibri"/>
                          <a:cs typeface="Calibri"/>
                          <a:sym typeface="Calibri"/>
                        </a:rPr>
                        <a:t>реалізації</a:t>
                      </a:r>
                      <a:endParaRPr b="0" sz="1500" u="none" cap="none" strike="noStrike">
                        <a:solidFill>
                          <a:schemeClr val="dk1"/>
                        </a:solidFill>
                        <a:latin typeface="Calibri"/>
                        <a:ea typeface="Calibri"/>
                        <a:cs typeface="Calibri"/>
                        <a:sym typeface="Calibri"/>
                      </a:endParaRPr>
                    </a:p>
                  </a:txBody>
                  <a:tcPr marT="0" marB="0" marR="51425" marL="5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90000"/>
                        </a:lnSpc>
                        <a:spcBef>
                          <a:spcPts val="0"/>
                        </a:spcBef>
                        <a:spcAft>
                          <a:spcPts val="0"/>
                        </a:spcAft>
                        <a:buNone/>
                      </a:pPr>
                      <a:r>
                        <a:rPr b="0" lang="uk-UA" sz="1500" u="none" cap="none" strike="noStrike">
                          <a:solidFill>
                            <a:schemeClr val="dk1"/>
                          </a:solidFill>
                          <a:latin typeface="Calibri"/>
                          <a:ea typeface="Calibri"/>
                          <a:cs typeface="Calibri"/>
                          <a:sym typeface="Calibri"/>
                        </a:rPr>
                        <a:t>обґрунтування соціального, екологічного, економічного і інституційного ефектів проєкту</a:t>
                      </a:r>
                      <a:endParaRPr/>
                    </a:p>
                    <a:p>
                      <a:pPr indent="0" lvl="0" marL="0" marR="0" rtl="0" algn="l">
                        <a:lnSpc>
                          <a:spcPct val="90000"/>
                        </a:lnSpc>
                        <a:spcBef>
                          <a:spcPts val="600"/>
                        </a:spcBef>
                        <a:spcAft>
                          <a:spcPts val="0"/>
                        </a:spcAft>
                        <a:buNone/>
                      </a:pPr>
                      <a:r>
                        <a:rPr b="0" lang="uk-UA" sz="1500" u="none" cap="none" strike="noStrike">
                          <a:solidFill>
                            <a:schemeClr val="dk1"/>
                          </a:solidFill>
                          <a:latin typeface="Calibri"/>
                          <a:ea typeface="Calibri"/>
                          <a:cs typeface="Calibri"/>
                          <a:sym typeface="Calibri"/>
                        </a:rPr>
                        <a:t>активна й ефективна комунікаційна політика</a:t>
                      </a:r>
                      <a:endParaRPr b="0" sz="1500" u="none" cap="none" strike="noStrike">
                        <a:solidFill>
                          <a:schemeClr val="dk1"/>
                        </a:solidFill>
                        <a:latin typeface="Calibri"/>
                        <a:ea typeface="Calibri"/>
                        <a:cs typeface="Calibri"/>
                        <a:sym typeface="Calibri"/>
                      </a:endParaRPr>
                    </a:p>
                  </a:txBody>
                  <a:tcPr marT="0" marB="0" marR="51425" marL="5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0" name="Shape 620"/>
        <p:cNvGrpSpPr/>
        <p:nvPr/>
      </p:nvGrpSpPr>
      <p:grpSpPr>
        <a:xfrm>
          <a:off x="0" y="0"/>
          <a:ext cx="0" cy="0"/>
          <a:chOff x="0" y="0"/>
          <a:chExt cx="0" cy="0"/>
        </a:xfrm>
      </p:grpSpPr>
      <p:sp>
        <p:nvSpPr>
          <p:cNvPr id="621" name="Google Shape;621;p69"/>
          <p:cNvSpPr txBox="1"/>
          <p:nvPr>
            <p:ph type="title"/>
          </p:nvPr>
        </p:nvSpPr>
        <p:spPr>
          <a:xfrm>
            <a:off x="1209757" y="502418"/>
            <a:ext cx="6947654" cy="104825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C00000"/>
              </a:buClr>
              <a:buSzPts val="2100"/>
              <a:buFont typeface="Calibri"/>
              <a:buNone/>
            </a:pPr>
            <a:r>
              <a:rPr lang="uk-UA" sz="2100">
                <a:solidFill>
                  <a:srgbClr val="C00000"/>
                </a:solidFill>
                <a:latin typeface="Calibri"/>
                <a:ea typeface="Calibri"/>
                <a:cs typeface="Calibri"/>
                <a:sym typeface="Calibri"/>
              </a:rPr>
              <a:t>Матриця відповідальності учасників проєкту</a:t>
            </a:r>
            <a:br>
              <a:rPr lang="uk-UA" sz="2100">
                <a:solidFill>
                  <a:srgbClr val="C00000"/>
                </a:solidFill>
                <a:latin typeface="Calibri"/>
                <a:ea typeface="Calibri"/>
                <a:cs typeface="Calibri"/>
                <a:sym typeface="Calibri"/>
              </a:rPr>
            </a:br>
            <a:r>
              <a:rPr i="1" lang="uk-UA" sz="2100">
                <a:solidFill>
                  <a:srgbClr val="C00000"/>
                </a:solidFill>
                <a:latin typeface="Calibri"/>
                <a:ea typeface="Calibri"/>
                <a:cs typeface="Calibri"/>
                <a:sym typeface="Calibri"/>
              </a:rPr>
              <a:t>RAM (Responsibility Assignment Matrix, інша назва – RACI-Chart , RASCI-Chart )</a:t>
            </a:r>
            <a:endParaRPr i="1" sz="2100">
              <a:solidFill>
                <a:srgbClr val="C00000"/>
              </a:solidFill>
              <a:latin typeface="Calibri"/>
              <a:ea typeface="Calibri"/>
              <a:cs typeface="Calibri"/>
              <a:sym typeface="Calibri"/>
            </a:endParaRPr>
          </a:p>
        </p:txBody>
      </p:sp>
      <p:sp>
        <p:nvSpPr>
          <p:cNvPr id="622" name="Google Shape;622;p69"/>
          <p:cNvSpPr txBox="1"/>
          <p:nvPr>
            <p:ph idx="1" type="body"/>
          </p:nvPr>
        </p:nvSpPr>
        <p:spPr>
          <a:xfrm>
            <a:off x="735744" y="1741169"/>
            <a:ext cx="7895678" cy="3956245"/>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rgbClr val="C00000"/>
              </a:buClr>
              <a:buSzPts val="1650"/>
              <a:buFont typeface="Noto Sans Symbols"/>
              <a:buChar char="✔"/>
            </a:pPr>
            <a:r>
              <a:rPr lang="uk-UA" sz="1650">
                <a:solidFill>
                  <a:srgbClr val="C00000"/>
                </a:solidFill>
              </a:rPr>
              <a:t>RAM</a:t>
            </a:r>
            <a:r>
              <a:rPr lang="uk-UA" sz="1650"/>
              <a:t> для того, щоб показати, </a:t>
            </a:r>
            <a:r>
              <a:rPr b="1" i="1" lang="uk-UA" sz="1650"/>
              <a:t>хто насправді відповідає за роботу, хто повинен знати про роботу, хто буде надавати допомогу або консультувати</a:t>
            </a:r>
            <a:endParaRPr sz="1650"/>
          </a:p>
          <a:p>
            <a:pPr indent="-228600" lvl="0" marL="228600" rtl="0" algn="l">
              <a:lnSpc>
                <a:spcPct val="90000"/>
              </a:lnSpc>
              <a:spcBef>
                <a:spcPts val="900"/>
              </a:spcBef>
              <a:spcAft>
                <a:spcPts val="0"/>
              </a:spcAft>
              <a:buClr>
                <a:srgbClr val="C00000"/>
              </a:buClr>
              <a:buSzPts val="1650"/>
              <a:buFont typeface="Noto Sans Symbols"/>
              <a:buChar char="✔"/>
            </a:pPr>
            <a:r>
              <a:rPr lang="uk-UA" sz="1650">
                <a:solidFill>
                  <a:srgbClr val="C00000"/>
                </a:solidFill>
              </a:rPr>
              <a:t>RAM</a:t>
            </a:r>
            <a:r>
              <a:rPr lang="uk-UA" sz="1650"/>
              <a:t> </a:t>
            </a:r>
            <a:r>
              <a:rPr b="1" i="1" lang="uk-UA" sz="1650"/>
              <a:t>можна створити на різних рівнях структури робіт </a:t>
            </a:r>
            <a:r>
              <a:rPr lang="uk-UA" sz="1650"/>
              <a:t>(від найвищого – субпроєкти, до найнижчого – окремі роботи та завдання)</a:t>
            </a:r>
            <a:endParaRPr/>
          </a:p>
          <a:p>
            <a:pPr indent="-228600" lvl="0" marL="228600" rtl="0" algn="l">
              <a:lnSpc>
                <a:spcPct val="90000"/>
              </a:lnSpc>
              <a:spcBef>
                <a:spcPts val="900"/>
              </a:spcBef>
              <a:spcAft>
                <a:spcPts val="0"/>
              </a:spcAft>
              <a:buClr>
                <a:srgbClr val="C00000"/>
              </a:buClr>
              <a:buSzPts val="1650"/>
              <a:buFont typeface="Noto Sans Symbols"/>
              <a:buChar char="✔"/>
            </a:pPr>
            <a:r>
              <a:rPr lang="uk-UA" sz="1650">
                <a:solidFill>
                  <a:srgbClr val="C00000"/>
                </a:solidFill>
              </a:rPr>
              <a:t>RAM</a:t>
            </a:r>
            <a:r>
              <a:rPr lang="uk-UA" sz="1650"/>
              <a:t> </a:t>
            </a:r>
            <a:r>
              <a:rPr b="1" i="1" lang="uk-UA" sz="1650"/>
              <a:t>можна створити за допомогою команди проєкту </a:t>
            </a:r>
            <a:r>
              <a:rPr lang="uk-UA" sz="1650"/>
              <a:t>спільно всіма учасниками, і це </a:t>
            </a:r>
            <a:r>
              <a:rPr b="1" i="1" lang="uk-UA" sz="1650"/>
              <a:t>допомагає кожному зрозуміти, хто чим займається</a:t>
            </a:r>
            <a:endParaRPr/>
          </a:p>
          <a:p>
            <a:pPr indent="-228600" lvl="0" marL="228600" rtl="0" algn="l">
              <a:lnSpc>
                <a:spcPct val="90000"/>
              </a:lnSpc>
              <a:spcBef>
                <a:spcPts val="900"/>
              </a:spcBef>
              <a:spcAft>
                <a:spcPts val="0"/>
              </a:spcAft>
              <a:buClr>
                <a:srgbClr val="C00000"/>
              </a:buClr>
              <a:buSzPts val="1650"/>
              <a:buFont typeface="Noto Sans Symbols"/>
              <a:buChar char="✔"/>
            </a:pPr>
            <a:r>
              <a:rPr lang="uk-UA" sz="1650">
                <a:solidFill>
                  <a:srgbClr val="C00000"/>
                </a:solidFill>
              </a:rPr>
              <a:t>RAM</a:t>
            </a:r>
            <a:r>
              <a:rPr lang="uk-UA" sz="1650"/>
              <a:t> є одночасно </a:t>
            </a:r>
            <a:r>
              <a:rPr b="1" i="1" lang="uk-UA" sz="1650"/>
              <a:t>інструментом згуртування команди</a:t>
            </a:r>
            <a:endParaRPr/>
          </a:p>
          <a:p>
            <a:pPr indent="-228600" lvl="0" marL="228600" rtl="0" algn="l">
              <a:lnSpc>
                <a:spcPct val="90000"/>
              </a:lnSpc>
              <a:spcBef>
                <a:spcPts val="900"/>
              </a:spcBef>
              <a:spcAft>
                <a:spcPts val="0"/>
              </a:spcAft>
              <a:buClr>
                <a:srgbClr val="C00000"/>
              </a:buClr>
              <a:buSzPts val="1650"/>
              <a:buFont typeface="Noto Sans Symbols"/>
              <a:buChar char="✔"/>
            </a:pPr>
            <a:r>
              <a:rPr lang="uk-UA" sz="1650">
                <a:solidFill>
                  <a:srgbClr val="C00000"/>
                </a:solidFill>
              </a:rPr>
              <a:t>RAM</a:t>
            </a:r>
            <a:r>
              <a:rPr lang="uk-UA" sz="1650"/>
              <a:t> </a:t>
            </a:r>
            <a:r>
              <a:rPr b="1" i="1" lang="uk-UA" sz="1650"/>
              <a:t>допомагає прояснити конфлікт ролей </a:t>
            </a:r>
            <a:r>
              <a:rPr lang="uk-UA" sz="1650"/>
              <a:t>та неоднозначність ролей. </a:t>
            </a:r>
            <a:r>
              <a:rPr i="1" lang="uk-UA" sz="1650"/>
              <a:t>Доцільно </a:t>
            </a:r>
            <a:r>
              <a:rPr b="1" i="1" lang="uk-UA" sz="1650"/>
              <a:t>підписати RAM її учасниками</a:t>
            </a:r>
            <a:r>
              <a:rPr i="1" lang="uk-UA" sz="1650"/>
              <a:t>.</a:t>
            </a:r>
            <a:endParaRPr sz="1650"/>
          </a:p>
          <a:p>
            <a:pPr indent="-228600" lvl="0" marL="228600" rtl="0" algn="l">
              <a:lnSpc>
                <a:spcPct val="90000"/>
              </a:lnSpc>
              <a:spcBef>
                <a:spcPts val="900"/>
              </a:spcBef>
              <a:spcAft>
                <a:spcPts val="0"/>
              </a:spcAft>
              <a:buClr>
                <a:srgbClr val="C00000"/>
              </a:buClr>
              <a:buSzPts val="1650"/>
              <a:buFont typeface="Noto Sans Symbols"/>
              <a:buChar char="✔"/>
            </a:pPr>
            <a:r>
              <a:rPr lang="uk-UA" sz="1650">
                <a:solidFill>
                  <a:srgbClr val="C00000"/>
                </a:solidFill>
              </a:rPr>
              <a:t>RAM</a:t>
            </a:r>
            <a:r>
              <a:rPr lang="uk-UA" sz="1650"/>
              <a:t>, яку створила </a:t>
            </a:r>
            <a:r>
              <a:rPr b="1" i="1" lang="uk-UA" sz="1650"/>
              <a:t>разом команда, допомагає формувати кожному прихильність до проєкту.</a:t>
            </a:r>
            <a:endParaRPr b="1" i="1" sz="1650"/>
          </a:p>
          <a:p>
            <a:pPr indent="-228600" lvl="0" marL="228600" rtl="0" algn="l">
              <a:lnSpc>
                <a:spcPct val="90000"/>
              </a:lnSpc>
              <a:spcBef>
                <a:spcPts val="900"/>
              </a:spcBef>
              <a:spcAft>
                <a:spcPts val="0"/>
              </a:spcAft>
              <a:buClr>
                <a:srgbClr val="C00000"/>
              </a:buClr>
              <a:buSzPts val="1650"/>
              <a:buFont typeface="Noto Sans Symbols"/>
              <a:buChar char="✔"/>
            </a:pPr>
            <a:r>
              <a:rPr lang="uk-UA" sz="1650">
                <a:solidFill>
                  <a:srgbClr val="C00000"/>
                </a:solidFill>
              </a:rPr>
              <a:t>RAM</a:t>
            </a:r>
            <a:r>
              <a:rPr lang="uk-UA" sz="1650"/>
              <a:t> може включати не лише ролі учасників команди, а й </a:t>
            </a:r>
            <a:r>
              <a:rPr b="1" i="1" lang="uk-UA" sz="1650"/>
              <a:t>ролі зовнішніх стейкхолдерів</a:t>
            </a:r>
            <a:r>
              <a:rPr lang="uk-UA" sz="1650"/>
              <a:t> – тоді будується </a:t>
            </a:r>
            <a:r>
              <a:rPr b="1" i="1" lang="uk-UA" sz="1650"/>
              <a:t>зовнішня RAM </a:t>
            </a:r>
            <a:endParaRP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6" name="Shape 626"/>
        <p:cNvGrpSpPr/>
        <p:nvPr/>
      </p:nvGrpSpPr>
      <p:grpSpPr>
        <a:xfrm>
          <a:off x="0" y="0"/>
          <a:ext cx="0" cy="0"/>
          <a:chOff x="0" y="0"/>
          <a:chExt cx="0" cy="0"/>
        </a:xfrm>
      </p:grpSpPr>
      <p:sp>
        <p:nvSpPr>
          <p:cNvPr id="627" name="Google Shape;627;p70"/>
          <p:cNvSpPr txBox="1"/>
          <p:nvPr>
            <p:ph type="title"/>
          </p:nvPr>
        </p:nvSpPr>
        <p:spPr>
          <a:xfrm>
            <a:off x="953430" y="1200150"/>
            <a:ext cx="7317988" cy="518532"/>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C00000"/>
              </a:buClr>
              <a:buSzPts val="2400"/>
              <a:buFont typeface="Calibri"/>
              <a:buNone/>
            </a:pPr>
            <a:r>
              <a:rPr lang="uk-UA" sz="2400">
                <a:solidFill>
                  <a:srgbClr val="C00000"/>
                </a:solidFill>
                <a:latin typeface="Calibri"/>
                <a:ea typeface="Calibri"/>
                <a:cs typeface="Calibri"/>
                <a:sym typeface="Calibri"/>
              </a:rPr>
              <a:t>Методи побудови RAM:</a:t>
            </a:r>
            <a:endParaRPr/>
          </a:p>
        </p:txBody>
      </p:sp>
      <p:sp>
        <p:nvSpPr>
          <p:cNvPr id="628" name="Google Shape;628;p70"/>
          <p:cNvSpPr txBox="1"/>
          <p:nvPr>
            <p:ph idx="1" type="body"/>
          </p:nvPr>
        </p:nvSpPr>
        <p:spPr>
          <a:xfrm>
            <a:off x="1112334" y="1793692"/>
            <a:ext cx="7159083" cy="364394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1875"/>
              <a:buNone/>
            </a:pPr>
            <a:r>
              <a:t/>
            </a:r>
            <a:endParaRPr sz="1875">
              <a:latin typeface="Times New Roman"/>
              <a:ea typeface="Times New Roman"/>
              <a:cs typeface="Times New Roman"/>
              <a:sym typeface="Times New Roman"/>
            </a:endParaRPr>
          </a:p>
          <a:p>
            <a:pPr indent="-228600" lvl="0" marL="228600" rtl="0" algn="l">
              <a:lnSpc>
                <a:spcPct val="90000"/>
              </a:lnSpc>
              <a:spcBef>
                <a:spcPts val="900"/>
              </a:spcBef>
              <a:spcAft>
                <a:spcPts val="0"/>
              </a:spcAft>
              <a:buClr>
                <a:schemeClr val="dk1"/>
              </a:buClr>
              <a:buSzPts val="1725"/>
              <a:buFont typeface="Noto Sans Symbols"/>
              <a:buChar char="✔"/>
            </a:pPr>
            <a:r>
              <a:rPr b="1" lang="uk-UA" sz="1725"/>
              <a:t>Метод P, S +  </a:t>
            </a:r>
            <a:r>
              <a:rPr lang="uk-UA" sz="1725"/>
              <a:t>визначаються ролі: первинна (P), вторинна (S), відповідальний виконавець (+) </a:t>
            </a:r>
            <a:endParaRPr sz="1725"/>
          </a:p>
          <a:p>
            <a:pPr indent="-228600" lvl="0" marL="228600" rtl="0" algn="l">
              <a:lnSpc>
                <a:spcPct val="90000"/>
              </a:lnSpc>
              <a:spcBef>
                <a:spcPts val="1800"/>
              </a:spcBef>
              <a:spcAft>
                <a:spcPts val="0"/>
              </a:spcAft>
              <a:buClr>
                <a:schemeClr val="dk1"/>
              </a:buClr>
              <a:buSzPts val="1725"/>
              <a:buFont typeface="Noto Sans Symbols"/>
              <a:buChar char="✔"/>
            </a:pPr>
            <a:r>
              <a:rPr b="1" lang="uk-UA" sz="1725"/>
              <a:t>Метод RACI </a:t>
            </a:r>
            <a:r>
              <a:rPr lang="uk-UA" sz="1725"/>
              <a:t>визначаються ролі: відповідальний (R), підзвітний (A), консультант (C) , проінформований (I)</a:t>
            </a:r>
            <a:endParaRPr sz="1725"/>
          </a:p>
          <a:p>
            <a:pPr indent="-228600" lvl="0" marL="228600" rtl="0" algn="l">
              <a:lnSpc>
                <a:spcPct val="90000"/>
              </a:lnSpc>
              <a:spcBef>
                <a:spcPts val="1800"/>
              </a:spcBef>
              <a:spcAft>
                <a:spcPts val="0"/>
              </a:spcAft>
              <a:buClr>
                <a:schemeClr val="dk1"/>
              </a:buClr>
              <a:buSzPts val="1725"/>
              <a:buFont typeface="Noto Sans Symbols"/>
              <a:buChar char="✔"/>
            </a:pPr>
            <a:r>
              <a:rPr b="1" lang="uk-UA" sz="1725"/>
              <a:t>Метод довільного підбору ролей</a:t>
            </a:r>
            <a:endParaRPr/>
          </a:p>
          <a:p>
            <a:pPr indent="0" lvl="0" marL="0" rtl="0" algn="l">
              <a:lnSpc>
                <a:spcPct val="90000"/>
              </a:lnSpc>
              <a:spcBef>
                <a:spcPts val="1800"/>
              </a:spcBef>
              <a:spcAft>
                <a:spcPts val="0"/>
              </a:spcAft>
              <a:buClr>
                <a:schemeClr val="dk1"/>
              </a:buClr>
              <a:buSzPts val="1725"/>
              <a:buNone/>
            </a:pPr>
            <a:r>
              <a:t/>
            </a:r>
            <a:endParaRPr b="1" sz="1725"/>
          </a:p>
          <a:p>
            <a:pPr indent="0" lvl="0" marL="0" rtl="0" algn="l">
              <a:lnSpc>
                <a:spcPct val="90000"/>
              </a:lnSpc>
              <a:spcBef>
                <a:spcPts val="1800"/>
              </a:spcBef>
              <a:spcAft>
                <a:spcPts val="0"/>
              </a:spcAft>
              <a:buClr>
                <a:srgbClr val="FF0000"/>
              </a:buClr>
              <a:buSzPts val="2000"/>
              <a:buNone/>
            </a:pPr>
            <a:r>
              <a:rPr b="1" lang="uk-UA" sz="2000">
                <a:solidFill>
                  <a:srgbClr val="FF0000"/>
                </a:solidFill>
              </a:rPr>
              <a:t>!!! У стандарті PM2 використовується RACI (RASCI)-підхід</a:t>
            </a:r>
            <a:endParaRPr/>
          </a:p>
        </p:txBody>
      </p:sp>
      <p:sp>
        <p:nvSpPr>
          <p:cNvPr id="629" name="Google Shape;629;p70"/>
          <p:cNvSpPr txBox="1"/>
          <p:nvPr>
            <p:ph idx="12" type="sldNum"/>
          </p:nvPr>
        </p:nvSpPr>
        <p:spPr>
          <a:xfrm>
            <a:off x="7625953" y="910828"/>
            <a:ext cx="375047" cy="214313"/>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lang="uk-UA"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3" name="Shape 633"/>
        <p:cNvGrpSpPr/>
        <p:nvPr/>
      </p:nvGrpSpPr>
      <p:grpSpPr>
        <a:xfrm>
          <a:off x="0" y="0"/>
          <a:ext cx="0" cy="0"/>
          <a:chOff x="0" y="0"/>
          <a:chExt cx="0" cy="0"/>
        </a:xfrm>
      </p:grpSpPr>
      <p:sp>
        <p:nvSpPr>
          <p:cNvPr id="634" name="Google Shape;634;p71"/>
          <p:cNvSpPr txBox="1"/>
          <p:nvPr>
            <p:ph type="title"/>
          </p:nvPr>
        </p:nvSpPr>
        <p:spPr>
          <a:xfrm>
            <a:off x="639634" y="437389"/>
            <a:ext cx="7992302" cy="518532"/>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rgbClr val="C00000"/>
              </a:buClr>
              <a:buSzPct val="100000"/>
              <a:buFont typeface="Calibri"/>
              <a:buNone/>
            </a:pPr>
            <a:r>
              <a:rPr lang="uk-UA" sz="2400">
                <a:solidFill>
                  <a:srgbClr val="C00000"/>
                </a:solidFill>
                <a:latin typeface="Calibri"/>
                <a:ea typeface="Calibri"/>
                <a:cs typeface="Calibri"/>
                <a:sym typeface="Calibri"/>
              </a:rPr>
              <a:t>Ролі RASCI (Responsible, Accountable, Supports, Consulted, Informed) Roles:</a:t>
            </a:r>
            <a:endParaRPr/>
          </a:p>
        </p:txBody>
      </p:sp>
      <p:sp>
        <p:nvSpPr>
          <p:cNvPr id="635" name="Google Shape;635;p71"/>
          <p:cNvSpPr txBox="1"/>
          <p:nvPr>
            <p:ph idx="1" type="body"/>
          </p:nvPr>
        </p:nvSpPr>
        <p:spPr>
          <a:xfrm>
            <a:off x="841248" y="1102225"/>
            <a:ext cx="7790688" cy="5164463"/>
          </a:xfrm>
          <a:prstGeom prst="rect">
            <a:avLst/>
          </a:prstGeom>
          <a:noFill/>
          <a:ln>
            <a:noFill/>
          </a:ln>
        </p:spPr>
        <p:txBody>
          <a:bodyPr anchorCtr="0" anchor="t" bIns="45700" lIns="91425" spcFirstLastPara="1" rIns="91425" wrap="square" tIns="45700">
            <a:normAutofit fontScale="92500" lnSpcReduction="10000"/>
          </a:bodyPr>
          <a:lstStyle/>
          <a:p>
            <a:pPr indent="0" lvl="0" marL="0" rtl="0" algn="l">
              <a:lnSpc>
                <a:spcPct val="90000"/>
              </a:lnSpc>
              <a:spcBef>
                <a:spcPts val="0"/>
              </a:spcBef>
              <a:spcAft>
                <a:spcPts val="0"/>
              </a:spcAft>
              <a:buClr>
                <a:srgbClr val="C00000"/>
              </a:buClr>
              <a:buSzPct val="100000"/>
              <a:buNone/>
            </a:pPr>
            <a:r>
              <a:rPr b="1" lang="uk-UA" sz="2400">
                <a:solidFill>
                  <a:srgbClr val="C00000"/>
                </a:solidFill>
                <a:latin typeface="Calibri"/>
                <a:ea typeface="Calibri"/>
                <a:cs typeface="Calibri"/>
                <a:sym typeface="Calibri"/>
              </a:rPr>
              <a:t>Responsible Role / Відповідальна роль</a:t>
            </a:r>
            <a:endParaRPr/>
          </a:p>
          <a:p>
            <a:pPr indent="0" lvl="0" marL="0" rtl="0" algn="l">
              <a:lnSpc>
                <a:spcPct val="90000"/>
              </a:lnSpc>
              <a:spcBef>
                <a:spcPts val="1200"/>
              </a:spcBef>
              <a:spcAft>
                <a:spcPts val="0"/>
              </a:spcAft>
              <a:buClr>
                <a:schemeClr val="dk1"/>
              </a:buClr>
              <a:buSzPct val="100000"/>
              <a:buNone/>
            </a:pPr>
            <a:r>
              <a:rPr lang="uk-UA" sz="2400">
                <a:latin typeface="Calibri"/>
                <a:ea typeface="Calibri"/>
                <a:cs typeface="Calibri"/>
                <a:sym typeface="Calibri"/>
              </a:rPr>
              <a:t>Відповідальна роль у таблиці RASCI – це особа/група/організація, яка </a:t>
            </a:r>
            <a:r>
              <a:rPr b="1" lang="uk-UA" sz="2400">
                <a:latin typeface="Calibri"/>
                <a:ea typeface="Calibri"/>
                <a:cs typeface="Calibri"/>
                <a:sym typeface="Calibri"/>
              </a:rPr>
              <a:t>має виконувати завдання або забезпечувати їх виконання</a:t>
            </a:r>
            <a:r>
              <a:rPr lang="uk-UA" sz="2400">
                <a:latin typeface="Calibri"/>
                <a:ea typeface="Calibri"/>
                <a:cs typeface="Calibri"/>
                <a:sym typeface="Calibri"/>
              </a:rPr>
              <a:t>. Інші можуть підтримати цю роль (або виконати частину роботи) або надати консультації, з ними можна проконсультуватися (вони можуть переглянути чи схвалити роботу), але є лише одна відповідальна особа/група/організація.</a:t>
            </a:r>
            <a:endParaRPr/>
          </a:p>
          <a:p>
            <a:pPr indent="0" lvl="0" marL="0" rtl="0" algn="l">
              <a:lnSpc>
                <a:spcPct val="90000"/>
              </a:lnSpc>
              <a:spcBef>
                <a:spcPts val="1200"/>
              </a:spcBef>
              <a:spcAft>
                <a:spcPts val="0"/>
              </a:spcAft>
              <a:buClr>
                <a:schemeClr val="dk1"/>
              </a:buClr>
              <a:buSzPct val="100000"/>
              <a:buNone/>
            </a:pPr>
            <a:r>
              <a:t/>
            </a:r>
            <a:endParaRPr sz="2400">
              <a:latin typeface="Calibri"/>
              <a:ea typeface="Calibri"/>
              <a:cs typeface="Calibri"/>
              <a:sym typeface="Calibri"/>
            </a:endParaRPr>
          </a:p>
          <a:p>
            <a:pPr indent="0" lvl="0" marL="0" rtl="0" algn="l">
              <a:lnSpc>
                <a:spcPct val="90000"/>
              </a:lnSpc>
              <a:spcBef>
                <a:spcPts val="1200"/>
              </a:spcBef>
              <a:spcAft>
                <a:spcPts val="0"/>
              </a:spcAft>
              <a:buClr>
                <a:srgbClr val="C00000"/>
              </a:buClr>
              <a:buSzPct val="100000"/>
              <a:buNone/>
            </a:pPr>
            <a:r>
              <a:rPr b="1" lang="uk-UA" sz="2400">
                <a:solidFill>
                  <a:srgbClr val="C00000"/>
                </a:solidFill>
                <a:latin typeface="Calibri"/>
                <a:ea typeface="Calibri"/>
                <a:cs typeface="Calibri"/>
                <a:sym typeface="Calibri"/>
              </a:rPr>
              <a:t>Accountable Role / Підзвітна роль</a:t>
            </a:r>
            <a:endParaRPr sz="2400">
              <a:solidFill>
                <a:srgbClr val="C00000"/>
              </a:solidFill>
              <a:latin typeface="Calibri"/>
              <a:ea typeface="Calibri"/>
              <a:cs typeface="Calibri"/>
              <a:sym typeface="Calibri"/>
            </a:endParaRPr>
          </a:p>
          <a:p>
            <a:pPr indent="0" lvl="0" marL="0" rtl="0" algn="l">
              <a:lnSpc>
                <a:spcPct val="90000"/>
              </a:lnSpc>
              <a:spcBef>
                <a:spcPts val="1200"/>
              </a:spcBef>
              <a:spcAft>
                <a:spcPts val="0"/>
              </a:spcAft>
              <a:buClr>
                <a:schemeClr val="dk1"/>
              </a:buClr>
              <a:buSzPct val="100000"/>
              <a:buNone/>
            </a:pPr>
            <a:r>
              <a:rPr lang="uk-UA" sz="2400">
                <a:latin typeface="Calibri"/>
                <a:ea typeface="Calibri"/>
                <a:cs typeface="Calibri"/>
                <a:sym typeface="Calibri"/>
              </a:rPr>
              <a:t>Підзвітна роль у таблиці RASCI відноситься до особи/групи/організації, яка в кінцевому підсумку </a:t>
            </a:r>
            <a:r>
              <a:rPr b="1" lang="uk-UA" sz="2400">
                <a:latin typeface="Calibri"/>
                <a:ea typeface="Calibri"/>
                <a:cs typeface="Calibri"/>
                <a:sym typeface="Calibri"/>
              </a:rPr>
              <a:t>відповідає за правильне та повне виконання</a:t>
            </a:r>
            <a:r>
              <a:rPr lang="uk-UA" sz="2400">
                <a:latin typeface="Calibri"/>
                <a:ea typeface="Calibri"/>
                <a:cs typeface="Calibri"/>
                <a:sym typeface="Calibri"/>
              </a:rPr>
              <a:t> результату або завдання. Вони делегують роботу та затверджують ключові етапи та результати. Існує лише одна підзвітна особа/група/організація для кожного виду діяльності/завдання.</a:t>
            </a:r>
            <a:endParaRPr/>
          </a:p>
          <a:p>
            <a:pPr indent="0" lvl="0" marL="0" rtl="0" algn="l">
              <a:lnSpc>
                <a:spcPct val="107000"/>
              </a:lnSpc>
              <a:spcBef>
                <a:spcPts val="1600"/>
              </a:spcBef>
              <a:spcAft>
                <a:spcPts val="0"/>
              </a:spcAft>
              <a:buClr>
                <a:schemeClr val="dk1"/>
              </a:buClr>
              <a:buSzPct val="100000"/>
              <a:buNone/>
            </a:pPr>
            <a:r>
              <a:t/>
            </a:r>
            <a:endParaRPr sz="1800">
              <a:latin typeface="Calibri"/>
              <a:ea typeface="Calibri"/>
              <a:cs typeface="Calibri"/>
              <a:sym typeface="Calibri"/>
            </a:endParaRPr>
          </a:p>
          <a:p>
            <a:pPr indent="0" lvl="0" marL="0" rtl="0" algn="l">
              <a:lnSpc>
                <a:spcPct val="107000"/>
              </a:lnSpc>
              <a:spcBef>
                <a:spcPts val="1800"/>
              </a:spcBef>
              <a:spcAft>
                <a:spcPts val="0"/>
              </a:spcAft>
              <a:buClr>
                <a:schemeClr val="dk1"/>
              </a:buClr>
              <a:buSzPct val="100000"/>
              <a:buNone/>
            </a:pPr>
            <a:r>
              <a:t/>
            </a:r>
            <a:endParaRPr sz="1800">
              <a:latin typeface="Calibri"/>
              <a:ea typeface="Calibri"/>
              <a:cs typeface="Calibri"/>
              <a:sym typeface="Calibri"/>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9" name="Shape 639"/>
        <p:cNvGrpSpPr/>
        <p:nvPr/>
      </p:nvGrpSpPr>
      <p:grpSpPr>
        <a:xfrm>
          <a:off x="0" y="0"/>
          <a:ext cx="0" cy="0"/>
          <a:chOff x="0" y="0"/>
          <a:chExt cx="0" cy="0"/>
        </a:xfrm>
      </p:grpSpPr>
      <p:sp>
        <p:nvSpPr>
          <p:cNvPr id="640" name="Google Shape;640;p72"/>
          <p:cNvSpPr txBox="1"/>
          <p:nvPr>
            <p:ph type="title"/>
          </p:nvPr>
        </p:nvSpPr>
        <p:spPr>
          <a:xfrm>
            <a:off x="707136" y="437389"/>
            <a:ext cx="7936992" cy="550163"/>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rgbClr val="C00000"/>
              </a:buClr>
              <a:buSzPct val="100000"/>
              <a:buFont typeface="Calibri"/>
              <a:buNone/>
            </a:pPr>
            <a:r>
              <a:rPr lang="uk-UA" sz="2400">
                <a:solidFill>
                  <a:srgbClr val="C00000"/>
                </a:solidFill>
                <a:latin typeface="Calibri"/>
                <a:ea typeface="Calibri"/>
                <a:cs typeface="Calibri"/>
                <a:sym typeface="Calibri"/>
              </a:rPr>
              <a:t>Ролі RASCI (Responsible, Accountable, Supports, Consulted, Informed)  Roles:</a:t>
            </a:r>
            <a:endParaRPr sz="2400">
              <a:solidFill>
                <a:srgbClr val="C00000"/>
              </a:solidFill>
              <a:latin typeface="Calibri"/>
              <a:ea typeface="Calibri"/>
              <a:cs typeface="Calibri"/>
              <a:sym typeface="Calibri"/>
            </a:endParaRPr>
          </a:p>
        </p:txBody>
      </p:sp>
      <p:sp>
        <p:nvSpPr>
          <p:cNvPr id="641" name="Google Shape;641;p72"/>
          <p:cNvSpPr txBox="1"/>
          <p:nvPr>
            <p:ph idx="1" type="body"/>
          </p:nvPr>
        </p:nvSpPr>
        <p:spPr>
          <a:xfrm>
            <a:off x="1112334" y="1109472"/>
            <a:ext cx="7159083" cy="486460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C00000"/>
              </a:buClr>
              <a:buSzPts val="2200"/>
              <a:buNone/>
            </a:pPr>
            <a:r>
              <a:rPr b="1" lang="uk-UA" sz="2200">
                <a:solidFill>
                  <a:srgbClr val="C00000"/>
                </a:solidFill>
                <a:latin typeface="Calibri"/>
                <a:ea typeface="Calibri"/>
                <a:cs typeface="Calibri"/>
                <a:sym typeface="Calibri"/>
              </a:rPr>
              <a:t>Consulted Role / Консультована роль</a:t>
            </a:r>
            <a:endParaRPr sz="2200">
              <a:solidFill>
                <a:srgbClr val="C00000"/>
              </a:solidFill>
              <a:latin typeface="Calibri"/>
              <a:ea typeface="Calibri"/>
              <a:cs typeface="Calibri"/>
              <a:sym typeface="Calibri"/>
            </a:endParaRPr>
          </a:p>
          <a:p>
            <a:pPr indent="0" lvl="0" marL="0" rtl="0" algn="l">
              <a:lnSpc>
                <a:spcPct val="90000"/>
              </a:lnSpc>
              <a:spcBef>
                <a:spcPts val="1200"/>
              </a:spcBef>
              <a:spcAft>
                <a:spcPts val="0"/>
              </a:spcAft>
              <a:buClr>
                <a:schemeClr val="dk1"/>
              </a:buClr>
              <a:buSzPts val="2200"/>
              <a:buNone/>
            </a:pPr>
            <a:r>
              <a:rPr lang="uk-UA" sz="2200">
                <a:latin typeface="Calibri"/>
                <a:ea typeface="Calibri"/>
                <a:cs typeface="Calibri"/>
                <a:sym typeface="Calibri"/>
              </a:rPr>
              <a:t>Роль, яка </a:t>
            </a:r>
            <a:r>
              <a:rPr b="1" lang="uk-UA" sz="2200">
                <a:latin typeface="Calibri"/>
                <a:ea typeface="Calibri"/>
                <a:cs typeface="Calibri"/>
                <a:sym typeface="Calibri"/>
              </a:rPr>
              <a:t>надає консультації </a:t>
            </a:r>
            <a:r>
              <a:rPr lang="uk-UA" sz="2200">
                <a:latin typeface="Calibri"/>
                <a:ea typeface="Calibri"/>
                <a:cs typeface="Calibri"/>
                <a:sym typeface="Calibri"/>
              </a:rPr>
              <a:t>(з якою консультуються) в таблиці RASCI, відноситься до особи/групи/організації, яка надає вхідні дані для діяльності як учасник, експерт, рецензент чи інший</a:t>
            </a:r>
            <a:endParaRPr/>
          </a:p>
          <a:p>
            <a:pPr indent="0" lvl="0" marL="0" rtl="0" algn="l">
              <a:lnSpc>
                <a:spcPct val="90000"/>
              </a:lnSpc>
              <a:spcBef>
                <a:spcPts val="1200"/>
              </a:spcBef>
              <a:spcAft>
                <a:spcPts val="0"/>
              </a:spcAft>
              <a:buClr>
                <a:schemeClr val="dk1"/>
              </a:buClr>
              <a:buSzPts val="2200"/>
              <a:buNone/>
            </a:pPr>
            <a:r>
              <a:t/>
            </a:r>
            <a:endParaRPr sz="2200">
              <a:latin typeface="Calibri"/>
              <a:ea typeface="Calibri"/>
              <a:cs typeface="Calibri"/>
              <a:sym typeface="Calibri"/>
            </a:endParaRPr>
          </a:p>
          <a:p>
            <a:pPr indent="0" lvl="0" marL="0" rtl="0" algn="l">
              <a:lnSpc>
                <a:spcPct val="90000"/>
              </a:lnSpc>
              <a:spcBef>
                <a:spcPts val="1200"/>
              </a:spcBef>
              <a:spcAft>
                <a:spcPts val="0"/>
              </a:spcAft>
              <a:buClr>
                <a:srgbClr val="C00000"/>
              </a:buClr>
              <a:buSzPts val="2200"/>
              <a:buNone/>
            </a:pPr>
            <a:r>
              <a:rPr b="1" lang="uk-UA" sz="2200">
                <a:solidFill>
                  <a:srgbClr val="C00000"/>
                </a:solidFill>
                <a:latin typeface="Calibri"/>
                <a:ea typeface="Calibri"/>
                <a:cs typeface="Calibri"/>
                <a:sym typeface="Calibri"/>
              </a:rPr>
              <a:t>Informed Role  / Інформована роль</a:t>
            </a:r>
            <a:endParaRPr sz="2200">
              <a:solidFill>
                <a:srgbClr val="C00000"/>
              </a:solidFill>
              <a:latin typeface="Calibri"/>
              <a:ea typeface="Calibri"/>
              <a:cs typeface="Calibri"/>
              <a:sym typeface="Calibri"/>
            </a:endParaRPr>
          </a:p>
          <a:p>
            <a:pPr indent="0" lvl="0" marL="0" rtl="0" algn="l">
              <a:lnSpc>
                <a:spcPct val="90000"/>
              </a:lnSpc>
              <a:spcBef>
                <a:spcPts val="1200"/>
              </a:spcBef>
              <a:spcAft>
                <a:spcPts val="0"/>
              </a:spcAft>
              <a:buClr>
                <a:schemeClr val="dk1"/>
              </a:buClr>
              <a:buSzPts val="2200"/>
              <a:buNone/>
            </a:pPr>
            <a:r>
              <a:rPr lang="uk-UA" sz="2200">
                <a:latin typeface="Calibri"/>
                <a:ea typeface="Calibri"/>
                <a:cs typeface="Calibri"/>
                <a:sym typeface="Calibri"/>
              </a:rPr>
              <a:t>Інформована роль у таблиці RASCI – це особа/група/організація, яка регулярно </a:t>
            </a:r>
            <a:r>
              <a:rPr b="1" lang="uk-UA" sz="2200">
                <a:latin typeface="Calibri"/>
                <a:ea typeface="Calibri"/>
                <a:cs typeface="Calibri"/>
                <a:sym typeface="Calibri"/>
              </a:rPr>
              <a:t>інформується</a:t>
            </a:r>
            <a:r>
              <a:rPr lang="uk-UA" sz="2200">
                <a:latin typeface="Calibri"/>
                <a:ea typeface="Calibri"/>
                <a:cs typeface="Calibri"/>
                <a:sym typeface="Calibri"/>
              </a:rPr>
              <a:t> (підтримується в актуальному стані) </a:t>
            </a:r>
            <a:r>
              <a:rPr b="1" lang="uk-UA" sz="2200">
                <a:latin typeface="Calibri"/>
                <a:ea typeface="Calibri"/>
                <a:cs typeface="Calibri"/>
                <a:sym typeface="Calibri"/>
              </a:rPr>
              <a:t>про стан або результати діяльності</a:t>
            </a:r>
            <a:r>
              <a:rPr lang="uk-UA" sz="2200">
                <a:latin typeface="Calibri"/>
                <a:ea typeface="Calibri"/>
                <a:cs typeface="Calibri"/>
                <a:sym typeface="Calibri"/>
              </a:rPr>
              <a:t>. Ця роль передбачає лише одностороннє спілкування.</a:t>
            </a:r>
            <a:endParaRPr/>
          </a:p>
          <a:p>
            <a:pPr indent="0" lvl="0" marL="0" rtl="0" algn="l">
              <a:lnSpc>
                <a:spcPct val="107000"/>
              </a:lnSpc>
              <a:spcBef>
                <a:spcPts val="1600"/>
              </a:spcBef>
              <a:spcAft>
                <a:spcPts val="0"/>
              </a:spcAft>
              <a:buClr>
                <a:schemeClr val="dk1"/>
              </a:buClr>
              <a:buSzPts val="1800"/>
              <a:buNone/>
            </a:pPr>
            <a:r>
              <a:t/>
            </a:r>
            <a:endParaRPr sz="1800">
              <a:latin typeface="Calibri"/>
              <a:ea typeface="Calibri"/>
              <a:cs typeface="Calibri"/>
              <a:sym typeface="Calibri"/>
            </a:endParaRPr>
          </a:p>
          <a:p>
            <a:pPr indent="0" lvl="0" marL="0" rtl="0" algn="l">
              <a:lnSpc>
                <a:spcPct val="107000"/>
              </a:lnSpc>
              <a:spcBef>
                <a:spcPts val="1800"/>
              </a:spcBef>
              <a:spcAft>
                <a:spcPts val="0"/>
              </a:spcAft>
              <a:buClr>
                <a:schemeClr val="dk1"/>
              </a:buClr>
              <a:buSzPts val="1800"/>
              <a:buNone/>
            </a:pPr>
            <a:r>
              <a:t/>
            </a:r>
            <a:endParaRPr sz="1800">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7"/>
          <p:cNvSpPr txBox="1"/>
          <p:nvPr>
            <p:ph type="title"/>
          </p:nvPr>
        </p:nvSpPr>
        <p:spPr>
          <a:xfrm>
            <a:off x="1040892" y="499872"/>
            <a:ext cx="6774180" cy="561191"/>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C00000"/>
              </a:buClr>
              <a:buSzPts val="2250"/>
              <a:buFont typeface="Calibri"/>
              <a:buNone/>
            </a:pPr>
            <a:r>
              <a:rPr b="1" lang="uk-UA" sz="2250">
                <a:solidFill>
                  <a:srgbClr val="0070C0"/>
                </a:solidFill>
              </a:rPr>
              <a:t>Appropriate Governance Body (AGB) </a:t>
            </a:r>
            <a:endParaRPr b="1" sz="2250">
              <a:solidFill>
                <a:srgbClr val="0070C0"/>
              </a:solidFill>
            </a:endParaRPr>
          </a:p>
        </p:txBody>
      </p:sp>
      <p:sp>
        <p:nvSpPr>
          <p:cNvPr id="129" name="Google Shape;129;p7"/>
          <p:cNvSpPr txBox="1"/>
          <p:nvPr>
            <p:ph idx="1" type="body"/>
          </p:nvPr>
        </p:nvSpPr>
        <p:spPr>
          <a:xfrm>
            <a:off x="889816" y="1375410"/>
            <a:ext cx="7364368" cy="3903726"/>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0"/>
              </a:spcBef>
              <a:spcAft>
                <a:spcPts val="0"/>
              </a:spcAft>
              <a:buClr>
                <a:schemeClr val="dk1"/>
              </a:buClr>
              <a:buSzPts val="2300"/>
              <a:buNone/>
            </a:pPr>
            <a:r>
              <a:rPr b="1" lang="uk-UA" sz="2300"/>
              <a:t>Відповідний орган управління (Appropriate Governance Body - AGB) </a:t>
            </a:r>
            <a:r>
              <a:rPr lang="uk-UA" sz="2300"/>
              <a:t>є органом, відповідальним за стратегічне планування та управління портфелем.</a:t>
            </a:r>
            <a:endParaRPr/>
          </a:p>
          <a:p>
            <a:pPr indent="0" lvl="0" marL="0" rtl="0" algn="just">
              <a:lnSpc>
                <a:spcPct val="100000"/>
              </a:lnSpc>
              <a:spcBef>
                <a:spcPts val="1200"/>
              </a:spcBef>
              <a:spcAft>
                <a:spcPts val="0"/>
              </a:spcAft>
              <a:buClr>
                <a:schemeClr val="dk1"/>
              </a:buClr>
              <a:buSzPts val="2300"/>
              <a:buNone/>
            </a:pPr>
            <a:r>
              <a:rPr lang="uk-UA" sz="2300"/>
              <a:t>Що стосується проектів, то це орган, уповноважений затверджувати проект, узгоджувати його заявлену мету та виділяти фінансування, необхідне для його реалізації.</a:t>
            </a:r>
            <a:endParaRPr/>
          </a:p>
          <a:p>
            <a:pPr indent="0" lvl="0" marL="0" rtl="0" algn="just">
              <a:lnSpc>
                <a:spcPct val="100000"/>
              </a:lnSpc>
              <a:spcBef>
                <a:spcPts val="1200"/>
              </a:spcBef>
              <a:spcAft>
                <a:spcPts val="0"/>
              </a:spcAft>
              <a:buClr>
                <a:schemeClr val="dk1"/>
              </a:buClr>
              <a:buSzPts val="2300"/>
              <a:buNone/>
            </a:pPr>
            <a:r>
              <a:rPr lang="uk-UA" sz="2300"/>
              <a:t>Як ключовий орган, що приймає рішення, ця група складається з членів із боку ініціатора запиту на проєкт та з боку провайдера проекту.</a:t>
            </a:r>
            <a:endParaRPr/>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5" name="Shape 645"/>
        <p:cNvGrpSpPr/>
        <p:nvPr/>
      </p:nvGrpSpPr>
      <p:grpSpPr>
        <a:xfrm>
          <a:off x="0" y="0"/>
          <a:ext cx="0" cy="0"/>
          <a:chOff x="0" y="0"/>
          <a:chExt cx="0" cy="0"/>
        </a:xfrm>
      </p:grpSpPr>
      <p:sp>
        <p:nvSpPr>
          <p:cNvPr id="646" name="Google Shape;646;p73"/>
          <p:cNvSpPr txBox="1"/>
          <p:nvPr>
            <p:ph type="title"/>
          </p:nvPr>
        </p:nvSpPr>
        <p:spPr>
          <a:xfrm>
            <a:off x="452177" y="437389"/>
            <a:ext cx="8320034" cy="550163"/>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rgbClr val="C00000"/>
              </a:buClr>
              <a:buSzPct val="100000"/>
              <a:buFont typeface="Calibri"/>
              <a:buNone/>
            </a:pPr>
            <a:r>
              <a:rPr lang="uk-UA" sz="2400">
                <a:solidFill>
                  <a:srgbClr val="C00000"/>
                </a:solidFill>
                <a:latin typeface="Calibri"/>
                <a:ea typeface="Calibri"/>
                <a:cs typeface="Calibri"/>
                <a:sym typeface="Calibri"/>
              </a:rPr>
              <a:t>Ролі RASCI (Responsible, Accountable, Supports, Consulted, Informed)  Roles:</a:t>
            </a:r>
            <a:endParaRPr sz="2400">
              <a:solidFill>
                <a:srgbClr val="C00000"/>
              </a:solidFill>
              <a:latin typeface="Calibri"/>
              <a:ea typeface="Calibri"/>
              <a:cs typeface="Calibri"/>
              <a:sym typeface="Calibri"/>
            </a:endParaRPr>
          </a:p>
        </p:txBody>
      </p:sp>
      <p:sp>
        <p:nvSpPr>
          <p:cNvPr id="647" name="Google Shape;647;p73"/>
          <p:cNvSpPr txBox="1"/>
          <p:nvPr>
            <p:ph idx="1" type="body"/>
          </p:nvPr>
        </p:nvSpPr>
        <p:spPr>
          <a:xfrm>
            <a:off x="1132431" y="1300391"/>
            <a:ext cx="7159083" cy="2618466"/>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C00000"/>
              </a:buClr>
              <a:buSzPts val="2200"/>
              <a:buNone/>
            </a:pPr>
            <a:r>
              <a:rPr b="1" lang="uk-UA" sz="2200">
                <a:solidFill>
                  <a:srgbClr val="C00000"/>
                </a:solidFill>
                <a:latin typeface="Calibri"/>
                <a:ea typeface="Calibri"/>
                <a:cs typeface="Calibri"/>
                <a:sym typeface="Calibri"/>
              </a:rPr>
              <a:t>Supports / Підтримуюча роль</a:t>
            </a:r>
            <a:endParaRPr sz="2200">
              <a:solidFill>
                <a:srgbClr val="C00000"/>
              </a:solidFill>
              <a:latin typeface="Calibri"/>
              <a:ea typeface="Calibri"/>
              <a:cs typeface="Calibri"/>
              <a:sym typeface="Calibri"/>
            </a:endParaRPr>
          </a:p>
          <a:p>
            <a:pPr indent="0" lvl="0" marL="0" rtl="0" algn="l">
              <a:lnSpc>
                <a:spcPct val="90000"/>
              </a:lnSpc>
              <a:spcBef>
                <a:spcPts val="1200"/>
              </a:spcBef>
              <a:spcAft>
                <a:spcPts val="0"/>
              </a:spcAft>
              <a:buClr>
                <a:schemeClr val="dk1"/>
              </a:buClr>
              <a:buSzPts val="2200"/>
              <a:buNone/>
            </a:pPr>
            <a:r>
              <a:rPr lang="uk-UA" sz="2200">
                <a:latin typeface="Calibri"/>
                <a:ea typeface="Calibri"/>
                <a:cs typeface="Calibri"/>
                <a:sym typeface="Calibri"/>
              </a:rPr>
              <a:t>Роль підтримки в таблиці RASCI відноситься до особи/групи/організації, яка </a:t>
            </a:r>
            <a:r>
              <a:rPr b="1" lang="uk-UA" sz="2200">
                <a:latin typeface="Calibri"/>
                <a:ea typeface="Calibri"/>
                <a:cs typeface="Calibri"/>
                <a:sym typeface="Calibri"/>
              </a:rPr>
              <a:t>працює з відповідальною </a:t>
            </a:r>
            <a:r>
              <a:rPr lang="uk-UA" sz="2200">
                <a:latin typeface="Calibri"/>
                <a:ea typeface="Calibri"/>
                <a:cs typeface="Calibri"/>
                <a:sym typeface="Calibri"/>
              </a:rPr>
              <a:t>особою (з Responsible) та </a:t>
            </a:r>
            <a:r>
              <a:rPr b="1" lang="uk-UA" sz="2200">
                <a:latin typeface="Calibri"/>
                <a:ea typeface="Calibri"/>
                <a:cs typeface="Calibri"/>
                <a:sym typeface="Calibri"/>
              </a:rPr>
              <a:t>виконує частину діяльності</a:t>
            </a:r>
            <a:r>
              <a:rPr lang="uk-UA" sz="2200">
                <a:latin typeface="Calibri"/>
                <a:ea typeface="Calibri"/>
                <a:cs typeface="Calibri"/>
                <a:sym typeface="Calibri"/>
              </a:rPr>
              <a:t>. На відміну від ролі, яка консультується, роль підтримки допомагає завершити діяльність.</a:t>
            </a:r>
            <a:endParaRPr sz="2200">
              <a:latin typeface="Calibri"/>
              <a:ea typeface="Calibri"/>
              <a:cs typeface="Calibri"/>
              <a:sym typeface="Calibri"/>
            </a:endParaRPr>
          </a:p>
          <a:p>
            <a:pPr indent="0" lvl="0" marL="0" rtl="0" algn="l">
              <a:lnSpc>
                <a:spcPct val="107000"/>
              </a:lnSpc>
              <a:spcBef>
                <a:spcPts val="1600"/>
              </a:spcBef>
              <a:spcAft>
                <a:spcPts val="0"/>
              </a:spcAft>
              <a:buClr>
                <a:schemeClr val="dk1"/>
              </a:buClr>
              <a:buSzPts val="1800"/>
              <a:buNone/>
            </a:pPr>
            <a:r>
              <a:t/>
            </a:r>
            <a:endParaRPr sz="1800">
              <a:latin typeface="Calibri"/>
              <a:ea typeface="Calibri"/>
              <a:cs typeface="Calibri"/>
              <a:sym typeface="Calibri"/>
            </a:endParaRPr>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1" name="Shape 651"/>
        <p:cNvGrpSpPr/>
        <p:nvPr/>
      </p:nvGrpSpPr>
      <p:grpSpPr>
        <a:xfrm>
          <a:off x="0" y="0"/>
          <a:ext cx="0" cy="0"/>
          <a:chOff x="0" y="0"/>
          <a:chExt cx="0" cy="0"/>
        </a:xfrm>
      </p:grpSpPr>
      <p:sp>
        <p:nvSpPr>
          <p:cNvPr id="652" name="Google Shape;652;p74"/>
          <p:cNvSpPr txBox="1"/>
          <p:nvPr>
            <p:ph type="title"/>
          </p:nvPr>
        </p:nvSpPr>
        <p:spPr>
          <a:xfrm>
            <a:off x="1040892" y="499872"/>
            <a:ext cx="6774180" cy="561191"/>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rgbClr val="C00000"/>
              </a:buClr>
              <a:buSzPct val="100000"/>
              <a:buFont typeface="Calibri"/>
              <a:buNone/>
            </a:pPr>
            <a:r>
              <a:rPr lang="uk-UA" sz="2250">
                <a:solidFill>
                  <a:srgbClr val="C00000"/>
                </a:solidFill>
                <a:latin typeface="Calibri"/>
                <a:ea typeface="Calibri"/>
                <a:cs typeface="Calibri"/>
                <a:sym typeface="Calibri"/>
              </a:rPr>
              <a:t>RAM (RASCI) — документування призначень відповідальності</a:t>
            </a:r>
            <a:endParaRPr sz="2250">
              <a:solidFill>
                <a:srgbClr val="C00000"/>
              </a:solidFill>
              <a:latin typeface="Calibri"/>
              <a:ea typeface="Calibri"/>
              <a:cs typeface="Calibri"/>
              <a:sym typeface="Calibri"/>
            </a:endParaRPr>
          </a:p>
        </p:txBody>
      </p:sp>
      <p:sp>
        <p:nvSpPr>
          <p:cNvPr id="653" name="Google Shape;653;p74"/>
          <p:cNvSpPr txBox="1"/>
          <p:nvPr>
            <p:ph idx="1" type="body"/>
          </p:nvPr>
        </p:nvSpPr>
        <p:spPr>
          <a:xfrm>
            <a:off x="889816" y="1375410"/>
            <a:ext cx="7364368" cy="3253741"/>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0"/>
              </a:spcBef>
              <a:spcAft>
                <a:spcPts val="0"/>
              </a:spcAft>
              <a:buClr>
                <a:schemeClr val="dk1"/>
              </a:buClr>
              <a:buSzPts val="2300"/>
              <a:buNone/>
            </a:pPr>
            <a:r>
              <a:rPr lang="uk-UA" sz="2300"/>
              <a:t>Матриця розподілу відповідальності (RAM) – це спосіб представлення та уточнення ролей та відповідальності для певної діяльності. RAM також відома як таблиця RASCI (вимовляється rasky), що означає:</a:t>
            </a:r>
            <a:endParaRPr/>
          </a:p>
        </p:txBody>
      </p:sp>
      <p:pic>
        <p:nvPicPr>
          <p:cNvPr id="654" name="Google Shape;654;p74"/>
          <p:cNvPicPr preferRelativeResize="0"/>
          <p:nvPr/>
        </p:nvPicPr>
        <p:blipFill rotWithShape="1">
          <a:blip r:embed="rId3">
            <a:alphaModFix/>
          </a:blip>
          <a:srcRect b="22088" l="5867" r="76000" t="33822"/>
          <a:stretch/>
        </p:blipFill>
        <p:spPr>
          <a:xfrm>
            <a:off x="1040892" y="3106653"/>
            <a:ext cx="2458212" cy="3361966"/>
          </a:xfrm>
          <a:prstGeom prst="rect">
            <a:avLst/>
          </a:prstGeom>
          <a:noFill/>
          <a:ln>
            <a:noFill/>
          </a:ln>
        </p:spPr>
      </p:pic>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8" name="Shape 658"/>
        <p:cNvGrpSpPr/>
        <p:nvPr/>
      </p:nvGrpSpPr>
      <p:grpSpPr>
        <a:xfrm>
          <a:off x="0" y="0"/>
          <a:ext cx="0" cy="0"/>
          <a:chOff x="0" y="0"/>
          <a:chExt cx="0" cy="0"/>
        </a:xfrm>
      </p:grpSpPr>
      <p:sp>
        <p:nvSpPr>
          <p:cNvPr id="659" name="Google Shape;659;p75"/>
          <p:cNvSpPr txBox="1"/>
          <p:nvPr>
            <p:ph type="title"/>
          </p:nvPr>
        </p:nvSpPr>
        <p:spPr>
          <a:xfrm>
            <a:off x="1040892" y="379291"/>
            <a:ext cx="6774180" cy="561191"/>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C00000"/>
              </a:buClr>
              <a:buSzPts val="2250"/>
              <a:buFont typeface="Calibri"/>
              <a:buNone/>
            </a:pPr>
            <a:r>
              <a:rPr lang="uk-UA" sz="2250">
                <a:solidFill>
                  <a:srgbClr val="C00000"/>
                </a:solidFill>
                <a:latin typeface="Calibri"/>
                <a:ea typeface="Calibri"/>
                <a:cs typeface="Calibri"/>
                <a:sym typeface="Calibri"/>
              </a:rPr>
              <a:t>RASCI ролі</a:t>
            </a:r>
            <a:endParaRPr sz="2250">
              <a:solidFill>
                <a:srgbClr val="C00000"/>
              </a:solidFill>
              <a:latin typeface="Calibri"/>
              <a:ea typeface="Calibri"/>
              <a:cs typeface="Calibri"/>
              <a:sym typeface="Calibri"/>
            </a:endParaRPr>
          </a:p>
        </p:txBody>
      </p:sp>
      <p:graphicFrame>
        <p:nvGraphicFramePr>
          <p:cNvPr id="660" name="Google Shape;660;p75"/>
          <p:cNvGraphicFramePr/>
          <p:nvPr/>
        </p:nvGraphicFramePr>
        <p:xfrm>
          <a:off x="779375" y="940482"/>
          <a:ext cx="3000000" cy="3000000"/>
        </p:xfrm>
        <a:graphic>
          <a:graphicData uri="http://schemas.openxmlformats.org/drawingml/2006/table">
            <a:tbl>
              <a:tblPr bandRow="1" firstRow="1">
                <a:noFill/>
                <a:tableStyleId>{A93B100F-ED4F-400C-9071-7DDCF7E4E5E2}</a:tableStyleId>
              </a:tblPr>
              <a:tblGrid>
                <a:gridCol w="538175"/>
                <a:gridCol w="2028550"/>
                <a:gridCol w="5034225"/>
              </a:tblGrid>
              <a:tr h="416050">
                <a:tc>
                  <a:txBody>
                    <a:bodyPr/>
                    <a:lstStyle/>
                    <a:p>
                      <a:pPr indent="0" lvl="0" marL="0" marR="0" rtl="0" algn="l">
                        <a:lnSpc>
                          <a:spcPct val="100000"/>
                        </a:lnSpc>
                        <a:spcBef>
                          <a:spcPts val="0"/>
                        </a:spcBef>
                        <a:spcAft>
                          <a:spcPts val="0"/>
                        </a:spcAft>
                        <a:buNone/>
                      </a:pPr>
                      <a:r>
                        <a:t/>
                      </a:r>
                      <a:endParaRPr sz="1800" u="none" cap="none" strike="noStrike">
                        <a:latin typeface="Calibri"/>
                        <a:ea typeface="Calibri"/>
                        <a:cs typeface="Calibri"/>
                        <a:sym typeface="Calibri"/>
                      </a:endParaRPr>
                    </a:p>
                  </a:txBody>
                  <a:tcPr marT="45725" marB="45725" marR="91450" marL="91450"/>
                </a:tc>
                <a:tc>
                  <a:txBody>
                    <a:bodyPr/>
                    <a:lstStyle/>
                    <a:p>
                      <a:pPr indent="0" lvl="0" marL="0" marR="0" rtl="0" algn="ctr">
                        <a:lnSpc>
                          <a:spcPct val="100000"/>
                        </a:lnSpc>
                        <a:spcBef>
                          <a:spcPts val="0"/>
                        </a:spcBef>
                        <a:spcAft>
                          <a:spcPts val="0"/>
                        </a:spcAft>
                        <a:buNone/>
                      </a:pPr>
                      <a:r>
                        <a:rPr lang="uk-UA" sz="1800" u="none" cap="none" strike="noStrike"/>
                        <a:t>RASCI</a:t>
                      </a:r>
                      <a:endParaRPr sz="1800" u="none" cap="none" strike="noStrike">
                        <a:latin typeface="Calibri"/>
                        <a:ea typeface="Calibri"/>
                        <a:cs typeface="Calibri"/>
                        <a:sym typeface="Calibri"/>
                      </a:endParaRPr>
                    </a:p>
                  </a:txBody>
                  <a:tcPr marT="45725" marB="45725" marR="91450" marL="91450"/>
                </a:tc>
                <a:tc>
                  <a:txBody>
                    <a:bodyPr/>
                    <a:lstStyle/>
                    <a:p>
                      <a:pPr indent="0" lvl="0" marL="0" marR="0" rtl="0" algn="ctr">
                        <a:lnSpc>
                          <a:spcPct val="100000"/>
                        </a:lnSpc>
                        <a:spcBef>
                          <a:spcPts val="0"/>
                        </a:spcBef>
                        <a:spcAft>
                          <a:spcPts val="0"/>
                        </a:spcAft>
                        <a:buNone/>
                      </a:pPr>
                      <a:r>
                        <a:rPr lang="uk-UA" sz="1800" u="none" cap="none" strike="noStrike"/>
                        <a:t>Опис</a:t>
                      </a:r>
                      <a:endParaRPr sz="1800" u="none" cap="none" strike="noStrike">
                        <a:latin typeface="Calibri"/>
                        <a:ea typeface="Calibri"/>
                        <a:cs typeface="Calibri"/>
                        <a:sym typeface="Calibri"/>
                      </a:endParaRPr>
                    </a:p>
                  </a:txBody>
                  <a:tcPr marT="45725" marB="45725" marR="91450" marL="91450"/>
                </a:tc>
              </a:tr>
              <a:tr h="773200">
                <a:tc>
                  <a:txBody>
                    <a:bodyPr/>
                    <a:lstStyle/>
                    <a:p>
                      <a:pPr indent="0" lvl="0" marL="0" marR="0" rtl="0" algn="l">
                        <a:lnSpc>
                          <a:spcPct val="100000"/>
                        </a:lnSpc>
                        <a:spcBef>
                          <a:spcPts val="0"/>
                        </a:spcBef>
                        <a:spcAft>
                          <a:spcPts val="0"/>
                        </a:spcAft>
                        <a:buNone/>
                      </a:pPr>
                      <a:r>
                        <a:rPr b="1" lang="uk-UA" sz="1800" u="none" cap="none" strike="noStrike">
                          <a:solidFill>
                            <a:srgbClr val="C00000"/>
                          </a:solidFill>
                        </a:rPr>
                        <a:t>R</a:t>
                      </a:r>
                      <a:endParaRPr b="1" sz="1800" u="none" cap="none" strike="noStrike">
                        <a:solidFill>
                          <a:srgbClr val="C00000"/>
                        </a:solidFill>
                        <a:latin typeface="Calibri"/>
                        <a:ea typeface="Calibri"/>
                        <a:cs typeface="Calibri"/>
                        <a:sym typeface="Calibri"/>
                      </a:endParaRPr>
                    </a:p>
                  </a:txBody>
                  <a:tcPr marT="45725" marB="45725" marR="91450" marL="91450"/>
                </a:tc>
                <a:tc>
                  <a:txBody>
                    <a:bodyPr/>
                    <a:lstStyle/>
                    <a:p>
                      <a:pPr indent="0" lvl="0" marL="0" marR="0" rtl="0" algn="l">
                        <a:lnSpc>
                          <a:spcPct val="100000"/>
                        </a:lnSpc>
                        <a:spcBef>
                          <a:spcPts val="0"/>
                        </a:spcBef>
                        <a:spcAft>
                          <a:spcPts val="0"/>
                        </a:spcAft>
                        <a:buNone/>
                      </a:pPr>
                      <a:r>
                        <a:rPr b="1" lang="uk-UA" sz="1800" u="none" cap="none" strike="noStrike">
                          <a:solidFill>
                            <a:srgbClr val="C00000"/>
                          </a:solidFill>
                        </a:rPr>
                        <a:t>Responsible</a:t>
                      </a:r>
                      <a:endParaRPr b="1" sz="1800" u="none" cap="none" strike="noStrike">
                        <a:solidFill>
                          <a:srgbClr val="C00000"/>
                        </a:solidFill>
                      </a:endParaRPr>
                    </a:p>
                    <a:p>
                      <a:pPr indent="0" lvl="0" marL="0" marR="0" rtl="0" algn="l">
                        <a:lnSpc>
                          <a:spcPct val="100000"/>
                        </a:lnSpc>
                        <a:spcBef>
                          <a:spcPts val="0"/>
                        </a:spcBef>
                        <a:spcAft>
                          <a:spcPts val="0"/>
                        </a:spcAft>
                        <a:buNone/>
                      </a:pPr>
                      <a:r>
                        <a:rPr lang="uk-UA" sz="1800" u="none" cap="none" strike="noStrike"/>
                        <a:t>Відповідальний</a:t>
                      </a:r>
                      <a:endParaRPr sz="1800" u="none" cap="none" strike="noStrike">
                        <a:latin typeface="Calibri"/>
                        <a:ea typeface="Calibri"/>
                        <a:cs typeface="Calibri"/>
                        <a:sym typeface="Calibri"/>
                      </a:endParaRPr>
                    </a:p>
                  </a:txBody>
                  <a:tcPr marT="45725" marB="45725" marR="91450" marL="91450"/>
                </a:tc>
                <a:tc>
                  <a:txBody>
                    <a:bodyPr/>
                    <a:lstStyle/>
                    <a:p>
                      <a:pPr indent="0" lvl="0" marL="0" marR="0" rtl="0" algn="l">
                        <a:lnSpc>
                          <a:spcPct val="100000"/>
                        </a:lnSpc>
                        <a:spcBef>
                          <a:spcPts val="0"/>
                        </a:spcBef>
                        <a:spcAft>
                          <a:spcPts val="0"/>
                        </a:spcAft>
                        <a:buNone/>
                      </a:pPr>
                      <a:r>
                        <a:rPr b="1" lang="uk-UA" sz="1800" u="none" cap="none" strike="noStrike"/>
                        <a:t>Виконує роботу</a:t>
                      </a:r>
                      <a:r>
                        <a:rPr lang="uk-UA" sz="1800" u="none" cap="none" strike="noStrike"/>
                        <a:t>. Інших можна попросити допомогти у допоміжній ролі. Є одна відповідальна особа за будь-яке завдання.</a:t>
                      </a:r>
                      <a:endParaRPr sz="1800" u="none" cap="none" strike="noStrike">
                        <a:latin typeface="Calibri"/>
                        <a:ea typeface="Calibri"/>
                        <a:cs typeface="Calibri"/>
                        <a:sym typeface="Calibri"/>
                      </a:endParaRPr>
                    </a:p>
                  </a:txBody>
                  <a:tcPr marT="45725" marB="45725" marR="91450" marL="91450"/>
                </a:tc>
              </a:tr>
              <a:tr h="773200">
                <a:tc>
                  <a:txBody>
                    <a:bodyPr/>
                    <a:lstStyle/>
                    <a:p>
                      <a:pPr indent="0" lvl="0" marL="0" marR="0" rtl="0" algn="l">
                        <a:lnSpc>
                          <a:spcPct val="100000"/>
                        </a:lnSpc>
                        <a:spcBef>
                          <a:spcPts val="0"/>
                        </a:spcBef>
                        <a:spcAft>
                          <a:spcPts val="0"/>
                        </a:spcAft>
                        <a:buNone/>
                      </a:pPr>
                      <a:r>
                        <a:rPr b="1" lang="uk-UA" sz="1800" u="none" cap="none" strike="noStrike">
                          <a:solidFill>
                            <a:srgbClr val="C00000"/>
                          </a:solidFill>
                        </a:rPr>
                        <a:t>A</a:t>
                      </a:r>
                      <a:endParaRPr b="1" sz="1800" u="none" cap="none" strike="noStrike">
                        <a:solidFill>
                          <a:srgbClr val="C00000"/>
                        </a:solidFill>
                        <a:latin typeface="Calibri"/>
                        <a:ea typeface="Calibri"/>
                        <a:cs typeface="Calibri"/>
                        <a:sym typeface="Calibri"/>
                      </a:endParaRPr>
                    </a:p>
                  </a:txBody>
                  <a:tcPr marT="45725" marB="45725" marR="91450" marL="91450"/>
                </a:tc>
                <a:tc>
                  <a:txBody>
                    <a:bodyPr/>
                    <a:lstStyle/>
                    <a:p>
                      <a:pPr indent="0" lvl="0" marL="0" marR="0" rtl="0" algn="l">
                        <a:lnSpc>
                          <a:spcPct val="100000"/>
                        </a:lnSpc>
                        <a:spcBef>
                          <a:spcPts val="0"/>
                        </a:spcBef>
                        <a:spcAft>
                          <a:spcPts val="0"/>
                        </a:spcAft>
                        <a:buNone/>
                      </a:pPr>
                      <a:r>
                        <a:rPr b="1" lang="uk-UA" sz="1800" u="none" cap="none" strike="noStrike">
                          <a:solidFill>
                            <a:srgbClr val="C00000"/>
                          </a:solidFill>
                        </a:rPr>
                        <a:t>Accountable</a:t>
                      </a:r>
                      <a:r>
                        <a:rPr lang="uk-UA" sz="1800" u="none" cap="none" strike="noStrike"/>
                        <a:t> </a:t>
                      </a:r>
                      <a:endParaRPr sz="1800" u="none" cap="none" strike="noStrike"/>
                    </a:p>
                    <a:p>
                      <a:pPr indent="0" lvl="0" marL="0" marR="0" rtl="0" algn="l">
                        <a:lnSpc>
                          <a:spcPct val="100000"/>
                        </a:lnSpc>
                        <a:spcBef>
                          <a:spcPts val="0"/>
                        </a:spcBef>
                        <a:spcAft>
                          <a:spcPts val="0"/>
                        </a:spcAft>
                        <a:buNone/>
                      </a:pPr>
                      <a:r>
                        <a:rPr lang="uk-UA" sz="1800" u="none" cap="none" strike="noStrike"/>
                        <a:t>Підзвітний</a:t>
                      </a:r>
                      <a:endParaRPr sz="1800" u="none" cap="none" strike="noStrike">
                        <a:latin typeface="Calibri"/>
                        <a:ea typeface="Calibri"/>
                        <a:cs typeface="Calibri"/>
                        <a:sym typeface="Calibri"/>
                      </a:endParaRPr>
                    </a:p>
                  </a:txBody>
                  <a:tcPr marT="45725" marB="45725" marR="91450" marL="91450"/>
                </a:tc>
                <a:tc>
                  <a:txBody>
                    <a:bodyPr/>
                    <a:lstStyle/>
                    <a:p>
                      <a:pPr indent="0" lvl="0" marL="0" marR="0" rtl="0" algn="l">
                        <a:lnSpc>
                          <a:spcPct val="100000"/>
                        </a:lnSpc>
                        <a:spcBef>
                          <a:spcPts val="0"/>
                        </a:spcBef>
                        <a:spcAft>
                          <a:spcPts val="0"/>
                        </a:spcAft>
                        <a:buNone/>
                      </a:pPr>
                      <a:r>
                        <a:rPr b="1" lang="uk-UA" sz="1800" u="none" cap="none" strike="noStrike"/>
                        <a:t>Несе відповідальність за правильне і ретельне виконання роботи</a:t>
                      </a:r>
                      <a:r>
                        <a:rPr lang="uk-UA" sz="1800" u="none" cap="none" strike="noStrike"/>
                        <a:t>. За будь-яке завдання є лише одна підзвітна особа.</a:t>
                      </a:r>
                      <a:endParaRPr sz="1800" u="none" cap="none" strike="noStrike">
                        <a:latin typeface="Calibri"/>
                        <a:ea typeface="Calibri"/>
                        <a:cs typeface="Calibri"/>
                        <a:sym typeface="Calibri"/>
                      </a:endParaRPr>
                    </a:p>
                  </a:txBody>
                  <a:tcPr marT="45725" marB="45725" marR="91450" marL="91450"/>
                </a:tc>
              </a:tr>
              <a:tr h="927075">
                <a:tc>
                  <a:txBody>
                    <a:bodyPr/>
                    <a:lstStyle/>
                    <a:p>
                      <a:pPr indent="0" lvl="0" marL="0" marR="0" rtl="0" algn="l">
                        <a:lnSpc>
                          <a:spcPct val="100000"/>
                        </a:lnSpc>
                        <a:spcBef>
                          <a:spcPts val="0"/>
                        </a:spcBef>
                        <a:spcAft>
                          <a:spcPts val="0"/>
                        </a:spcAft>
                        <a:buNone/>
                      </a:pPr>
                      <a:r>
                        <a:rPr b="1" lang="uk-UA" sz="1800" u="none" cap="none" strike="noStrike">
                          <a:solidFill>
                            <a:srgbClr val="C00000"/>
                          </a:solidFill>
                        </a:rPr>
                        <a:t>S</a:t>
                      </a:r>
                      <a:endParaRPr b="1" sz="1800" u="none" cap="none" strike="noStrike">
                        <a:solidFill>
                          <a:srgbClr val="C00000"/>
                        </a:solidFill>
                        <a:latin typeface="Calibri"/>
                        <a:ea typeface="Calibri"/>
                        <a:cs typeface="Calibri"/>
                        <a:sym typeface="Calibri"/>
                      </a:endParaRPr>
                    </a:p>
                  </a:txBody>
                  <a:tcPr marT="45725" marB="45725" marR="91450" marL="91450"/>
                </a:tc>
                <a:tc>
                  <a:txBody>
                    <a:bodyPr/>
                    <a:lstStyle/>
                    <a:p>
                      <a:pPr indent="0" lvl="0" marL="0" marR="0" rtl="0" algn="l">
                        <a:lnSpc>
                          <a:spcPct val="100000"/>
                        </a:lnSpc>
                        <a:spcBef>
                          <a:spcPts val="0"/>
                        </a:spcBef>
                        <a:spcAft>
                          <a:spcPts val="0"/>
                        </a:spcAft>
                        <a:buNone/>
                      </a:pPr>
                      <a:r>
                        <a:rPr b="1" lang="uk-UA" sz="1800" u="none" cap="none" strike="noStrike">
                          <a:solidFill>
                            <a:srgbClr val="C00000"/>
                          </a:solidFill>
                        </a:rPr>
                        <a:t>Supports</a:t>
                      </a:r>
                      <a:r>
                        <a:rPr lang="uk-UA" sz="1800" u="none" cap="none" strike="noStrike"/>
                        <a:t> </a:t>
                      </a:r>
                      <a:endParaRPr sz="1800" u="none" cap="none" strike="noStrike"/>
                    </a:p>
                    <a:p>
                      <a:pPr indent="0" lvl="0" marL="0" marR="0" rtl="0" algn="l">
                        <a:lnSpc>
                          <a:spcPct val="100000"/>
                        </a:lnSpc>
                        <a:spcBef>
                          <a:spcPts val="0"/>
                        </a:spcBef>
                        <a:spcAft>
                          <a:spcPts val="0"/>
                        </a:spcAft>
                        <a:buNone/>
                      </a:pPr>
                      <a:r>
                        <a:rPr lang="uk-UA" sz="1800" u="none" cap="none" strike="noStrike"/>
                        <a:t>Підтримуючий</a:t>
                      </a:r>
                      <a:endParaRPr sz="1800" u="none" cap="none" strike="noStrike">
                        <a:latin typeface="Calibri"/>
                        <a:ea typeface="Calibri"/>
                        <a:cs typeface="Calibri"/>
                        <a:sym typeface="Calibri"/>
                      </a:endParaRPr>
                    </a:p>
                  </a:txBody>
                  <a:tcPr marT="45725" marB="45725" marR="91450" marL="91450"/>
                </a:tc>
                <a:tc>
                  <a:txBody>
                    <a:bodyPr/>
                    <a:lstStyle/>
                    <a:p>
                      <a:pPr indent="0" lvl="0" marL="0" marR="0" rtl="0" algn="l">
                        <a:lnSpc>
                          <a:spcPct val="100000"/>
                        </a:lnSpc>
                        <a:spcBef>
                          <a:spcPts val="0"/>
                        </a:spcBef>
                        <a:spcAft>
                          <a:spcPts val="0"/>
                        </a:spcAft>
                        <a:buNone/>
                      </a:pPr>
                      <a:r>
                        <a:rPr lang="uk-UA" sz="1800" u="none" cap="none" strike="noStrike"/>
                        <a:t>Як </a:t>
                      </a:r>
                      <a:r>
                        <a:rPr b="1" lang="uk-UA" sz="1800" u="none" cap="none" strike="noStrike"/>
                        <a:t>частина команди, підтримуюча роль </a:t>
                      </a:r>
                      <a:r>
                        <a:rPr lang="uk-UA" sz="1800" u="none" cap="none" strike="noStrike"/>
                        <a:t>працює  з підтримуючою функцією з відповідальною роллю/Responsible. Роль підтримки допомагає виконати завдання.</a:t>
                      </a:r>
                      <a:endParaRPr sz="1800" u="none" cap="none" strike="noStrike">
                        <a:latin typeface="Calibri"/>
                        <a:ea typeface="Calibri"/>
                        <a:cs typeface="Calibri"/>
                        <a:sym typeface="Calibri"/>
                      </a:endParaRPr>
                    </a:p>
                  </a:txBody>
                  <a:tcPr marT="45725" marB="45725" marR="91450" marL="91450"/>
                </a:tc>
              </a:tr>
              <a:tr h="927075">
                <a:tc>
                  <a:txBody>
                    <a:bodyPr/>
                    <a:lstStyle/>
                    <a:p>
                      <a:pPr indent="0" lvl="0" marL="0" marR="0" rtl="0" algn="l">
                        <a:lnSpc>
                          <a:spcPct val="100000"/>
                        </a:lnSpc>
                        <a:spcBef>
                          <a:spcPts val="0"/>
                        </a:spcBef>
                        <a:spcAft>
                          <a:spcPts val="0"/>
                        </a:spcAft>
                        <a:buNone/>
                      </a:pPr>
                      <a:r>
                        <a:rPr b="1" lang="uk-UA" sz="1800" u="none" cap="none" strike="noStrike">
                          <a:solidFill>
                            <a:srgbClr val="C00000"/>
                          </a:solidFill>
                        </a:rPr>
                        <a:t>C</a:t>
                      </a:r>
                      <a:endParaRPr b="1" sz="1800" u="none" cap="none" strike="noStrike">
                        <a:solidFill>
                          <a:srgbClr val="C00000"/>
                        </a:solidFill>
                        <a:latin typeface="Calibri"/>
                        <a:ea typeface="Calibri"/>
                        <a:cs typeface="Calibri"/>
                        <a:sym typeface="Calibri"/>
                      </a:endParaRPr>
                    </a:p>
                  </a:txBody>
                  <a:tcPr marT="45725" marB="45725" marR="91450" marL="91450"/>
                </a:tc>
                <a:tc>
                  <a:txBody>
                    <a:bodyPr/>
                    <a:lstStyle/>
                    <a:p>
                      <a:pPr indent="0" lvl="0" marL="0" marR="0" rtl="0" algn="l">
                        <a:lnSpc>
                          <a:spcPct val="100000"/>
                        </a:lnSpc>
                        <a:spcBef>
                          <a:spcPts val="0"/>
                        </a:spcBef>
                        <a:spcAft>
                          <a:spcPts val="0"/>
                        </a:spcAft>
                        <a:buNone/>
                      </a:pPr>
                      <a:r>
                        <a:rPr b="1" lang="uk-UA" sz="1800" u="none" cap="none" strike="noStrike">
                          <a:solidFill>
                            <a:srgbClr val="C00000"/>
                          </a:solidFill>
                        </a:rPr>
                        <a:t>Consulted</a:t>
                      </a:r>
                      <a:r>
                        <a:rPr lang="uk-UA" sz="1800" u="none" cap="none" strike="noStrike"/>
                        <a:t> </a:t>
                      </a:r>
                      <a:endParaRPr sz="1800" u="none" cap="none" strike="noStrike"/>
                    </a:p>
                    <a:p>
                      <a:pPr indent="0" lvl="0" marL="0" marR="0" rtl="0" algn="l">
                        <a:lnSpc>
                          <a:spcPct val="100000"/>
                        </a:lnSpc>
                        <a:spcBef>
                          <a:spcPts val="0"/>
                        </a:spcBef>
                        <a:spcAft>
                          <a:spcPts val="0"/>
                        </a:spcAft>
                        <a:buNone/>
                      </a:pPr>
                      <a:r>
                        <a:rPr lang="uk-UA" sz="1800" u="none" cap="none" strike="noStrike"/>
                        <a:t>Консультуючий</a:t>
                      </a:r>
                      <a:endParaRPr sz="1800" u="none" cap="none" strike="noStrike">
                        <a:latin typeface="Calibri"/>
                        <a:ea typeface="Calibri"/>
                        <a:cs typeface="Calibri"/>
                        <a:sym typeface="Calibri"/>
                      </a:endParaRPr>
                    </a:p>
                  </a:txBody>
                  <a:tcPr marT="45725" marB="45725" marR="91450" marL="91450"/>
                </a:tc>
                <a:tc>
                  <a:txBody>
                    <a:bodyPr/>
                    <a:lstStyle/>
                    <a:p>
                      <a:pPr indent="0" lvl="0" marL="0" marR="0" rtl="0" algn="l">
                        <a:lnSpc>
                          <a:spcPct val="100000"/>
                        </a:lnSpc>
                        <a:spcBef>
                          <a:spcPts val="0"/>
                        </a:spcBef>
                        <a:spcAft>
                          <a:spcPts val="0"/>
                        </a:spcAft>
                        <a:buNone/>
                      </a:pPr>
                      <a:r>
                        <a:rPr lang="uk-UA" sz="1800" u="none" cap="none" strike="noStrike"/>
                        <a:t>Ті, чиї думки/точки зору запитують і з ким є двостороннє спілкування (запит-відповідь). Роль, яка </a:t>
                      </a:r>
                      <a:r>
                        <a:rPr b="1" lang="uk-UA" sz="1800" u="none" cap="none" strike="noStrike"/>
                        <a:t>консультує</a:t>
                      </a:r>
                      <a:r>
                        <a:rPr lang="uk-UA" sz="1800" u="none" cap="none" strike="noStrike"/>
                        <a:t>, не допомагає виконати завдання.</a:t>
                      </a:r>
                      <a:endParaRPr sz="1800" u="none" cap="none" strike="noStrike">
                        <a:latin typeface="Calibri"/>
                        <a:ea typeface="Calibri"/>
                        <a:cs typeface="Calibri"/>
                        <a:sym typeface="Calibri"/>
                      </a:endParaRPr>
                    </a:p>
                  </a:txBody>
                  <a:tcPr marT="45725" marB="45725" marR="91450" marL="91450"/>
                </a:tc>
              </a:tr>
              <a:tr h="773200">
                <a:tc>
                  <a:txBody>
                    <a:bodyPr/>
                    <a:lstStyle/>
                    <a:p>
                      <a:pPr indent="0" lvl="0" marL="0" marR="0" rtl="0" algn="l">
                        <a:lnSpc>
                          <a:spcPct val="100000"/>
                        </a:lnSpc>
                        <a:spcBef>
                          <a:spcPts val="0"/>
                        </a:spcBef>
                        <a:spcAft>
                          <a:spcPts val="0"/>
                        </a:spcAft>
                        <a:buNone/>
                      </a:pPr>
                      <a:r>
                        <a:rPr b="1" lang="uk-UA" sz="1800" u="none" cap="none" strike="noStrike">
                          <a:solidFill>
                            <a:srgbClr val="C00000"/>
                          </a:solidFill>
                        </a:rPr>
                        <a:t>I</a:t>
                      </a:r>
                      <a:endParaRPr b="1" sz="1800" u="none" cap="none" strike="noStrike">
                        <a:solidFill>
                          <a:srgbClr val="C00000"/>
                        </a:solidFill>
                        <a:latin typeface="Calibri"/>
                        <a:ea typeface="Calibri"/>
                        <a:cs typeface="Calibri"/>
                        <a:sym typeface="Calibri"/>
                      </a:endParaRPr>
                    </a:p>
                  </a:txBody>
                  <a:tcPr marT="45725" marB="45725" marR="91450" marL="91450"/>
                </a:tc>
                <a:tc>
                  <a:txBody>
                    <a:bodyPr/>
                    <a:lstStyle/>
                    <a:p>
                      <a:pPr indent="0" lvl="0" marL="0" marR="0" rtl="0" algn="l">
                        <a:lnSpc>
                          <a:spcPct val="100000"/>
                        </a:lnSpc>
                        <a:spcBef>
                          <a:spcPts val="0"/>
                        </a:spcBef>
                        <a:spcAft>
                          <a:spcPts val="0"/>
                        </a:spcAft>
                        <a:buNone/>
                      </a:pPr>
                      <a:r>
                        <a:rPr b="1" lang="uk-UA" sz="1800" u="none" cap="none" strike="noStrike">
                          <a:solidFill>
                            <a:srgbClr val="C00000"/>
                          </a:solidFill>
                        </a:rPr>
                        <a:t>Informed</a:t>
                      </a:r>
                      <a:r>
                        <a:rPr lang="uk-UA" sz="1800" u="none" cap="none" strike="noStrike"/>
                        <a:t> </a:t>
                      </a:r>
                      <a:endParaRPr sz="1800" u="none" cap="none" strike="noStrike"/>
                    </a:p>
                    <a:p>
                      <a:pPr indent="0" lvl="0" marL="0" marR="0" rtl="0" algn="l">
                        <a:lnSpc>
                          <a:spcPct val="100000"/>
                        </a:lnSpc>
                        <a:spcBef>
                          <a:spcPts val="0"/>
                        </a:spcBef>
                        <a:spcAft>
                          <a:spcPts val="0"/>
                        </a:spcAft>
                        <a:buNone/>
                      </a:pPr>
                      <a:r>
                        <a:rPr lang="uk-UA" sz="1800" u="none" cap="none" strike="noStrike"/>
                        <a:t>Поінформований</a:t>
                      </a:r>
                      <a:endParaRPr sz="1800" u="none" cap="none" strike="noStrike">
                        <a:latin typeface="Calibri"/>
                        <a:ea typeface="Calibri"/>
                        <a:cs typeface="Calibri"/>
                        <a:sym typeface="Calibri"/>
                      </a:endParaRPr>
                    </a:p>
                  </a:txBody>
                  <a:tcPr marT="45725" marB="45725" marR="91450" marL="91450"/>
                </a:tc>
                <a:tc>
                  <a:txBody>
                    <a:bodyPr/>
                    <a:lstStyle/>
                    <a:p>
                      <a:pPr indent="0" lvl="0" marL="0" marR="0" rtl="0" algn="l">
                        <a:lnSpc>
                          <a:spcPct val="100000"/>
                        </a:lnSpc>
                        <a:spcBef>
                          <a:spcPts val="0"/>
                        </a:spcBef>
                        <a:spcAft>
                          <a:spcPts val="0"/>
                        </a:spcAft>
                        <a:buNone/>
                      </a:pPr>
                      <a:r>
                        <a:rPr lang="uk-UA" sz="1800" u="none" cap="none" strike="noStrike"/>
                        <a:t>Ті, хто є </a:t>
                      </a:r>
                      <a:r>
                        <a:rPr b="1" lang="uk-UA" sz="1800" u="none" cap="none" strike="noStrike"/>
                        <a:t>проінформованими</a:t>
                      </a:r>
                      <a:r>
                        <a:rPr lang="uk-UA" sz="1800" u="none" cap="none" strike="noStrike"/>
                        <a:t> щодо прогресу.</a:t>
                      </a:r>
                      <a:endParaRPr sz="1800" u="none" cap="none" strike="noStrike">
                        <a:latin typeface="Calibri"/>
                        <a:ea typeface="Calibri"/>
                        <a:cs typeface="Calibri"/>
                        <a:sym typeface="Calibri"/>
                      </a:endParaRPr>
                    </a:p>
                  </a:txBody>
                  <a:tcPr marT="45725" marB="45725" marR="91450" marL="91450"/>
                </a:tc>
              </a:tr>
            </a:tbl>
          </a:graphicData>
        </a:graphic>
      </p:graphicFrame>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4" name="Shape 664"/>
        <p:cNvGrpSpPr/>
        <p:nvPr/>
      </p:nvGrpSpPr>
      <p:grpSpPr>
        <a:xfrm>
          <a:off x="0" y="0"/>
          <a:ext cx="0" cy="0"/>
          <a:chOff x="0" y="0"/>
          <a:chExt cx="0" cy="0"/>
        </a:xfrm>
      </p:grpSpPr>
      <p:sp>
        <p:nvSpPr>
          <p:cNvPr id="665" name="Google Shape;665;p76"/>
          <p:cNvSpPr txBox="1"/>
          <p:nvPr>
            <p:ph type="title"/>
          </p:nvPr>
        </p:nvSpPr>
        <p:spPr>
          <a:xfrm>
            <a:off x="1040892" y="499872"/>
            <a:ext cx="6774180" cy="561191"/>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C00000"/>
              </a:buClr>
              <a:buSzPts val="2250"/>
              <a:buFont typeface="Calibri"/>
              <a:buNone/>
            </a:pPr>
            <a:r>
              <a:rPr lang="uk-UA" sz="2250">
                <a:solidFill>
                  <a:srgbClr val="C00000"/>
                </a:solidFill>
                <a:latin typeface="Calibri"/>
                <a:ea typeface="Calibri"/>
                <a:cs typeface="Calibri"/>
                <a:sym typeface="Calibri"/>
              </a:rPr>
              <a:t>RASCI ролі</a:t>
            </a:r>
            <a:endParaRPr sz="2250">
              <a:solidFill>
                <a:srgbClr val="C00000"/>
              </a:solidFill>
              <a:latin typeface="Calibri"/>
              <a:ea typeface="Calibri"/>
              <a:cs typeface="Calibri"/>
              <a:sym typeface="Calibri"/>
            </a:endParaRPr>
          </a:p>
        </p:txBody>
      </p:sp>
      <p:sp>
        <p:nvSpPr>
          <p:cNvPr id="666" name="Google Shape;666;p76"/>
          <p:cNvSpPr txBox="1"/>
          <p:nvPr>
            <p:ph idx="1" type="body"/>
          </p:nvPr>
        </p:nvSpPr>
        <p:spPr>
          <a:xfrm>
            <a:off x="889816" y="2348246"/>
            <a:ext cx="7621138" cy="4009882"/>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0"/>
              </a:spcBef>
              <a:spcAft>
                <a:spcPts val="0"/>
              </a:spcAft>
              <a:buClr>
                <a:schemeClr val="dk1"/>
              </a:buClr>
              <a:buSzPts val="1800"/>
              <a:buNone/>
            </a:pPr>
            <a:r>
              <a:rPr b="1" lang="uk-UA" sz="1800"/>
              <a:t>Accountable - Підзвітність</a:t>
            </a:r>
            <a:r>
              <a:rPr lang="uk-UA" sz="1800"/>
              <a:t>: Власник проекту (PO) є підзвітним (він надає достатні ресурси).</a:t>
            </a:r>
            <a:endParaRPr/>
          </a:p>
          <a:p>
            <a:pPr indent="0" lvl="0" marL="0" rtl="0" algn="just">
              <a:lnSpc>
                <a:spcPct val="100000"/>
              </a:lnSpc>
              <a:spcBef>
                <a:spcPts val="1200"/>
              </a:spcBef>
              <a:spcAft>
                <a:spcPts val="0"/>
              </a:spcAft>
              <a:buClr>
                <a:schemeClr val="dk1"/>
              </a:buClr>
              <a:buSzPts val="1800"/>
              <a:buNone/>
            </a:pPr>
            <a:r>
              <a:rPr b="1" lang="uk-UA" sz="1800"/>
              <a:t>Responsible - Відповідальний</a:t>
            </a:r>
            <a:r>
              <a:rPr lang="uk-UA" sz="1800"/>
              <a:t>: бізнес-менеджер (BM) відповідає за створення бізнес-кейсу.</a:t>
            </a:r>
            <a:endParaRPr/>
          </a:p>
          <a:p>
            <a:pPr indent="0" lvl="0" marL="0" rtl="0" algn="just">
              <a:lnSpc>
                <a:spcPct val="100000"/>
              </a:lnSpc>
              <a:spcBef>
                <a:spcPts val="1200"/>
              </a:spcBef>
              <a:spcAft>
                <a:spcPts val="0"/>
              </a:spcAft>
              <a:buClr>
                <a:schemeClr val="dk1"/>
              </a:buClr>
              <a:buSzPts val="1800"/>
              <a:buNone/>
            </a:pPr>
            <a:r>
              <a:rPr b="1" lang="uk-UA" sz="1800"/>
              <a:t>Supports - Підтримка</a:t>
            </a:r>
            <a:r>
              <a:rPr lang="uk-UA" sz="1800"/>
              <a:t>: постачальник рішень (SP) і менеджер проекту (PM) співпрацюють з бізнес-менеджером (BM) для розробки бізнес-кейсу. Остаточна відповідальність, однак, лежить на Бізнес-менеджері (BM).</a:t>
            </a:r>
            <a:endParaRPr sz="1800"/>
          </a:p>
          <a:p>
            <a:pPr indent="0" lvl="0" marL="0" rtl="0" algn="just">
              <a:lnSpc>
                <a:spcPct val="100000"/>
              </a:lnSpc>
              <a:spcBef>
                <a:spcPts val="1200"/>
              </a:spcBef>
              <a:spcAft>
                <a:spcPts val="0"/>
              </a:spcAft>
              <a:buClr>
                <a:schemeClr val="dk1"/>
              </a:buClr>
              <a:buSzPts val="1800"/>
              <a:buNone/>
            </a:pPr>
            <a:r>
              <a:rPr b="1" lang="uk-UA" sz="1800"/>
              <a:t>Consulted - Проведені консультації</a:t>
            </a:r>
            <a:r>
              <a:rPr lang="uk-UA" sz="1800"/>
              <a:t>: проводяться консультації з Керівним комітетом проекту (PSC) та представниками користувачів (URs).</a:t>
            </a:r>
            <a:endParaRPr sz="1800"/>
          </a:p>
          <a:p>
            <a:pPr indent="0" lvl="0" marL="0" rtl="0" algn="just">
              <a:lnSpc>
                <a:spcPct val="100000"/>
              </a:lnSpc>
              <a:spcBef>
                <a:spcPts val="1200"/>
              </a:spcBef>
              <a:spcAft>
                <a:spcPts val="0"/>
              </a:spcAft>
              <a:buClr>
                <a:schemeClr val="dk1"/>
              </a:buClr>
              <a:buSzPts val="1800"/>
              <a:buNone/>
            </a:pPr>
            <a:r>
              <a:rPr b="1" lang="uk-UA" sz="1800"/>
              <a:t>Informed - Повідомлено</a:t>
            </a:r>
            <a:r>
              <a:rPr lang="uk-UA" sz="1800"/>
              <a:t>: Відповідний орган управління (AGB) буде проінформований про результати або статус завдання (він буде забезпечений інформацією).</a:t>
            </a:r>
            <a:endParaRPr/>
          </a:p>
        </p:txBody>
      </p:sp>
      <p:pic>
        <p:nvPicPr>
          <p:cNvPr id="667" name="Google Shape;667;p76"/>
          <p:cNvPicPr preferRelativeResize="0"/>
          <p:nvPr/>
        </p:nvPicPr>
        <p:blipFill rotWithShape="1">
          <a:blip r:embed="rId3">
            <a:alphaModFix/>
          </a:blip>
          <a:srcRect b="50000" l="14726" r="13737" t="35885"/>
          <a:stretch/>
        </p:blipFill>
        <p:spPr>
          <a:xfrm>
            <a:off x="156286" y="949055"/>
            <a:ext cx="8741696" cy="970180"/>
          </a:xfrm>
          <a:prstGeom prst="rect">
            <a:avLst/>
          </a:prstGeom>
          <a:noFill/>
          <a:ln>
            <a:noFill/>
          </a:ln>
        </p:spPr>
      </p:pic>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1" name="Shape 671"/>
        <p:cNvGrpSpPr/>
        <p:nvPr/>
      </p:nvGrpSpPr>
      <p:grpSpPr>
        <a:xfrm>
          <a:off x="0" y="0"/>
          <a:ext cx="0" cy="0"/>
          <a:chOff x="0" y="0"/>
          <a:chExt cx="0" cy="0"/>
        </a:xfrm>
      </p:grpSpPr>
      <p:sp>
        <p:nvSpPr>
          <p:cNvPr id="672" name="Google Shape;672;p77"/>
          <p:cNvSpPr txBox="1"/>
          <p:nvPr>
            <p:ph type="title"/>
          </p:nvPr>
        </p:nvSpPr>
        <p:spPr>
          <a:xfrm>
            <a:off x="1040892" y="499872"/>
            <a:ext cx="6774180" cy="561191"/>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C00000"/>
              </a:buClr>
              <a:buSzPts val="2250"/>
              <a:buFont typeface="Calibri"/>
              <a:buNone/>
            </a:pPr>
            <a:r>
              <a:rPr lang="uk-UA" sz="2250">
                <a:solidFill>
                  <a:srgbClr val="C00000"/>
                </a:solidFill>
                <a:latin typeface="Calibri"/>
                <a:ea typeface="Calibri"/>
                <a:cs typeface="Calibri"/>
                <a:sym typeface="Calibri"/>
              </a:rPr>
              <a:t>RASCI матриця приклад</a:t>
            </a:r>
            <a:endParaRPr sz="2250">
              <a:solidFill>
                <a:srgbClr val="C00000"/>
              </a:solidFill>
              <a:latin typeface="Calibri"/>
              <a:ea typeface="Calibri"/>
              <a:cs typeface="Calibri"/>
              <a:sym typeface="Calibri"/>
            </a:endParaRPr>
          </a:p>
        </p:txBody>
      </p:sp>
      <p:pic>
        <p:nvPicPr>
          <p:cNvPr id="673" name="Google Shape;673;p77"/>
          <p:cNvPicPr preferRelativeResize="0"/>
          <p:nvPr/>
        </p:nvPicPr>
        <p:blipFill rotWithShape="1">
          <a:blip r:embed="rId3">
            <a:alphaModFix/>
          </a:blip>
          <a:srcRect b="0" l="0" r="0" t="0"/>
          <a:stretch/>
        </p:blipFill>
        <p:spPr>
          <a:xfrm>
            <a:off x="699248" y="1473797"/>
            <a:ext cx="7501156" cy="339076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8"/>
          <p:cNvSpPr txBox="1"/>
          <p:nvPr>
            <p:ph type="title"/>
          </p:nvPr>
        </p:nvSpPr>
        <p:spPr>
          <a:xfrm>
            <a:off x="1040892" y="297963"/>
            <a:ext cx="6908292" cy="457941"/>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C00000"/>
              </a:buClr>
              <a:buSzPts val="2250"/>
              <a:buFont typeface="Calibri"/>
              <a:buNone/>
            </a:pPr>
            <a:r>
              <a:rPr b="1" lang="uk-UA" sz="2350">
                <a:solidFill>
                  <a:srgbClr val="0070C0"/>
                </a:solidFill>
              </a:rPr>
              <a:t>Project Steering Committee (PSC)</a:t>
            </a:r>
            <a:endParaRPr b="1" sz="2350">
              <a:solidFill>
                <a:srgbClr val="0070C0"/>
              </a:solidFill>
            </a:endParaRPr>
          </a:p>
        </p:txBody>
      </p:sp>
      <p:pic>
        <p:nvPicPr>
          <p:cNvPr id="135" name="Google Shape;135;p8"/>
          <p:cNvPicPr preferRelativeResize="0"/>
          <p:nvPr/>
        </p:nvPicPr>
        <p:blipFill rotWithShape="1">
          <a:blip r:embed="rId3">
            <a:alphaModFix/>
          </a:blip>
          <a:srcRect b="26666" l="7733" r="24800" t="20074"/>
          <a:stretch/>
        </p:blipFill>
        <p:spPr>
          <a:xfrm>
            <a:off x="536353" y="979551"/>
            <a:ext cx="8117709" cy="360464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9"/>
          <p:cNvSpPr txBox="1"/>
          <p:nvPr>
            <p:ph type="title"/>
          </p:nvPr>
        </p:nvSpPr>
        <p:spPr>
          <a:xfrm>
            <a:off x="1040892" y="297963"/>
            <a:ext cx="6908292" cy="457941"/>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C00000"/>
              </a:buClr>
              <a:buSzPts val="2250"/>
              <a:buFont typeface="Calibri"/>
              <a:buNone/>
            </a:pPr>
            <a:r>
              <a:rPr lang="uk-UA" sz="2250">
                <a:solidFill>
                  <a:srgbClr val="C00000"/>
                </a:solidFill>
                <a:latin typeface="Calibri"/>
                <a:ea typeface="Calibri"/>
                <a:cs typeface="Calibri"/>
                <a:sym typeface="Calibri"/>
              </a:rPr>
              <a:t>Project Steering Committee (PSC)</a:t>
            </a:r>
            <a:endParaRPr sz="2250">
              <a:solidFill>
                <a:srgbClr val="C00000"/>
              </a:solidFill>
              <a:latin typeface="Calibri"/>
              <a:ea typeface="Calibri"/>
              <a:cs typeface="Calibri"/>
              <a:sym typeface="Calibri"/>
            </a:endParaRPr>
          </a:p>
        </p:txBody>
      </p:sp>
      <p:sp>
        <p:nvSpPr>
          <p:cNvPr id="141" name="Google Shape;141;p9"/>
          <p:cNvSpPr txBox="1"/>
          <p:nvPr>
            <p:ph idx="1" type="body"/>
          </p:nvPr>
        </p:nvSpPr>
        <p:spPr>
          <a:xfrm>
            <a:off x="767896" y="755904"/>
            <a:ext cx="7803080" cy="5700883"/>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0"/>
              </a:spcBef>
              <a:spcAft>
                <a:spcPts val="0"/>
              </a:spcAft>
              <a:buClr>
                <a:schemeClr val="dk1"/>
              </a:buClr>
              <a:buSzPts val="2200"/>
              <a:buNone/>
            </a:pPr>
            <a:r>
              <a:rPr b="1" lang="uk-UA" sz="2200"/>
              <a:t>Керівний комітет проекту (Project Steering Committee - PSC) </a:t>
            </a:r>
            <a:r>
              <a:rPr lang="uk-UA" sz="2200"/>
              <a:t>включає принаймні чотири ролі (Project Owner - PO, Solution Provider - SP, Business Manager - BM, Project Manager - PM) на рівнях Directing та Managing, забезпечуючи збалансоване поєднання представників замовника та постачальника. Інші ролі також можуть брати участь відповідно до потреб проекту.</a:t>
            </a:r>
            <a:endParaRPr sz="2200"/>
          </a:p>
          <a:p>
            <a:pPr indent="0" lvl="0" marL="0" rtl="0" algn="just">
              <a:lnSpc>
                <a:spcPct val="100000"/>
              </a:lnSpc>
              <a:spcBef>
                <a:spcPts val="1200"/>
              </a:spcBef>
              <a:spcAft>
                <a:spcPts val="0"/>
              </a:spcAft>
              <a:buClr>
                <a:schemeClr val="dk1"/>
              </a:buClr>
              <a:buSzPts val="2200"/>
              <a:buNone/>
            </a:pPr>
            <a:r>
              <a:rPr b="1" lang="uk-UA" sz="2200"/>
              <a:t>Керівний комітет проекту PSC (Project Steering Committee) очолює Власник проекту PO (Project Owner) </a:t>
            </a:r>
            <a:r>
              <a:rPr lang="uk-UA" sz="2200"/>
              <a:t>і є ключовим органом, що приймає рішення та вирішує питання щодо проекту.</a:t>
            </a:r>
            <a:endParaRPr sz="2200"/>
          </a:p>
          <a:p>
            <a:pPr indent="0" lvl="0" marL="0" rtl="0" algn="just">
              <a:lnSpc>
                <a:spcPct val="100000"/>
              </a:lnSpc>
              <a:spcBef>
                <a:spcPts val="1200"/>
              </a:spcBef>
              <a:spcAft>
                <a:spcPts val="0"/>
              </a:spcAft>
              <a:buClr>
                <a:schemeClr val="dk1"/>
              </a:buClr>
              <a:buSzPts val="2200"/>
              <a:buNone/>
            </a:pPr>
            <a:r>
              <a:rPr lang="uk-UA" sz="2200"/>
              <a:t>Будь-які важливі рішення, які можуть вплинути на проект або на  здатність команди досягати цілей буде передана Керівному комітету проекту (PSC). Затвердження ключових документів, вирішення важливих питань проекту або запити на істотні зміни обговорюватимуться та вирішуються тут.</a:t>
            </a:r>
            <a:endParaRPr/>
          </a:p>
        </p:txBody>
      </p:sp>
    </p:spTree>
  </p:cSld>
  <p:clrMapOvr>
    <a:masterClrMapping/>
  </p:clrMapOvr>
</p:sld>
</file>

<file path=ppt/theme/theme1.xml><?xml version="1.0" encoding="utf-8"?>
<a:theme xmlns:a="http://schemas.openxmlformats.org/drawingml/2006/main" xmlns:r="http://schemas.openxmlformats.org/officeDocument/2006/relationships" name="Тема Office">
  <a:themeElements>
    <a:clrScheme name="Стандартная">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Тема Office">
  <a:themeElements>
    <a:clrScheme name="Тема 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2020-09-24T15:54:38Z</dcterms:created>
  <dc:creator>irynakubareva@outlook.com</dc:creator>
</cp:coreProperties>
</file>