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9"/>
  </p:notesMasterIdLst>
  <p:sldIdLst>
    <p:sldId id="308" r:id="rId3"/>
    <p:sldId id="256" r:id="rId4"/>
    <p:sldId id="267" r:id="rId5"/>
    <p:sldId id="311" r:id="rId6"/>
    <p:sldId id="312" r:id="rId7"/>
    <p:sldId id="273" r:id="rId8"/>
    <p:sldId id="313" r:id="rId9"/>
    <p:sldId id="314" r:id="rId10"/>
    <p:sldId id="288" r:id="rId11"/>
    <p:sldId id="287" r:id="rId12"/>
    <p:sldId id="289" r:id="rId13"/>
    <p:sldId id="319" r:id="rId14"/>
    <p:sldId id="286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7" r:id="rId28"/>
    <p:sldId id="315" r:id="rId29"/>
    <p:sldId id="316" r:id="rId30"/>
    <p:sldId id="317" r:id="rId31"/>
    <p:sldId id="318" r:id="rId32"/>
    <p:sldId id="302" r:id="rId33"/>
    <p:sldId id="303" r:id="rId34"/>
    <p:sldId id="304" r:id="rId35"/>
    <p:sldId id="305" r:id="rId36"/>
    <p:sldId id="309" r:id="rId37"/>
    <p:sldId id="310" r:id="rId3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92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0C06-9F76-41DE-ABB1-AA22F1229E4A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FD222-2C3F-4213-870E-F71EE4268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3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39598" y="82622"/>
            <a:ext cx="568515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75895">
              <a:lnSpc>
                <a:spcPts val="22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9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94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979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591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463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19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40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75895">
              <a:lnSpc>
                <a:spcPts val="22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75895">
              <a:lnSpc>
                <a:spcPts val="22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75895">
              <a:lnSpc>
                <a:spcPts val="22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75895">
              <a:lnSpc>
                <a:spcPts val="22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07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70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21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57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1861" y="19303"/>
            <a:ext cx="8095653" cy="11910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65140" y="1479622"/>
            <a:ext cx="5993130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50290" y="6179328"/>
            <a:ext cx="354537" cy="307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A8A8A"/>
                </a:solidFill>
                <a:latin typeface="Times New Roman"/>
                <a:cs typeface="Times New Roman"/>
              </a:defRPr>
            </a:lvl1pPr>
          </a:lstStyle>
          <a:p>
            <a:pPr marL="175895">
              <a:lnSpc>
                <a:spcPts val="228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860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912818" y="440360"/>
            <a:ext cx="7714550" cy="37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uk-UA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ЦИФРОВИЙ ДИЗАЙН НА ОСНОВІ FPGA: ПРИНЦИПИ ТА ЗАСТОСУВАННЯ</a:t>
            </a:r>
            <a:endParaRPr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632" y="2661531"/>
            <a:ext cx="2866465" cy="140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0EABA4-C73D-AF21-17D0-2BDDF9F1F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29" y="440360"/>
            <a:ext cx="2014470" cy="1952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A76B1-51DA-42D9-9C70-972ECEDF5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32" y="4605012"/>
            <a:ext cx="2866465" cy="1610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88642-521B-383A-34EE-217ADCCC9138}"/>
              </a:ext>
            </a:extLst>
          </p:cNvPr>
          <p:cNvSpPr txBox="1"/>
          <p:nvPr/>
        </p:nvSpPr>
        <p:spPr>
          <a:xfrm>
            <a:off x="4719819" y="4732915"/>
            <a:ext cx="6907549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4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Комбінаційна логіка ІІ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8661" y="945738"/>
            <a:ext cx="10487025" cy="181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  <a:tab pos="356870" algn="l"/>
              </a:tabLst>
            </a:pPr>
            <a:r>
              <a:rPr sz="2800" dirty="0">
                <a:latin typeface="Times New Roman"/>
                <a:cs typeface="Times New Roman"/>
              </a:rPr>
              <a:t>Обвести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овалом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сусідніх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lang="uk-UA" sz="2800" spc="-10" dirty="0">
                <a:latin typeface="Times New Roman"/>
                <a:cs typeface="Times New Roman"/>
              </a:rPr>
              <a:t>комірках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lang="uk-UA" sz="2800" spc="-90" dirty="0">
                <a:latin typeface="Times New Roman"/>
                <a:cs typeface="Times New Roman"/>
              </a:rPr>
              <a:t>(</a:t>
            </a:r>
            <a:r>
              <a:rPr sz="2800" spc="-10" dirty="0" err="1">
                <a:latin typeface="Times New Roman"/>
                <a:cs typeface="Times New Roman"/>
              </a:rPr>
              <a:t>утвор</a:t>
            </a:r>
            <a:r>
              <a:rPr lang="uk-UA" sz="2800" spc="-10" dirty="0" err="1">
                <a:latin typeface="Times New Roman"/>
                <a:cs typeface="Times New Roman"/>
              </a:rPr>
              <a:t>еться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квадрат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5" dirty="0" err="1">
                <a:latin typeface="Times New Roman"/>
                <a:cs typeface="Times New Roman"/>
              </a:rPr>
              <a:t>або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 err="1">
                <a:latin typeface="Times New Roman"/>
                <a:cs typeface="Times New Roman"/>
              </a:rPr>
              <a:t>прямокутник</a:t>
            </a:r>
            <a:r>
              <a:rPr lang="uk-UA" sz="2800" spc="-10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355600" marR="13081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булевий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вираз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включаються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тільки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ті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літерали,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пряма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і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інверсна </a:t>
            </a:r>
            <a:r>
              <a:rPr sz="2800" dirty="0">
                <a:latin typeface="Times New Roman"/>
                <a:cs typeface="Times New Roman"/>
              </a:rPr>
              <a:t>форма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яких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не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попадає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овал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160B2-4C0A-F88F-74BD-3AC29C3A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111098"/>
            <a:ext cx="8573035" cy="3365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2DF964-EA65-0C5F-515D-2CA03621F65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МІНІМІЗАЦІЯ</a:t>
            </a:r>
            <a:r>
              <a:rPr lang="ru-RU" sz="4000" b="1" spc="-70" dirty="0"/>
              <a:t> 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lang="ru-RU" sz="4000" b="1" spc="-55" dirty="0"/>
              <a:t> </a:t>
            </a:r>
            <a:r>
              <a:rPr lang="ru-RU" sz="4000" b="1" spc="-10" dirty="0"/>
              <a:t>ДОПОМОГОЮ</a:t>
            </a:r>
            <a:r>
              <a:rPr lang="ru-RU" sz="4000" b="1" spc="-85" dirty="0"/>
              <a:t> </a:t>
            </a:r>
            <a:r>
              <a:rPr lang="ru-RU" sz="4000" b="1" dirty="0"/>
              <a:t>КАРТИ</a:t>
            </a:r>
            <a:r>
              <a:rPr lang="ru-RU" sz="4000" b="1" spc="-70" dirty="0"/>
              <a:t> </a:t>
            </a:r>
            <a:r>
              <a:rPr lang="ru-RU" sz="4000" b="1" spc="-10" dirty="0"/>
              <a:t>КАРНО</a:t>
            </a:r>
            <a:endParaRPr lang="en-US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7016" y="1413597"/>
            <a:ext cx="10210800" cy="4838504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дозволяється включати в овали нулі.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дозволяється робити діагональні овали.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овал повинен охоплювати блок, число клітин якого у кожному напрямку дорівнює тільки ступеню двійки (тобто 1, 2 або 4).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 овал має бути настільки великим, наскільки це можливо.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Одиниці можуть бути обведені скільки завгодно разів, якщо це дає змогу зменшити кількість овалів.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 овалів, повинна бути найменшою, з необхідних для покриття усіх одиниць.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Овали можуть об’єднувати краї карти Карно.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4FF1D-9DB5-67CE-348F-0B09B94FE7F6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ПРАВИЛА</a:t>
            </a:r>
            <a:r>
              <a:rPr lang="uk-UA" sz="48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КАРТ</a:t>
            </a:r>
            <a:r>
              <a:rPr lang="uk-UA" sz="48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94FF1D-9DB5-67CE-348F-0B09B94FE7F6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ПРАВИЛА</a:t>
            </a:r>
            <a:r>
              <a:rPr lang="uk-UA" sz="48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КАРТ</a:t>
            </a:r>
            <a:r>
              <a:rPr lang="uk-UA" sz="48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8321F-38C6-D572-3DBD-5501722E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11582400" cy="47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8471" y="844075"/>
            <a:ext cx="10489565" cy="114109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Булеві</a:t>
            </a:r>
            <a:r>
              <a:rPr sz="28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вирази</a:t>
            </a:r>
            <a:r>
              <a:rPr sz="28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можна</a:t>
            </a:r>
            <a:r>
              <a:rPr sz="28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спростити</a:t>
            </a:r>
            <a:r>
              <a:rPr sz="28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шляхом</a:t>
            </a:r>
            <a:r>
              <a:rPr sz="2800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5" dirty="0">
                <a:latin typeface="Calibri" panose="020F0502020204030204" pitchFamily="34" charset="0"/>
                <a:cs typeface="Calibri" panose="020F0502020204030204" pitchFamily="34" charset="0"/>
              </a:rPr>
              <a:t>комбінування</a:t>
            </a:r>
            <a:r>
              <a:rPr sz="2800" spc="-1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термів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1300" indent="-229235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Карти</a:t>
            </a:r>
            <a:r>
              <a:rPr sz="2800" spc="-1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  <a:r>
              <a:rPr sz="28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latin typeface="Calibri" panose="020F0502020204030204" pitchFamily="34" charset="0"/>
                <a:cs typeface="Calibri" panose="020F0502020204030204" pitchFamily="34" charset="0"/>
              </a:rPr>
              <a:t>дозволяють</a:t>
            </a:r>
            <a:r>
              <a:rPr sz="28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наглядно</a:t>
            </a:r>
            <a:r>
              <a:rPr sz="28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мінімізувати</a:t>
            </a:r>
            <a:r>
              <a:rPr sz="28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вирази</a:t>
            </a:r>
            <a:r>
              <a:rPr sz="28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200" dirty="0"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  <a:r>
              <a:rPr sz="2800" i="1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sz="28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𝐴</a:t>
            </a:r>
            <a:r>
              <a:rPr sz="280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sz="28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5264" y="10035"/>
            <a:ext cx="12192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5400" dirty="0">
                <a:latin typeface="Calibri" panose="020F0502020204030204" pitchFamily="34" charset="0"/>
                <a:cs typeface="Calibri" panose="020F0502020204030204" pitchFamily="34" charset="0"/>
              </a:rPr>
              <a:t>КАРТИ</a:t>
            </a:r>
            <a:r>
              <a:rPr lang="uk-UA" sz="54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5400" spc="-10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</a:p>
        </p:txBody>
      </p:sp>
      <p:sp>
        <p:nvSpPr>
          <p:cNvPr id="3" name="object 3"/>
          <p:cNvSpPr/>
          <p:nvPr/>
        </p:nvSpPr>
        <p:spPr>
          <a:xfrm>
            <a:off x="9928979" y="1533642"/>
            <a:ext cx="228600" cy="22860"/>
          </a:xfrm>
          <a:custGeom>
            <a:avLst/>
            <a:gdLst/>
            <a:ahLst/>
            <a:cxnLst/>
            <a:rect l="l" t="t" r="r" b="b"/>
            <a:pathLst>
              <a:path w="228600" h="22859">
                <a:moveTo>
                  <a:pt x="228600" y="0"/>
                </a:moveTo>
                <a:lnTo>
                  <a:pt x="0" y="0"/>
                </a:lnTo>
                <a:lnTo>
                  <a:pt x="0" y="22860"/>
                </a:lnTo>
                <a:lnTo>
                  <a:pt x="228600" y="2286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06770" y="3211076"/>
            <a:ext cx="2901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25" dirty="0">
                <a:latin typeface="Arial"/>
                <a:cs typeface="Arial"/>
              </a:rPr>
              <a:t>00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1151" y="3211076"/>
            <a:ext cx="2901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25" dirty="0">
                <a:latin typeface="Arial"/>
                <a:cs typeface="Arial"/>
              </a:rPr>
              <a:t>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4867" y="3769006"/>
            <a:ext cx="15875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10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2832" y="4584115"/>
            <a:ext cx="15875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10" dirty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5639" y="3211198"/>
            <a:ext cx="2901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25" dirty="0">
                <a:latin typeface="Arial"/>
                <a:cs typeface="Arial"/>
              </a:rPr>
              <a:t>11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7874" y="3211198"/>
            <a:ext cx="2901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25" dirty="0">
                <a:latin typeface="Arial"/>
                <a:cs typeface="Arial"/>
              </a:rPr>
              <a:t>10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47365" y="3122334"/>
            <a:ext cx="404495" cy="405765"/>
          </a:xfrm>
          <a:custGeom>
            <a:avLst/>
            <a:gdLst/>
            <a:ahLst/>
            <a:cxnLst/>
            <a:rect l="l" t="t" r="r" b="b"/>
            <a:pathLst>
              <a:path w="404495" h="405764">
                <a:moveTo>
                  <a:pt x="403977" y="405767"/>
                </a:moveTo>
                <a:lnTo>
                  <a:pt x="0" y="0"/>
                </a:lnTo>
              </a:path>
            </a:pathLst>
          </a:custGeom>
          <a:ln w="7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74193" y="2939356"/>
            <a:ext cx="34734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-25" dirty="0">
                <a:latin typeface="Arial"/>
                <a:cs typeface="Arial"/>
              </a:rPr>
              <a:t>AB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047731" y="3524490"/>
          <a:ext cx="3218179" cy="1629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27025" algn="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19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327025" algn="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63083" y="2712929"/>
          <a:ext cx="2901949" cy="2586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73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31750">
                        <a:lnSpc>
                          <a:spcPts val="2105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1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211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2095"/>
                        </a:lnSpc>
                      </a:pPr>
                      <a:r>
                        <a:rPr sz="190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0"/>
                        </a:lnSpc>
                      </a:pPr>
                      <a:r>
                        <a:rPr sz="1900" i="1" dirty="0">
                          <a:latin typeface="Arial"/>
                          <a:cs typeface="Arial"/>
                        </a:rPr>
                        <a:t>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964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95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4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964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95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95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955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955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31750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7960" algn="r">
                        <a:lnSpc>
                          <a:spcPts val="196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1955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97961" y="2712929"/>
          <a:ext cx="2927349" cy="68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900" i="1" dirty="0">
                          <a:latin typeface="Arial"/>
                          <a:cs typeface="Arial"/>
                        </a:rPr>
                        <a:t>A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02235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900" i="1" dirty="0">
                          <a:latin typeface="Arial"/>
                          <a:cs typeface="Arial"/>
                        </a:rPr>
                        <a:t>B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900" i="1" dirty="0">
                          <a:latin typeface="Arial"/>
                          <a:cs typeface="Arial"/>
                        </a:rPr>
                        <a:t>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900" i="1" dirty="0">
                          <a:latin typeface="Arial"/>
                          <a:cs typeface="Arial"/>
                        </a:rPr>
                        <a:t>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900" i="1" dirty="0">
                          <a:latin typeface="Arial"/>
                          <a:cs typeface="Arial"/>
                        </a:rPr>
                        <a:t>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1028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196850">
                        <a:lnSpc>
                          <a:spcPts val="2000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2005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005"/>
                        </a:lnSpc>
                      </a:pPr>
                      <a:r>
                        <a:rPr sz="1900" dirty="0">
                          <a:latin typeface="Courier New"/>
                          <a:cs typeface="Courier New"/>
                        </a:rPr>
                        <a:t>0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95"/>
                        </a:lnSpc>
                      </a:pPr>
                      <a:r>
                        <a:rPr sz="190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9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7906820" y="3294398"/>
            <a:ext cx="19875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-15" dirty="0">
                <a:latin typeface="Arial"/>
                <a:cs typeface="Arial"/>
              </a:rPr>
              <a:t>C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6898" y="3211140"/>
            <a:ext cx="2901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25" dirty="0">
                <a:latin typeface="Arial"/>
                <a:cs typeface="Arial"/>
              </a:rPr>
              <a:t>00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01230" y="3211140"/>
            <a:ext cx="2901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25" dirty="0">
                <a:latin typeface="Arial"/>
                <a:cs typeface="Arial"/>
              </a:rPr>
              <a:t>01</a:t>
            </a:r>
            <a:endParaRPr sz="1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10658" y="3769191"/>
            <a:ext cx="15875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10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28622" y="4584300"/>
            <a:ext cx="15875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10" dirty="0">
                <a:latin typeface="Arial"/>
                <a:cs typeface="Arial"/>
              </a:rPr>
              <a:t>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10408" y="2801887"/>
            <a:ext cx="185420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-10" dirty="0">
                <a:latin typeface="Arial"/>
                <a:cs typeface="Arial"/>
              </a:rPr>
              <a:t>Y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05801" y="3211383"/>
            <a:ext cx="2901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25" dirty="0">
                <a:latin typeface="Arial"/>
                <a:cs typeface="Arial"/>
              </a:rPr>
              <a:t>11</a:t>
            </a:r>
            <a:endParaRPr sz="1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78036" y="3211383"/>
            <a:ext cx="29019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25" dirty="0">
                <a:latin typeface="Arial"/>
                <a:cs typeface="Arial"/>
              </a:rPr>
              <a:t>10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37390" y="3122327"/>
            <a:ext cx="404495" cy="405765"/>
          </a:xfrm>
          <a:custGeom>
            <a:avLst/>
            <a:gdLst/>
            <a:ahLst/>
            <a:cxnLst/>
            <a:rect l="l" t="t" r="r" b="b"/>
            <a:pathLst>
              <a:path w="404495" h="405764">
                <a:moveTo>
                  <a:pt x="403977" y="405767"/>
                </a:moveTo>
                <a:lnTo>
                  <a:pt x="0" y="0"/>
                </a:lnTo>
              </a:path>
            </a:pathLst>
          </a:custGeom>
          <a:ln w="71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167794" y="2990069"/>
            <a:ext cx="347345" cy="316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i="1" spc="-25" dirty="0">
                <a:latin typeface="Arial"/>
                <a:cs typeface="Arial"/>
              </a:rPr>
              <a:t>AB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8337760" y="3524484"/>
          <a:ext cx="3218179" cy="1629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4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i="1" spc="-25" dirty="0">
                          <a:latin typeface="Arial"/>
                          <a:cs typeface="Arial"/>
                        </a:rPr>
                        <a:t>ABC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i="1" spc="-25" dirty="0">
                          <a:latin typeface="Arial"/>
                          <a:cs typeface="Arial"/>
                        </a:rPr>
                        <a:t>ABC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900" i="1" spc="-25" dirty="0">
                          <a:latin typeface="Arial"/>
                          <a:cs typeface="Arial"/>
                        </a:rPr>
                        <a:t>ABC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i="1" spc="-25" dirty="0">
                          <a:latin typeface="Arial"/>
                          <a:cs typeface="Arial"/>
                        </a:rPr>
                        <a:t>ABC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i="1" spc="-25" dirty="0">
                          <a:latin typeface="Arial"/>
                          <a:cs typeface="Arial"/>
                        </a:rPr>
                        <a:t>ABC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3670">
                        <a:lnSpc>
                          <a:spcPct val="100000"/>
                        </a:lnSpc>
                      </a:pPr>
                      <a:r>
                        <a:rPr sz="1900" i="1" spc="-25" dirty="0">
                          <a:latin typeface="Arial"/>
                          <a:cs typeface="Arial"/>
                        </a:rPr>
                        <a:t>ABC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8530844" y="3850533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09595" y="3850533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77621" y="3850532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30844" y="4633083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09595" y="4633082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35223" y="385053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82002" y="385053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35223" y="4633081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86382" y="3850529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22736" y="385052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290762" y="385052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122736" y="463307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7250" y="0"/>
                </a:lnTo>
              </a:path>
            </a:pathLst>
          </a:custGeom>
          <a:ln w="21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6722" y="2712929"/>
            <a:ext cx="0" cy="2583180"/>
          </a:xfrm>
          <a:custGeom>
            <a:avLst/>
            <a:gdLst/>
            <a:ahLst/>
            <a:cxnLst/>
            <a:rect l="l" t="t" r="r" b="b"/>
            <a:pathLst>
              <a:path h="2583179">
                <a:moveTo>
                  <a:pt x="0" y="0"/>
                </a:moveTo>
                <a:lnTo>
                  <a:pt x="0" y="2583143"/>
                </a:lnTo>
              </a:path>
            </a:pathLst>
          </a:custGeom>
          <a:ln w="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586847" y="2330168"/>
            <a:ext cx="165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Карта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Карно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7112" y="2259149"/>
            <a:ext cx="1101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49515" algn="l"/>
              </a:tabLst>
            </a:pPr>
            <a:r>
              <a:rPr sz="3600" baseline="1157" dirty="0">
                <a:latin typeface="Calibri" panose="020F0502020204030204" pitchFamily="34" charset="0"/>
                <a:cs typeface="Calibri" panose="020F0502020204030204" pitchFamily="34" charset="0"/>
              </a:rPr>
              <a:t>Таблиця</a:t>
            </a:r>
            <a:r>
              <a:rPr sz="3600" spc="-209" baseline="115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spc="-15" baseline="1157" dirty="0">
                <a:latin typeface="Calibri" panose="020F0502020204030204" pitchFamily="34" charset="0"/>
                <a:cs typeface="Calibri" panose="020F0502020204030204" pitchFamily="34" charset="0"/>
              </a:rPr>
              <a:t>істиності</a:t>
            </a:r>
            <a:r>
              <a:rPr sz="3600" baseline="1157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Карта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  <a:r>
              <a:rPr sz="24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мінтермами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7112" y="5358729"/>
            <a:ext cx="353650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sz="2400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використанням</a:t>
            </a:r>
            <a:r>
              <a:rPr sz="2400" spc="-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булевої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spc="-7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алгебри</a:t>
            </a:r>
            <a:r>
              <a:rPr sz="24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отримаємо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72938E89-1201-4074-645B-EBCDAEF0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12" y="6209917"/>
            <a:ext cx="4800688" cy="479558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73E9A5B9-AE88-58FB-9A5C-12D69F4DF94A}"/>
              </a:ext>
            </a:extLst>
          </p:cNvPr>
          <p:cNvSpPr/>
          <p:nvPr/>
        </p:nvSpPr>
        <p:spPr>
          <a:xfrm>
            <a:off x="4221538" y="3657600"/>
            <a:ext cx="469144" cy="13716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Alternate Process 58">
            <a:extLst>
              <a:ext uri="{FF2B5EF4-FFF2-40B4-BE49-F238E27FC236}">
                <a16:creationId xmlns:a16="http://schemas.microsoft.com/office/drawing/2014/main" id="{1F16AAF3-AB2C-6CB4-79EE-22558857A4A5}"/>
              </a:ext>
            </a:extLst>
          </p:cNvPr>
          <p:cNvSpPr/>
          <p:nvPr/>
        </p:nvSpPr>
        <p:spPr>
          <a:xfrm>
            <a:off x="8431426" y="3670660"/>
            <a:ext cx="636351" cy="137159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E2BDDFF-10BA-B290-8FBE-AAA21361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601" y="6243784"/>
            <a:ext cx="1258474" cy="4515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199" y="17968"/>
            <a:ext cx="12268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4800" dirty="0">
                <a:latin typeface="Calibri" panose="020F0502020204030204" pitchFamily="34" charset="0"/>
                <a:cs typeface="Calibri" panose="020F0502020204030204" pitchFamily="34" charset="0"/>
              </a:rPr>
              <a:t>КАРТА</a:t>
            </a:r>
            <a:r>
              <a:rPr lang="uk-UA" sz="4800" spc="-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  <a:r>
              <a:rPr lang="uk-UA" sz="48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uk-UA" sz="48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dirty="0">
                <a:latin typeface="Calibri" panose="020F0502020204030204" pitchFamily="34" charset="0"/>
                <a:cs typeface="Calibri" panose="020F0502020204030204" pitchFamily="34" charset="0"/>
              </a:rPr>
              <a:t>ТРИ</a:t>
            </a:r>
            <a:r>
              <a:rPr lang="uk-UA" sz="48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spc="-20" dirty="0">
                <a:latin typeface="Calibri" panose="020F0502020204030204" pitchFamily="34" charset="0"/>
                <a:cs typeface="Calibri" panose="020F0502020204030204" pitchFamily="34" charset="0"/>
              </a:rPr>
              <a:t>ВХОДИ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778" y="936378"/>
            <a:ext cx="2133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5" dirty="0">
                <a:latin typeface="Arial"/>
                <a:cs typeface="Arial"/>
              </a:rPr>
              <a:t>C</a:t>
            </a:r>
            <a:endParaRPr sz="2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356" y="849560"/>
            <a:ext cx="3149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25" dirty="0">
                <a:latin typeface="Arial"/>
                <a:cs typeface="Arial"/>
              </a:rPr>
              <a:t>00</a:t>
            </a:r>
            <a:endParaRPr sz="2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9468" y="849560"/>
            <a:ext cx="3149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25" dirty="0">
                <a:latin typeface="Arial"/>
                <a:cs typeface="Arial"/>
              </a:rPr>
              <a:t>01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033" y="1457294"/>
            <a:ext cx="170180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5" dirty="0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050" i="1" spc="-5" dirty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9431" y="415462"/>
            <a:ext cx="19939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5" dirty="0">
                <a:latin typeface="Arial"/>
                <a:cs typeface="Arial"/>
              </a:rPr>
              <a:t>Y</a:t>
            </a:r>
            <a:endParaRPr sz="2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6673" y="849560"/>
            <a:ext cx="3149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25" dirty="0">
                <a:latin typeface="Arial"/>
                <a:cs typeface="Arial"/>
              </a:rPr>
              <a:t>11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4971" y="849560"/>
            <a:ext cx="31496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25" dirty="0">
                <a:latin typeface="Arial"/>
                <a:cs typeface="Arial"/>
              </a:rPr>
              <a:t>10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386" y="746502"/>
            <a:ext cx="433705" cy="463550"/>
          </a:xfrm>
          <a:custGeom>
            <a:avLst/>
            <a:gdLst/>
            <a:ahLst/>
            <a:cxnLst/>
            <a:rect l="l" t="t" r="r" b="b"/>
            <a:pathLst>
              <a:path w="433705" h="463550">
                <a:moveTo>
                  <a:pt x="433602" y="463036"/>
                </a:moveTo>
                <a:lnTo>
                  <a:pt x="0" y="0"/>
                </a:lnTo>
              </a:path>
            </a:pathLst>
          </a:custGeom>
          <a:ln w="289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0847" y="618041"/>
            <a:ext cx="33147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i="1" spc="-145" dirty="0">
                <a:latin typeface="Arial"/>
                <a:cs typeface="Arial"/>
              </a:rPr>
              <a:t>AB</a:t>
            </a:r>
            <a:endParaRPr sz="205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32510" y="1195066"/>
          <a:ext cx="3525520" cy="1764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8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205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R="35560" algn="ctr">
                        <a:lnSpc>
                          <a:spcPct val="100000"/>
                        </a:lnSpc>
                      </a:pPr>
                      <a:r>
                        <a:rPr sz="205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5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205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205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205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R="35560" algn="ctr">
                        <a:lnSpc>
                          <a:spcPct val="100000"/>
                        </a:lnSpc>
                      </a:pPr>
                      <a:r>
                        <a:rPr sz="205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5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205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2050" i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ABC</a:t>
                      </a:r>
                      <a:endParaRPr sz="2050" dirty="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249337" y="155681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1684" y="1556816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5125" y="1556816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534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9337" y="23960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51684" y="23960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5448" y="155681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1237" y="155681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5448" y="2396069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88443" y="155681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82207" y="155681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84555" y="155681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82207" y="239606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627" y="0"/>
                </a:lnTo>
              </a:path>
            </a:pathLst>
          </a:custGeom>
          <a:ln w="2893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769012" y="3881923"/>
          <a:ext cx="2176780" cy="224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770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ts val="2135"/>
                        </a:lnSpc>
                        <a:spcBef>
                          <a:spcPts val="770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C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2135"/>
                        </a:lnSpc>
                        <a:spcBef>
                          <a:spcPts val="770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10160" algn="ct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95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95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0160" algn="ctr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0160" algn="ctr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900"/>
                        </a:lnSpc>
                      </a:pPr>
                      <a:r>
                        <a:rPr sz="180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10160" algn="ctr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900"/>
                        </a:lnSpc>
                      </a:pPr>
                      <a:r>
                        <a:rPr sz="180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10795" algn="ctr">
                        <a:lnSpc>
                          <a:spcPts val="1789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87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87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10795" algn="ctr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10795" algn="ctr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9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2396527" y="3881923"/>
            <a:ext cx="0" cy="2442210"/>
          </a:xfrm>
          <a:custGeom>
            <a:avLst/>
            <a:gdLst/>
            <a:ahLst/>
            <a:cxnLst/>
            <a:rect l="l" t="t" r="r" b="b"/>
            <a:pathLst>
              <a:path h="2442210">
                <a:moveTo>
                  <a:pt x="0" y="0"/>
                </a:moveTo>
                <a:lnTo>
                  <a:pt x="0" y="2441836"/>
                </a:lnTo>
              </a:path>
            </a:pathLst>
          </a:custGeom>
          <a:ln w="215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55659" y="3511120"/>
            <a:ext cx="133159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dirty="0">
                <a:latin typeface="Arial"/>
                <a:cs typeface="Arial"/>
              </a:rPr>
              <a:t>Truth</a:t>
            </a:r>
            <a:r>
              <a:rPr sz="1800" b="1" spc="2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15398" y="4295687"/>
            <a:ext cx="19939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6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09094" y="4213194"/>
            <a:ext cx="29146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-25" dirty="0">
                <a:latin typeface="Arial"/>
                <a:cs typeface="Arial"/>
              </a:rPr>
              <a:t>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21256" y="4213194"/>
            <a:ext cx="29146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-25" dirty="0">
                <a:latin typeface="Arial"/>
                <a:cs typeface="Arial"/>
              </a:rPr>
              <a:t>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20304" y="4746170"/>
            <a:ext cx="15938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5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8363" y="5519942"/>
            <a:ext cx="15938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5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17956" y="3827922"/>
            <a:ext cx="18605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6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30046" y="4213194"/>
            <a:ext cx="29146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-25" dirty="0"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02719" y="4213194"/>
            <a:ext cx="29146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-25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49660" y="4129549"/>
            <a:ext cx="402590" cy="389255"/>
          </a:xfrm>
          <a:custGeom>
            <a:avLst/>
            <a:gdLst/>
            <a:ahLst/>
            <a:cxnLst/>
            <a:rect l="l" t="t" r="r" b="b"/>
            <a:pathLst>
              <a:path w="402589" h="389254">
                <a:moveTo>
                  <a:pt x="402502" y="388630"/>
                </a:moveTo>
                <a:lnTo>
                  <a:pt x="0" y="0"/>
                </a:lnTo>
              </a:path>
            </a:pathLst>
          </a:custGeom>
          <a:ln w="70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277742" y="4003356"/>
            <a:ext cx="34925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i="1" spc="40" dirty="0">
                <a:latin typeface="Arial"/>
                <a:cs typeface="Arial"/>
              </a:rPr>
              <a:t>AB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4448696" y="4514707"/>
          <a:ext cx="3233419" cy="154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430">
                <a:tc>
                  <a:txBody>
                    <a:bodyPr/>
                    <a:lstStyle/>
                    <a:p>
                      <a:pPr marL="17780" algn="ctr">
                        <a:lnSpc>
                          <a:spcPts val="4820"/>
                        </a:lnSpc>
                      </a:pPr>
                      <a:r>
                        <a:rPr sz="4050" b="1" dirty="0">
                          <a:latin typeface="Courier New"/>
                          <a:cs typeface="Courier New"/>
                        </a:rPr>
                        <a:t>0</a:t>
                      </a:r>
                      <a:endParaRPr sz="4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4820"/>
                        </a:lnSpc>
                      </a:pPr>
                      <a:r>
                        <a:rPr sz="40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4820"/>
                        </a:lnSpc>
                      </a:pPr>
                      <a:r>
                        <a:rPr sz="40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4820"/>
                        </a:lnSpc>
                      </a:pPr>
                      <a:r>
                        <a:rPr sz="4050" b="1" dirty="0">
                          <a:latin typeface="Courier New"/>
                          <a:cs typeface="Courier New"/>
                        </a:rPr>
                        <a:t>0</a:t>
                      </a:r>
                      <a:endParaRPr sz="4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430">
                <a:tc>
                  <a:txBody>
                    <a:bodyPr/>
                    <a:lstStyle/>
                    <a:p>
                      <a:pPr marL="17780" algn="ctr">
                        <a:lnSpc>
                          <a:spcPts val="4820"/>
                        </a:lnSpc>
                      </a:pPr>
                      <a:r>
                        <a:rPr sz="4050" b="1" dirty="0">
                          <a:latin typeface="Courier New"/>
                          <a:cs typeface="Courier New"/>
                        </a:rPr>
                        <a:t>0</a:t>
                      </a:r>
                      <a:endParaRPr sz="4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4820"/>
                        </a:lnSpc>
                      </a:pPr>
                      <a:r>
                        <a:rPr sz="40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4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4820"/>
                        </a:lnSpc>
                      </a:pPr>
                      <a:r>
                        <a:rPr sz="4050" b="1" dirty="0">
                          <a:latin typeface="Courier New"/>
                          <a:cs typeface="Courier New"/>
                        </a:rPr>
                        <a:t>0</a:t>
                      </a:r>
                      <a:endParaRPr sz="4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4820"/>
                        </a:lnSpc>
                      </a:pPr>
                      <a:r>
                        <a:rPr sz="4050" b="1" dirty="0">
                          <a:latin typeface="Courier New"/>
                          <a:cs typeface="Courier New"/>
                        </a:rPr>
                        <a:t>0</a:t>
                      </a:r>
                      <a:endParaRPr sz="40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object 39"/>
          <p:cNvSpPr txBox="1"/>
          <p:nvPr/>
        </p:nvSpPr>
        <p:spPr>
          <a:xfrm>
            <a:off x="5334310" y="3570019"/>
            <a:ext cx="762000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800" b="1" dirty="0">
                <a:latin typeface="Arial"/>
                <a:cs typeface="Arial"/>
              </a:rPr>
              <a:t>K-</a:t>
            </a:r>
            <a:r>
              <a:rPr sz="1800" b="1" spc="40" dirty="0">
                <a:latin typeface="Arial"/>
                <a:cs typeface="Arial"/>
              </a:rPr>
              <a:t>Map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336256" y="4579960"/>
            <a:ext cx="1491615" cy="1424305"/>
            <a:chOff x="5336256" y="4579960"/>
            <a:chExt cx="1491615" cy="1424305"/>
          </a:xfrm>
        </p:grpSpPr>
        <p:sp>
          <p:nvSpPr>
            <p:cNvPr id="41" name="object 41"/>
            <p:cNvSpPr/>
            <p:nvPr/>
          </p:nvSpPr>
          <p:spPr>
            <a:xfrm>
              <a:off x="5339823" y="4583527"/>
              <a:ext cx="675640" cy="1417320"/>
            </a:xfrm>
            <a:custGeom>
              <a:avLst/>
              <a:gdLst/>
              <a:ahLst/>
              <a:cxnLst/>
              <a:rect l="l" t="t" r="r" b="b"/>
              <a:pathLst>
                <a:path w="675639" h="1417320">
                  <a:moveTo>
                    <a:pt x="337814" y="1416952"/>
                  </a:moveTo>
                  <a:lnTo>
                    <a:pt x="402502" y="1413513"/>
                  </a:lnTo>
                  <a:lnTo>
                    <a:pt x="467190" y="1392878"/>
                  </a:lnTo>
                  <a:lnTo>
                    <a:pt x="524690" y="1365364"/>
                  </a:lnTo>
                  <a:lnTo>
                    <a:pt x="575003" y="1324094"/>
                  </a:lnTo>
                  <a:lnTo>
                    <a:pt x="618128" y="1275945"/>
                  </a:lnTo>
                  <a:lnTo>
                    <a:pt x="650472" y="1217478"/>
                  </a:lnTo>
                  <a:lnTo>
                    <a:pt x="668441" y="1159012"/>
                  </a:lnTo>
                  <a:lnTo>
                    <a:pt x="675629" y="1097106"/>
                  </a:lnTo>
                  <a:lnTo>
                    <a:pt x="675629" y="319846"/>
                  </a:lnTo>
                  <a:lnTo>
                    <a:pt x="668441" y="257940"/>
                  </a:lnTo>
                  <a:lnTo>
                    <a:pt x="650472" y="199473"/>
                  </a:lnTo>
                  <a:lnTo>
                    <a:pt x="618128" y="141007"/>
                  </a:lnTo>
                  <a:lnTo>
                    <a:pt x="575003" y="92858"/>
                  </a:lnTo>
                  <a:lnTo>
                    <a:pt x="524690" y="51588"/>
                  </a:lnTo>
                  <a:lnTo>
                    <a:pt x="467190" y="24074"/>
                  </a:lnTo>
                  <a:lnTo>
                    <a:pt x="402502" y="3439"/>
                  </a:lnTo>
                  <a:lnTo>
                    <a:pt x="337814" y="0"/>
                  </a:lnTo>
                  <a:lnTo>
                    <a:pt x="273126" y="3439"/>
                  </a:lnTo>
                  <a:lnTo>
                    <a:pt x="208438" y="24074"/>
                  </a:lnTo>
                  <a:lnTo>
                    <a:pt x="150938" y="51588"/>
                  </a:lnTo>
                  <a:lnTo>
                    <a:pt x="100625" y="92858"/>
                  </a:lnTo>
                  <a:lnTo>
                    <a:pt x="57500" y="141007"/>
                  </a:lnTo>
                  <a:lnTo>
                    <a:pt x="25156" y="199473"/>
                  </a:lnTo>
                  <a:lnTo>
                    <a:pt x="7187" y="257940"/>
                  </a:lnTo>
                  <a:lnTo>
                    <a:pt x="0" y="319846"/>
                  </a:lnTo>
                  <a:lnTo>
                    <a:pt x="0" y="1097106"/>
                  </a:lnTo>
                  <a:lnTo>
                    <a:pt x="7187" y="1159012"/>
                  </a:lnTo>
                  <a:lnTo>
                    <a:pt x="25156" y="1217478"/>
                  </a:lnTo>
                  <a:lnTo>
                    <a:pt x="57500" y="1275945"/>
                  </a:lnTo>
                  <a:lnTo>
                    <a:pt x="100625" y="1324094"/>
                  </a:lnTo>
                  <a:lnTo>
                    <a:pt x="150938" y="1365364"/>
                  </a:lnTo>
                  <a:lnTo>
                    <a:pt x="208438" y="1392878"/>
                  </a:lnTo>
                  <a:lnTo>
                    <a:pt x="273126" y="1413513"/>
                  </a:lnTo>
                  <a:lnTo>
                    <a:pt x="337814" y="1416952"/>
                  </a:lnTo>
                </a:path>
              </a:pathLst>
            </a:custGeom>
            <a:ln w="713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39823" y="4583527"/>
              <a:ext cx="1484630" cy="643255"/>
            </a:xfrm>
            <a:custGeom>
              <a:avLst/>
              <a:gdLst/>
              <a:ahLst/>
              <a:cxnLst/>
              <a:rect l="l" t="t" r="r" b="b"/>
              <a:pathLst>
                <a:path w="1484629" h="643254">
                  <a:moveTo>
                    <a:pt x="0" y="319846"/>
                  </a:moveTo>
                  <a:lnTo>
                    <a:pt x="7187" y="385191"/>
                  </a:lnTo>
                  <a:lnTo>
                    <a:pt x="25156" y="443657"/>
                  </a:lnTo>
                  <a:lnTo>
                    <a:pt x="57500" y="502124"/>
                  </a:lnTo>
                  <a:lnTo>
                    <a:pt x="100625" y="550272"/>
                  </a:lnTo>
                  <a:lnTo>
                    <a:pt x="150938" y="588104"/>
                  </a:lnTo>
                  <a:lnTo>
                    <a:pt x="208438" y="619057"/>
                  </a:lnTo>
                  <a:lnTo>
                    <a:pt x="273126" y="636253"/>
                  </a:lnTo>
                  <a:lnTo>
                    <a:pt x="337814" y="643131"/>
                  </a:lnTo>
                  <a:lnTo>
                    <a:pt x="1146413" y="643131"/>
                  </a:lnTo>
                  <a:lnTo>
                    <a:pt x="1211101" y="636253"/>
                  </a:lnTo>
                  <a:lnTo>
                    <a:pt x="1275789" y="619057"/>
                  </a:lnTo>
                  <a:lnTo>
                    <a:pt x="1333289" y="588104"/>
                  </a:lnTo>
                  <a:lnTo>
                    <a:pt x="1387196" y="550272"/>
                  </a:lnTo>
                  <a:lnTo>
                    <a:pt x="1426727" y="502124"/>
                  </a:lnTo>
                  <a:lnTo>
                    <a:pt x="1459071" y="443657"/>
                  </a:lnTo>
                  <a:lnTo>
                    <a:pt x="1477040" y="385191"/>
                  </a:lnTo>
                  <a:lnTo>
                    <a:pt x="1484228" y="319846"/>
                  </a:lnTo>
                  <a:lnTo>
                    <a:pt x="1477040" y="257940"/>
                  </a:lnTo>
                  <a:lnTo>
                    <a:pt x="1459071" y="199473"/>
                  </a:lnTo>
                  <a:lnTo>
                    <a:pt x="1426727" y="141007"/>
                  </a:lnTo>
                  <a:lnTo>
                    <a:pt x="1387196" y="92858"/>
                  </a:lnTo>
                  <a:lnTo>
                    <a:pt x="1333289" y="51588"/>
                  </a:lnTo>
                  <a:lnTo>
                    <a:pt x="1275789" y="24074"/>
                  </a:lnTo>
                  <a:lnTo>
                    <a:pt x="1211101" y="3439"/>
                  </a:lnTo>
                  <a:lnTo>
                    <a:pt x="1146413" y="0"/>
                  </a:lnTo>
                  <a:lnTo>
                    <a:pt x="337814" y="0"/>
                  </a:lnTo>
                  <a:lnTo>
                    <a:pt x="273126" y="3439"/>
                  </a:lnTo>
                  <a:lnTo>
                    <a:pt x="208438" y="24074"/>
                  </a:lnTo>
                  <a:lnTo>
                    <a:pt x="150938" y="51588"/>
                  </a:lnTo>
                  <a:lnTo>
                    <a:pt x="100625" y="92858"/>
                  </a:lnTo>
                  <a:lnTo>
                    <a:pt x="57500" y="141007"/>
                  </a:lnTo>
                  <a:lnTo>
                    <a:pt x="25156" y="199473"/>
                  </a:lnTo>
                  <a:lnTo>
                    <a:pt x="7187" y="257940"/>
                  </a:lnTo>
                  <a:lnTo>
                    <a:pt x="0" y="319846"/>
                  </a:lnTo>
                </a:path>
              </a:pathLst>
            </a:custGeom>
            <a:ln w="69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9337979" y="4976012"/>
            <a:ext cx="228600" cy="22860"/>
          </a:xfrm>
          <a:custGeom>
            <a:avLst/>
            <a:gdLst/>
            <a:ahLst/>
            <a:cxnLst/>
            <a:rect l="l" t="t" r="r" b="b"/>
            <a:pathLst>
              <a:path w="228600" h="22860">
                <a:moveTo>
                  <a:pt x="228600" y="0"/>
                </a:moveTo>
                <a:lnTo>
                  <a:pt x="0" y="0"/>
                </a:lnTo>
                <a:lnTo>
                  <a:pt x="0" y="22860"/>
                </a:lnTo>
                <a:lnTo>
                  <a:pt x="228600" y="2286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18495" y="4976012"/>
            <a:ext cx="227329" cy="22860"/>
          </a:xfrm>
          <a:custGeom>
            <a:avLst/>
            <a:gdLst/>
            <a:ahLst/>
            <a:cxnLst/>
            <a:rect l="l" t="t" r="r" b="b"/>
            <a:pathLst>
              <a:path w="227329" h="22860">
                <a:moveTo>
                  <a:pt x="227075" y="0"/>
                </a:moveTo>
                <a:lnTo>
                  <a:pt x="0" y="0"/>
                </a:lnTo>
                <a:lnTo>
                  <a:pt x="0" y="22860"/>
                </a:lnTo>
                <a:lnTo>
                  <a:pt x="227075" y="22860"/>
                </a:lnTo>
                <a:lnTo>
                  <a:pt x="227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749207" y="4929787"/>
            <a:ext cx="1894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dirty="0">
                <a:latin typeface="Times New Roman"/>
                <a:cs typeface="Times New Roman"/>
              </a:rPr>
              <a:t>Y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𝐴</a:t>
            </a:r>
            <a:r>
              <a:rPr sz="2800" i="1" dirty="0">
                <a:latin typeface="Times New Roman"/>
                <a:cs typeface="Times New Roman"/>
              </a:rPr>
              <a:t>B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+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Times New Roman"/>
                <a:cs typeface="Times New Roman"/>
              </a:rPr>
              <a:t>B</a:t>
            </a:r>
            <a:r>
              <a:rPr sz="2800" spc="-25" dirty="0">
                <a:latin typeface="Cambria Math"/>
                <a:cs typeface="Cambria Math"/>
              </a:rPr>
              <a:t>𝐶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4566" y="6049421"/>
            <a:ext cx="17018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0"/>
              </a:lnSpc>
            </a:pPr>
            <a:r>
              <a:rPr sz="1800" spc="55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03439" y="6060021"/>
            <a:ext cx="17018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0"/>
              </a:lnSpc>
            </a:pPr>
            <a:r>
              <a:rPr sz="1800" spc="55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42552" y="6060021"/>
            <a:ext cx="17018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0"/>
              </a:lnSpc>
            </a:pPr>
            <a:r>
              <a:rPr sz="1800" spc="55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81666" y="6060021"/>
            <a:ext cx="170180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70"/>
              </a:lnSpc>
            </a:pPr>
            <a:r>
              <a:rPr sz="1800" b="1" spc="55" dirty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FDFB17C6-75BA-4AB8-A44A-238F53A44309}"/>
              </a:ext>
            </a:extLst>
          </p:cNvPr>
          <p:cNvSpPr txBox="1"/>
          <p:nvPr/>
        </p:nvSpPr>
        <p:spPr>
          <a:xfrm>
            <a:off x="5309031" y="956496"/>
            <a:ext cx="6533093" cy="199670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Times New Roman"/>
                <a:cs typeface="Times New Roman"/>
              </a:rPr>
              <a:t>Булеві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вирази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можна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спростити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шляхом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комбінування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термів</a:t>
            </a:r>
            <a:endParaRPr sz="280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41935" algn="l"/>
              </a:tabLst>
            </a:pPr>
            <a:r>
              <a:rPr sz="2800" dirty="0">
                <a:latin typeface="Times New Roman"/>
                <a:cs typeface="Times New Roman"/>
              </a:rPr>
              <a:t>Карти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Карно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дозволяють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наглядно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мінімізувати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вирази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i="1" spc="-200" dirty="0">
                <a:latin typeface="Times New Roman"/>
                <a:cs typeface="Times New Roman"/>
              </a:rPr>
              <a:t>PA</a:t>
            </a:r>
            <a:r>
              <a:rPr sz="2800" i="1" spc="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+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Cambria Math"/>
                <a:cs typeface="Cambria Math"/>
              </a:rPr>
              <a:t>𝐴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=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i="1" spc="-50" dirty="0">
                <a:latin typeface="Times New Roman"/>
                <a:cs typeface="Times New Roman"/>
              </a:rPr>
              <a:t>P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41A31167-0007-E86B-EE10-6897953F2309}"/>
              </a:ext>
            </a:extLst>
          </p:cNvPr>
          <p:cNvSpPr/>
          <p:nvPr/>
        </p:nvSpPr>
        <p:spPr>
          <a:xfrm>
            <a:off x="9623638" y="2524106"/>
            <a:ext cx="251460" cy="20782"/>
          </a:xfrm>
          <a:custGeom>
            <a:avLst/>
            <a:gdLst/>
            <a:ahLst/>
            <a:cxnLst/>
            <a:rect l="l" t="t" r="r" b="b"/>
            <a:pathLst>
              <a:path w="228600" h="22859">
                <a:moveTo>
                  <a:pt x="228600" y="0"/>
                </a:moveTo>
                <a:lnTo>
                  <a:pt x="0" y="0"/>
                </a:lnTo>
                <a:lnTo>
                  <a:pt x="0" y="22860"/>
                </a:lnTo>
                <a:lnTo>
                  <a:pt x="228600" y="2286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648457" y="1050210"/>
            <a:ext cx="3036570" cy="5292725"/>
            <a:chOff x="648457" y="1050210"/>
            <a:chExt cx="3036570" cy="5292725"/>
          </a:xfrm>
        </p:grpSpPr>
        <p:sp>
          <p:nvSpPr>
            <p:cNvPr id="5" name="object 5"/>
            <p:cNvSpPr/>
            <p:nvPr/>
          </p:nvSpPr>
          <p:spPr>
            <a:xfrm>
              <a:off x="652491" y="1497946"/>
              <a:ext cx="3028315" cy="4445"/>
            </a:xfrm>
            <a:custGeom>
              <a:avLst/>
              <a:gdLst/>
              <a:ahLst/>
              <a:cxnLst/>
              <a:rect l="l" t="t" r="r" b="b"/>
              <a:pathLst>
                <a:path w="3028315" h="4444">
                  <a:moveTo>
                    <a:pt x="0" y="0"/>
                  </a:moveTo>
                  <a:lnTo>
                    <a:pt x="3028284" y="4033"/>
                  </a:lnTo>
                </a:path>
              </a:pathLst>
            </a:custGeom>
            <a:ln w="80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5118" y="1050210"/>
              <a:ext cx="0" cy="5292725"/>
            </a:xfrm>
            <a:custGeom>
              <a:avLst/>
              <a:gdLst/>
              <a:ahLst/>
              <a:cxnLst/>
              <a:rect l="l" t="t" r="r" b="b"/>
              <a:pathLst>
                <a:path h="5292725">
                  <a:moveTo>
                    <a:pt x="0" y="0"/>
                  </a:moveTo>
                  <a:lnTo>
                    <a:pt x="0" y="5292163"/>
                  </a:lnTo>
                </a:path>
              </a:pathLst>
            </a:custGeom>
            <a:ln w="80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9938" y="1150453"/>
            <a:ext cx="2628900" cy="518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125"/>
              </a:spcBef>
              <a:tabLst>
                <a:tab pos="617855" algn="l"/>
                <a:tab pos="1219200" algn="l"/>
                <a:tab pos="1824989" algn="l"/>
                <a:tab pos="2434590" algn="l"/>
              </a:tabLst>
            </a:pPr>
            <a:r>
              <a:rPr sz="3150" i="1" spc="-75" baseline="1322" dirty="0">
                <a:latin typeface="Arial"/>
                <a:cs typeface="Arial"/>
              </a:rPr>
              <a:t>A</a:t>
            </a:r>
            <a:r>
              <a:rPr sz="3150" i="1" baseline="1322" dirty="0">
                <a:latin typeface="Arial"/>
                <a:cs typeface="Arial"/>
              </a:rPr>
              <a:t>	</a:t>
            </a:r>
            <a:r>
              <a:rPr sz="2100" i="1" spc="-50" dirty="0">
                <a:latin typeface="Arial"/>
                <a:cs typeface="Arial"/>
              </a:rPr>
              <a:t>B</a:t>
            </a:r>
            <a:r>
              <a:rPr sz="2100" i="1" dirty="0">
                <a:latin typeface="Arial"/>
                <a:cs typeface="Arial"/>
              </a:rPr>
              <a:t>	</a:t>
            </a:r>
            <a:r>
              <a:rPr sz="2100" i="1" spc="-50" dirty="0">
                <a:latin typeface="Arial"/>
                <a:cs typeface="Arial"/>
              </a:rPr>
              <a:t>C</a:t>
            </a:r>
            <a:r>
              <a:rPr sz="2100" i="1" dirty="0">
                <a:latin typeface="Arial"/>
                <a:cs typeface="Arial"/>
              </a:rPr>
              <a:t>	</a:t>
            </a:r>
            <a:r>
              <a:rPr sz="3150" i="1" spc="-75" baseline="1322" dirty="0">
                <a:latin typeface="Arial"/>
                <a:cs typeface="Arial"/>
              </a:rPr>
              <a:t>D</a:t>
            </a:r>
            <a:r>
              <a:rPr sz="3150" i="1" baseline="1322" dirty="0">
                <a:latin typeface="Arial"/>
                <a:cs typeface="Arial"/>
              </a:rPr>
              <a:t>	</a:t>
            </a:r>
            <a:r>
              <a:rPr sz="2100" i="1" spc="-50" dirty="0">
                <a:latin typeface="Arial"/>
                <a:cs typeface="Arial"/>
              </a:rPr>
              <a:t>Y</a:t>
            </a:r>
            <a:endParaRPr sz="2100" dirty="0">
              <a:latin typeface="Arial"/>
              <a:cs typeface="Arial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6655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endParaRPr sz="2100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endParaRPr sz="2100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24765">
              <a:lnSpc>
                <a:spcPts val="2375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24765">
              <a:lnSpc>
                <a:spcPts val="2375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1</a:t>
            </a:r>
            <a:endParaRPr sz="3150" baseline="1322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1</a:t>
            </a:r>
            <a:endParaRPr sz="3150" baseline="1322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1</a:t>
            </a:r>
            <a:endParaRPr sz="3150" baseline="1322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0</a:t>
            </a:r>
            <a:endParaRPr sz="3150" baseline="1322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0</a:t>
            </a:r>
            <a:endParaRPr sz="3150" baseline="1322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0</a:t>
            </a:r>
            <a:endParaRPr sz="3150" baseline="1322" dirty="0">
              <a:latin typeface="Courier New"/>
              <a:cs typeface="Courier New"/>
            </a:endParaRPr>
          </a:p>
          <a:p>
            <a:pPr marL="24765">
              <a:lnSpc>
                <a:spcPts val="238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0</a:t>
            </a:r>
            <a:endParaRPr sz="3150" baseline="1322" dirty="0">
              <a:latin typeface="Courier New"/>
              <a:cs typeface="Courier New"/>
            </a:endParaRPr>
          </a:p>
          <a:p>
            <a:pPr marL="24765">
              <a:lnSpc>
                <a:spcPts val="2450"/>
              </a:lnSpc>
              <a:tabLst>
                <a:tab pos="629920" algn="l"/>
                <a:tab pos="1235710" algn="l"/>
                <a:tab pos="1841500" algn="l"/>
                <a:tab pos="244729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0</a:t>
            </a:r>
            <a:endParaRPr sz="3150" baseline="1322" dirty="0"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963" y="1056958"/>
            <a:ext cx="4172119" cy="5122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07E99C-9C3A-C133-4204-95B23740C92E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КАРТИ</a:t>
            </a:r>
            <a:r>
              <a:rPr lang="uk-UA" sz="4800" b="1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  <a:r>
              <a:rPr lang="uk-UA" sz="48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uk-UA" sz="48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ЧОТИРИ</a:t>
            </a:r>
            <a:r>
              <a:rPr lang="uk-UA" sz="4800" b="1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ВХОДИ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615939" y="1179198"/>
            <a:ext cx="2997835" cy="5226685"/>
            <a:chOff x="615939" y="1179198"/>
            <a:chExt cx="2997835" cy="5226685"/>
          </a:xfrm>
        </p:grpSpPr>
        <p:sp>
          <p:nvSpPr>
            <p:cNvPr id="5" name="object 5"/>
            <p:cNvSpPr/>
            <p:nvPr/>
          </p:nvSpPr>
          <p:spPr>
            <a:xfrm>
              <a:off x="619923" y="1621390"/>
              <a:ext cx="2990215" cy="4445"/>
            </a:xfrm>
            <a:custGeom>
              <a:avLst/>
              <a:gdLst/>
              <a:ahLst/>
              <a:cxnLst/>
              <a:rect l="l" t="t" r="r" b="b"/>
              <a:pathLst>
                <a:path w="2990215" h="4444">
                  <a:moveTo>
                    <a:pt x="0" y="0"/>
                  </a:moveTo>
                  <a:lnTo>
                    <a:pt x="2989839" y="3983"/>
                  </a:lnTo>
                </a:path>
              </a:pathLst>
            </a:custGeom>
            <a:ln w="79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1794" y="1179198"/>
              <a:ext cx="0" cy="5226685"/>
            </a:xfrm>
            <a:custGeom>
              <a:avLst/>
              <a:gdLst/>
              <a:ahLst/>
              <a:cxnLst/>
              <a:rect l="l" t="t" r="r" b="b"/>
              <a:pathLst>
                <a:path h="5226685">
                  <a:moveTo>
                    <a:pt x="0" y="0"/>
                  </a:moveTo>
                  <a:lnTo>
                    <a:pt x="0" y="5226629"/>
                  </a:lnTo>
                </a:path>
              </a:pathLst>
            </a:custGeom>
            <a:ln w="7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12488" y="1278036"/>
            <a:ext cx="199771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425" algn="l"/>
                <a:tab pos="1203960" algn="l"/>
                <a:tab pos="1805939" algn="l"/>
              </a:tabLst>
            </a:pPr>
            <a:r>
              <a:rPr sz="2100" i="1" spc="-50" dirty="0">
                <a:latin typeface="Arial"/>
                <a:cs typeface="Arial"/>
              </a:rPr>
              <a:t>B</a:t>
            </a:r>
            <a:r>
              <a:rPr sz="2100" i="1" dirty="0">
                <a:latin typeface="Arial"/>
                <a:cs typeface="Arial"/>
              </a:rPr>
              <a:t>	</a:t>
            </a:r>
            <a:r>
              <a:rPr sz="2100" i="1" spc="-50" dirty="0">
                <a:latin typeface="Arial"/>
                <a:cs typeface="Arial"/>
              </a:rPr>
              <a:t>C</a:t>
            </a:r>
            <a:r>
              <a:rPr sz="2100" i="1" dirty="0">
                <a:latin typeface="Arial"/>
                <a:cs typeface="Arial"/>
              </a:rPr>
              <a:t>	</a:t>
            </a:r>
            <a:r>
              <a:rPr sz="3150" i="1" spc="-75" baseline="1322" dirty="0">
                <a:latin typeface="Arial"/>
                <a:cs typeface="Arial"/>
              </a:rPr>
              <a:t>D</a:t>
            </a:r>
            <a:r>
              <a:rPr sz="3150" i="1" baseline="1322" dirty="0">
                <a:latin typeface="Arial"/>
                <a:cs typeface="Arial"/>
              </a:rPr>
              <a:t>	</a:t>
            </a:r>
            <a:r>
              <a:rPr sz="2100" i="1" spc="-50" dirty="0">
                <a:latin typeface="Arial"/>
                <a:cs typeface="Arial"/>
              </a:rPr>
              <a:t>Y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4524" y="1274039"/>
            <a:ext cx="20383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dirty="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482" y="1576814"/>
            <a:ext cx="2578100" cy="4827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35"/>
              </a:lnSpc>
              <a:spcBef>
                <a:spcPts val="100"/>
              </a:spcBef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endParaRPr sz="2100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endParaRPr sz="2100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X</a:t>
            </a:r>
            <a:endParaRPr sz="2100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0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endParaRPr sz="2100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1</a:t>
            </a:r>
            <a:endParaRPr sz="3150" baseline="1322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1</a:t>
            </a:r>
            <a:endParaRPr sz="3150" baseline="1322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X</a:t>
            </a:r>
            <a:endParaRPr sz="3150" baseline="1322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X</a:t>
            </a:r>
            <a:endParaRPr sz="3150" baseline="1322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X</a:t>
            </a:r>
            <a:endParaRPr sz="3150" baseline="1322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X</a:t>
            </a:r>
            <a:endParaRPr sz="3150" baseline="1322" dirty="0">
              <a:latin typeface="Courier New"/>
              <a:cs typeface="Courier New"/>
            </a:endParaRPr>
          </a:p>
          <a:p>
            <a:pPr marL="12700">
              <a:lnSpc>
                <a:spcPts val="235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0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X</a:t>
            </a:r>
            <a:endParaRPr sz="3150" baseline="1322" dirty="0">
              <a:latin typeface="Courier New"/>
              <a:cs typeface="Courier New"/>
            </a:endParaRPr>
          </a:p>
          <a:p>
            <a:pPr marL="12700">
              <a:lnSpc>
                <a:spcPts val="2435"/>
              </a:lnSpc>
              <a:tabLst>
                <a:tab pos="610235" algn="l"/>
                <a:tab pos="1208405" algn="l"/>
                <a:tab pos="1805939" algn="l"/>
                <a:tab pos="2404110" algn="l"/>
              </a:tabLst>
            </a:pPr>
            <a:r>
              <a:rPr sz="3150" spc="-75" baseline="1322" dirty="0">
                <a:latin typeface="Courier New"/>
                <a:cs typeface="Courier New"/>
              </a:rPr>
              <a:t>1</a:t>
            </a:r>
            <a:r>
              <a:rPr sz="3150" baseline="1322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2100" spc="-50" dirty="0">
                <a:latin typeface="Courier New"/>
                <a:cs typeface="Courier New"/>
              </a:rPr>
              <a:t>1</a:t>
            </a:r>
            <a:r>
              <a:rPr sz="2100" dirty="0">
                <a:latin typeface="Courier New"/>
                <a:cs typeface="Courier New"/>
              </a:rPr>
              <a:t>	</a:t>
            </a:r>
            <a:r>
              <a:rPr sz="3150" spc="-75" baseline="1322" dirty="0">
                <a:latin typeface="Courier New"/>
                <a:cs typeface="Courier New"/>
              </a:rPr>
              <a:t>X</a:t>
            </a:r>
            <a:endParaRPr sz="3150" baseline="1322" dirty="0">
              <a:latin typeface="Courier New"/>
              <a:cs typeface="Courier Ne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179198"/>
            <a:ext cx="4615479" cy="5508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684EDF-BAC1-AA33-41C9-7CAACDBB58DB}"/>
              </a:ext>
            </a:extLst>
          </p:cNvPr>
          <p:cNvSpPr txBox="1"/>
          <p:nvPr/>
        </p:nvSpPr>
        <p:spPr>
          <a:xfrm>
            <a:off x="-36206" y="0"/>
            <a:ext cx="12228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КАРТИ</a:t>
            </a:r>
            <a:r>
              <a:rPr lang="ru-RU" sz="48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  <a:r>
              <a:rPr lang="ru-RU" sz="48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І</a:t>
            </a:r>
            <a:r>
              <a:rPr lang="ru-RU" sz="48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ДОВІЛЬНІ</a:t>
            </a:r>
            <a:r>
              <a:rPr lang="ru-RU" sz="48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ЗНАЧЕННЯ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69339" y="1416225"/>
            <a:ext cx="278511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30" dirty="0">
                <a:latin typeface="Times New Roman"/>
                <a:cs typeface="Times New Roman"/>
              </a:rPr>
              <a:t>Мультиплексори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Дешифратори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2B199-F6A1-7590-4C1D-D848C38DF4E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БАЗОВІ КОМБІНАЦІЙНІ БЛОКИ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32489"/>
              </p:ext>
            </p:extLst>
          </p:nvPr>
        </p:nvGraphicFramePr>
        <p:xfrm>
          <a:off x="5442512" y="3917434"/>
          <a:ext cx="3221833" cy="2708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1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0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715"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i="1" spc="-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25" spc="-37" baseline="-26748" dirty="0">
                          <a:latin typeface="Arial"/>
                          <a:cs typeface="Arial"/>
                        </a:rPr>
                        <a:t>1</a:t>
                      </a:r>
                      <a:endParaRPr sz="2025" baseline="-26748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i="1" spc="-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25" spc="-37" baseline="-26748" dirty="0">
                          <a:latin typeface="Arial"/>
                          <a:cs typeface="Arial"/>
                        </a:rPr>
                        <a:t>0</a:t>
                      </a:r>
                      <a:endParaRPr sz="2025" baseline="-26748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ct val="100000"/>
                        </a:lnSpc>
                        <a:spcBef>
                          <a:spcPts val="1575"/>
                        </a:spcBef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00025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2405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000" i="1" dirty="0"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45">
                <a:tc>
                  <a:txBody>
                    <a:bodyPr/>
                    <a:lstStyle/>
                    <a:p>
                      <a:pPr marL="20320" algn="ctr">
                        <a:lnSpc>
                          <a:spcPts val="207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206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06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207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6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2125"/>
                        </a:lnSpc>
                      </a:pPr>
                      <a:r>
                        <a:rPr sz="2000" i="1" spc="-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25" spc="-37" baseline="-26748" dirty="0">
                          <a:latin typeface="Arial"/>
                          <a:cs typeface="Arial"/>
                        </a:rPr>
                        <a:t>0</a:t>
                      </a:r>
                      <a:endParaRPr sz="2025" baseline="-26748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92">
                <a:tc>
                  <a:txBody>
                    <a:bodyPr/>
                    <a:lstStyle/>
                    <a:p>
                      <a:pPr marL="20320" algn="ctr">
                        <a:lnSpc>
                          <a:spcPts val="198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98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98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198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4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980"/>
                        </a:lnSpc>
                      </a:pPr>
                      <a:r>
                        <a:rPr sz="2000" i="1" spc="-2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25" spc="-37" baseline="-26748" dirty="0">
                          <a:latin typeface="Arial"/>
                          <a:cs typeface="Arial"/>
                        </a:rPr>
                        <a:t>1</a:t>
                      </a:r>
                      <a:endParaRPr sz="2025" baseline="-26748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04">
                <a:tc>
                  <a:txBody>
                    <a:bodyPr/>
                    <a:lstStyle/>
                    <a:p>
                      <a:pPr marL="20320" algn="ctr">
                        <a:lnSpc>
                          <a:spcPts val="188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87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87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188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6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172">
                <a:tc>
                  <a:txBody>
                    <a:bodyPr/>
                    <a:lstStyle/>
                    <a:p>
                      <a:pPr marL="20320"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208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08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920">
                <a:tc>
                  <a:txBody>
                    <a:bodyPr/>
                    <a:lstStyle/>
                    <a:p>
                      <a:pPr marL="20955" algn="ctr">
                        <a:lnSpc>
                          <a:spcPts val="205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05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05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205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299">
                <a:tc>
                  <a:txBody>
                    <a:bodyPr/>
                    <a:lstStyle/>
                    <a:p>
                      <a:pPr marL="20955" algn="ctr">
                        <a:lnSpc>
                          <a:spcPts val="207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07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07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207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609">
                <a:tc>
                  <a:txBody>
                    <a:bodyPr/>
                    <a:lstStyle/>
                    <a:p>
                      <a:pPr marL="20955"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208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57">
                <a:tc>
                  <a:txBody>
                    <a:bodyPr/>
                    <a:lstStyle/>
                    <a:p>
                      <a:pPr marL="20955" algn="ctr">
                        <a:lnSpc>
                          <a:spcPts val="205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205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205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0815" algn="r">
                        <a:lnSpc>
                          <a:spcPts val="205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1</a:t>
                      </a: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189523" y="2323981"/>
            <a:ext cx="1014094" cy="1312545"/>
            <a:chOff x="5189523" y="2323981"/>
            <a:chExt cx="1014094" cy="1312545"/>
          </a:xfrm>
        </p:grpSpPr>
        <p:sp>
          <p:nvSpPr>
            <p:cNvPr id="6" name="object 6"/>
            <p:cNvSpPr/>
            <p:nvPr/>
          </p:nvSpPr>
          <p:spPr>
            <a:xfrm>
              <a:off x="5478607" y="2474094"/>
              <a:ext cx="582295" cy="1158875"/>
            </a:xfrm>
            <a:custGeom>
              <a:avLst/>
              <a:gdLst/>
              <a:ahLst/>
              <a:cxnLst/>
              <a:rect l="l" t="t" r="r" b="b"/>
              <a:pathLst>
                <a:path w="582295" h="1158875">
                  <a:moveTo>
                    <a:pt x="0" y="0"/>
                  </a:moveTo>
                  <a:lnTo>
                    <a:pt x="0" y="1158521"/>
                  </a:lnTo>
                  <a:lnTo>
                    <a:pt x="582023" y="1012262"/>
                  </a:lnTo>
                  <a:lnTo>
                    <a:pt x="582023" y="142409"/>
                  </a:lnTo>
                  <a:lnTo>
                    <a:pt x="0" y="0"/>
                  </a:lnTo>
                  <a:close/>
                </a:path>
              </a:pathLst>
            </a:custGeom>
            <a:ln w="77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7692" y="2327836"/>
              <a:ext cx="4445" cy="219710"/>
            </a:xfrm>
            <a:custGeom>
              <a:avLst/>
              <a:gdLst/>
              <a:ahLst/>
              <a:cxnLst/>
              <a:rect l="l" t="t" r="r" b="b"/>
              <a:pathLst>
                <a:path w="4445" h="219710">
                  <a:moveTo>
                    <a:pt x="3854" y="0"/>
                  </a:moveTo>
                  <a:lnTo>
                    <a:pt x="0" y="219387"/>
                  </a:lnTo>
                </a:path>
              </a:pathLst>
            </a:custGeom>
            <a:ln w="770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9523" y="2762762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>
                  <a:moveTo>
                    <a:pt x="289084" y="0"/>
                  </a:moveTo>
                  <a:lnTo>
                    <a:pt x="0" y="0"/>
                  </a:lnTo>
                </a:path>
              </a:pathLst>
            </a:custGeom>
            <a:ln w="76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89523" y="3340098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>
                  <a:moveTo>
                    <a:pt x="289084" y="0"/>
                  </a:moveTo>
                  <a:lnTo>
                    <a:pt x="0" y="0"/>
                  </a:lnTo>
                </a:path>
              </a:pathLst>
            </a:custGeom>
            <a:ln w="76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60631" y="3051430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0" y="0"/>
                  </a:moveTo>
                  <a:lnTo>
                    <a:pt x="142615" y="0"/>
                  </a:lnTo>
                </a:path>
              </a:pathLst>
            </a:custGeom>
            <a:ln w="76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39143" y="2599954"/>
            <a:ext cx="16954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latin typeface="Arial"/>
                <a:cs typeface="Arial"/>
              </a:rPr>
              <a:t>0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2285" y="3146396"/>
            <a:ext cx="16954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15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1040607"/>
            <a:ext cx="7481570" cy="18139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54000" algn="l"/>
              </a:tabLst>
            </a:pPr>
            <a:r>
              <a:rPr sz="2400" dirty="0">
                <a:latin typeface="Times New Roman"/>
                <a:cs typeface="Times New Roman"/>
              </a:rPr>
              <a:t>Вибирає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один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входів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з’єднує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його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виходом</a:t>
            </a:r>
            <a:endParaRPr sz="2400" dirty="0">
              <a:latin typeface="Times New Roman"/>
              <a:cs typeface="Times New Roman"/>
            </a:endParaRPr>
          </a:p>
          <a:p>
            <a:pPr marL="2540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54000" algn="l"/>
              </a:tabLst>
            </a:pPr>
            <a:r>
              <a:rPr sz="2400" spc="-10" dirty="0">
                <a:latin typeface="Times New Roman"/>
                <a:cs typeface="Times New Roman"/>
              </a:rPr>
              <a:t>log</a:t>
            </a:r>
            <a:r>
              <a:rPr sz="2400" spc="-15" baseline="-20833" dirty="0">
                <a:latin typeface="Times New Roman"/>
                <a:cs typeface="Times New Roman"/>
              </a:rPr>
              <a:t>2</a:t>
            </a:r>
            <a:r>
              <a:rPr sz="2400" i="1" spc="-1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біт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вибору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входу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endParaRPr lang="en-US" sz="2400" spc="-20" dirty="0">
              <a:latin typeface="Times New Roman"/>
              <a:cs typeface="Times New Roman"/>
            </a:endParaRPr>
          </a:p>
          <a:p>
            <a:pPr marL="2540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54000" algn="l"/>
              </a:tabLst>
            </a:pPr>
            <a:r>
              <a:rPr lang="en-US" sz="2400" spc="-3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latin typeface="Times New Roman"/>
                <a:cs typeface="Times New Roman"/>
              </a:rPr>
              <a:t>-</a:t>
            </a:r>
            <a:r>
              <a:rPr sz="2400" dirty="0" err="1">
                <a:latin typeface="Times New Roman"/>
                <a:cs typeface="Times New Roman"/>
              </a:rPr>
              <a:t>вхід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керування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(вибору)</a:t>
            </a:r>
            <a:endParaRPr sz="2400" dirty="0">
              <a:latin typeface="Times New Roman"/>
              <a:cs typeface="Times New Roman"/>
            </a:endParaRPr>
          </a:p>
          <a:p>
            <a:pPr marL="254000" indent="-228600">
              <a:lnSpc>
                <a:spcPts val="2580"/>
              </a:lnSpc>
              <a:spcBef>
                <a:spcPts val="720"/>
              </a:spcBef>
              <a:buFont typeface="Arial"/>
              <a:buChar char="•"/>
              <a:tabLst>
                <a:tab pos="254000" algn="l"/>
              </a:tabLst>
            </a:pPr>
            <a:r>
              <a:rPr sz="2400" b="1" spc="-10" dirty="0" err="1">
                <a:latin typeface="Times New Roman"/>
                <a:cs typeface="Times New Roman"/>
              </a:rPr>
              <a:t>Приклад</a:t>
            </a:r>
            <a:r>
              <a:rPr sz="2400" b="1" spc="-10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5479" y="2572877"/>
            <a:ext cx="37719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000" i="1" spc="-25" dirty="0">
                <a:latin typeface="Arial"/>
                <a:cs typeface="Arial"/>
              </a:rPr>
              <a:t>D</a:t>
            </a:r>
            <a:r>
              <a:rPr sz="2025" spc="-37" baseline="-26748" dirty="0">
                <a:latin typeface="Arial"/>
                <a:cs typeface="Arial"/>
              </a:rPr>
              <a:t>0</a:t>
            </a:r>
            <a:endParaRPr sz="2025" baseline="-26748" dirty="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  <a:spcBef>
                <a:spcPts val="2085"/>
              </a:spcBef>
            </a:pPr>
            <a:r>
              <a:rPr sz="2000" i="1" spc="-25" dirty="0">
                <a:latin typeface="Arial"/>
                <a:cs typeface="Arial"/>
              </a:rPr>
              <a:t>D</a:t>
            </a:r>
            <a:r>
              <a:rPr sz="2025" spc="-37" baseline="-28806" dirty="0">
                <a:latin typeface="Arial"/>
                <a:cs typeface="Arial"/>
              </a:rPr>
              <a:t>1</a:t>
            </a:r>
            <a:endParaRPr sz="2025" baseline="-28806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6074" y="2857831"/>
            <a:ext cx="19812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i="1" spc="2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03506" y="1914129"/>
            <a:ext cx="1240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2:1</a:t>
            </a:r>
            <a:r>
              <a:rPr sz="2800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70C0"/>
                </a:solidFill>
                <a:latin typeface="Times New Roman"/>
                <a:cs typeface="Times New Roman"/>
              </a:rPr>
              <a:t>Mux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499239-BD1E-65FB-8E96-044189FD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4" y="3836035"/>
            <a:ext cx="5035036" cy="24735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D73911-5CB2-72C8-DAF6-CDF406E347E2}"/>
              </a:ext>
            </a:extLst>
          </p:cNvPr>
          <p:cNvSpPr txBox="1"/>
          <p:nvPr/>
        </p:nvSpPr>
        <p:spPr>
          <a:xfrm>
            <a:off x="0" y="3353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МУЛЬТИПЛЕКСОР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AEA09-0B80-E0E7-D1A4-A06855439228}"/>
              </a:ext>
            </a:extLst>
          </p:cNvPr>
          <p:cNvSpPr txBox="1"/>
          <p:nvPr/>
        </p:nvSpPr>
        <p:spPr>
          <a:xfrm>
            <a:off x="3315580" y="1948714"/>
            <a:ext cx="288792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0605" algn="l">
              <a:lnSpc>
                <a:spcPts val="2100"/>
              </a:lnSpc>
            </a:pPr>
            <a:r>
              <a:rPr lang="en-US" sz="1800" i="1" spc="20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48318"/>
            <a:ext cx="121919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4800" dirty="0">
                <a:latin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uk-UA" sz="4800" spc="-25" dirty="0">
                <a:latin typeface="Calibri" panose="020F0502020204030204" pitchFamily="34" charset="0"/>
                <a:cs typeface="Calibri" panose="020F0502020204030204" pitchFamily="34" charset="0"/>
              </a:rPr>
              <a:t>ВХОДОВИЙ</a:t>
            </a:r>
            <a:r>
              <a:rPr lang="uk-UA" sz="48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spc="-20" dirty="0">
                <a:latin typeface="Calibri" panose="020F0502020204030204" pitchFamily="34" charset="0"/>
                <a:cs typeface="Calibri" panose="020F0502020204030204" pitchFamily="34" charset="0"/>
              </a:rPr>
              <a:t>МУЛЬТИПЛЕКСОР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730" y="1101100"/>
            <a:ext cx="3708400" cy="833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marR="86360" indent="-229235" algn="r">
              <a:lnSpc>
                <a:spcPts val="3304"/>
              </a:lnSpc>
              <a:spcBef>
                <a:spcPts val="95"/>
              </a:spcBef>
              <a:buFont typeface="Arial"/>
              <a:buChar char="•"/>
              <a:tabLst>
                <a:tab pos="229235" algn="l"/>
              </a:tabLst>
            </a:pPr>
            <a:r>
              <a:rPr sz="2800" b="1" dirty="0">
                <a:latin typeface="Times New Roman"/>
                <a:cs typeface="Times New Roman"/>
              </a:rPr>
              <a:t>З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логічних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елементів</a:t>
            </a:r>
            <a:endParaRPr sz="2800" dirty="0">
              <a:latin typeface="Times New Roman"/>
              <a:cs typeface="Times New Roman"/>
            </a:endParaRPr>
          </a:p>
          <a:p>
            <a:pPr marL="227965" marR="5080" lvl="1" indent="-228600" algn="r">
              <a:lnSpc>
                <a:spcPts val="3065"/>
              </a:lnSpc>
              <a:buFont typeface="Arial"/>
              <a:buChar char="•"/>
              <a:tabLst>
                <a:tab pos="228600" algn="l"/>
              </a:tabLst>
            </a:pPr>
            <a:r>
              <a:rPr sz="2600" dirty="0">
                <a:latin typeface="Times New Roman"/>
                <a:cs typeface="Times New Roman"/>
              </a:rPr>
              <a:t>Диз’юнктивна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форма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0938" y="1204104"/>
            <a:ext cx="4456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/>
                <a:cs typeface="Times New Roman"/>
              </a:rPr>
              <a:t>З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буферів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з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третім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станом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546245" y="1913446"/>
            <a:ext cx="5993130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Для</a:t>
            </a:r>
            <a:r>
              <a:rPr spc="-50" dirty="0"/>
              <a:t> </a:t>
            </a:r>
            <a:r>
              <a:rPr dirty="0"/>
              <a:t>2-</a:t>
            </a:r>
            <a:r>
              <a:rPr spc="-20" dirty="0"/>
              <a:t>входового</a:t>
            </a:r>
            <a:r>
              <a:rPr spc="-25" dirty="0"/>
              <a:t> </a:t>
            </a:r>
            <a:r>
              <a:rPr spc="-10" dirty="0"/>
              <a:t>мультиплексора використовується</a:t>
            </a:r>
            <a:r>
              <a:rPr spc="-45" dirty="0"/>
              <a:t> </a:t>
            </a:r>
            <a:r>
              <a:rPr dirty="0"/>
              <a:t>2</a:t>
            </a:r>
            <a:r>
              <a:rPr spc="-35" dirty="0"/>
              <a:t> </a:t>
            </a:r>
            <a:r>
              <a:rPr spc="-10" dirty="0"/>
              <a:t>буфери</a:t>
            </a:r>
            <a:r>
              <a:rPr spc="-60" dirty="0"/>
              <a:t> </a:t>
            </a:r>
            <a:r>
              <a:rPr dirty="0"/>
              <a:t>з</a:t>
            </a:r>
            <a:r>
              <a:rPr spc="-40" dirty="0"/>
              <a:t> </a:t>
            </a:r>
            <a:r>
              <a:rPr dirty="0"/>
              <a:t>третім</a:t>
            </a:r>
            <a:r>
              <a:rPr spc="-25" dirty="0"/>
              <a:t> </a:t>
            </a:r>
            <a:r>
              <a:rPr spc="-10" dirty="0"/>
              <a:t>станом</a:t>
            </a:r>
          </a:p>
          <a:p>
            <a:pPr marL="354965" marR="1898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Один</a:t>
            </a:r>
            <a:r>
              <a:rPr spc="-35" dirty="0"/>
              <a:t> </a:t>
            </a:r>
            <a:r>
              <a:rPr dirty="0"/>
              <a:t>і</a:t>
            </a:r>
            <a:r>
              <a:rPr spc="-45" dirty="0"/>
              <a:t> </a:t>
            </a:r>
            <a:r>
              <a:rPr dirty="0"/>
              <a:t>тільки</a:t>
            </a:r>
            <a:r>
              <a:rPr spc="-30" dirty="0"/>
              <a:t> </a:t>
            </a:r>
            <a:r>
              <a:rPr dirty="0"/>
              <a:t>один</a:t>
            </a:r>
            <a:r>
              <a:rPr spc="-30" dirty="0"/>
              <a:t> </a:t>
            </a:r>
            <a:r>
              <a:rPr dirty="0"/>
              <a:t>з</a:t>
            </a:r>
            <a:r>
              <a:rPr spc="-45" dirty="0"/>
              <a:t> </a:t>
            </a:r>
            <a:r>
              <a:rPr dirty="0"/>
              <a:t>них</a:t>
            </a:r>
            <a:r>
              <a:rPr spc="-45" dirty="0"/>
              <a:t> </a:t>
            </a:r>
            <a:r>
              <a:rPr dirty="0"/>
              <a:t>включається</a:t>
            </a:r>
            <a:r>
              <a:rPr spc="-25" dirty="0"/>
              <a:t> для </a:t>
            </a:r>
            <a:r>
              <a:rPr dirty="0"/>
              <a:t>вибору</a:t>
            </a:r>
            <a:r>
              <a:rPr spc="-60" dirty="0"/>
              <a:t> </a:t>
            </a:r>
            <a:r>
              <a:rPr dirty="0"/>
              <a:t>відповідного</a:t>
            </a:r>
            <a:r>
              <a:rPr spc="-60" dirty="0"/>
              <a:t> </a:t>
            </a:r>
            <a:r>
              <a:rPr spc="-10" dirty="0"/>
              <a:t>входу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032822" y="4523127"/>
            <a:ext cx="1301115" cy="1938655"/>
            <a:chOff x="2032822" y="4523127"/>
            <a:chExt cx="1301115" cy="1938655"/>
          </a:xfrm>
        </p:grpSpPr>
        <p:sp>
          <p:nvSpPr>
            <p:cNvPr id="8" name="object 8"/>
            <p:cNvSpPr/>
            <p:nvPr/>
          </p:nvSpPr>
          <p:spPr>
            <a:xfrm>
              <a:off x="2039173" y="4627037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0" y="0"/>
                  </a:moveTo>
                  <a:lnTo>
                    <a:pt x="327206" y="0"/>
                  </a:lnTo>
                </a:path>
              </a:pathLst>
            </a:custGeom>
            <a:ln w="12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0975" y="4811160"/>
              <a:ext cx="245745" cy="0"/>
            </a:xfrm>
            <a:custGeom>
              <a:avLst/>
              <a:gdLst/>
              <a:ahLst/>
              <a:cxnLst/>
              <a:rect l="l" t="t" r="r" b="b"/>
              <a:pathLst>
                <a:path w="245744">
                  <a:moveTo>
                    <a:pt x="0" y="0"/>
                  </a:moveTo>
                  <a:lnTo>
                    <a:pt x="245405" y="0"/>
                  </a:lnTo>
                </a:path>
              </a:pathLst>
            </a:custGeom>
            <a:ln w="12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65163" y="4725237"/>
              <a:ext cx="562610" cy="0"/>
            </a:xfrm>
            <a:custGeom>
              <a:avLst/>
              <a:gdLst/>
              <a:ahLst/>
              <a:cxnLst/>
              <a:rect l="l" t="t" r="r" b="b"/>
              <a:pathLst>
                <a:path w="562610">
                  <a:moveTo>
                    <a:pt x="562386" y="0"/>
                  </a:moveTo>
                  <a:lnTo>
                    <a:pt x="0" y="0"/>
                  </a:lnTo>
                </a:path>
              </a:pathLst>
            </a:custGeom>
            <a:ln w="12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6379" y="4528841"/>
              <a:ext cx="398780" cy="381000"/>
            </a:xfrm>
            <a:custGeom>
              <a:avLst/>
              <a:gdLst/>
              <a:ahLst/>
              <a:cxnLst/>
              <a:rect l="l" t="t" r="r" b="b"/>
              <a:pathLst>
                <a:path w="398780" h="381000">
                  <a:moveTo>
                    <a:pt x="245405" y="0"/>
                  </a:moveTo>
                  <a:lnTo>
                    <a:pt x="306756" y="12274"/>
                  </a:lnTo>
                  <a:lnTo>
                    <a:pt x="357882" y="49099"/>
                  </a:lnTo>
                  <a:lnTo>
                    <a:pt x="388558" y="122747"/>
                  </a:lnTo>
                  <a:lnTo>
                    <a:pt x="398783" y="196396"/>
                  </a:lnTo>
                  <a:lnTo>
                    <a:pt x="388558" y="270045"/>
                  </a:lnTo>
                  <a:lnTo>
                    <a:pt x="357882" y="331419"/>
                  </a:lnTo>
                  <a:lnTo>
                    <a:pt x="306756" y="368243"/>
                  </a:lnTo>
                  <a:lnTo>
                    <a:pt x="245405" y="380518"/>
                  </a:lnTo>
                </a:path>
                <a:path w="398780" h="381000">
                  <a:moveTo>
                    <a:pt x="245405" y="0"/>
                  </a:moveTo>
                  <a:lnTo>
                    <a:pt x="0" y="0"/>
                  </a:lnTo>
                  <a:lnTo>
                    <a:pt x="0" y="380518"/>
                  </a:lnTo>
                  <a:lnTo>
                    <a:pt x="245405" y="380518"/>
                  </a:lnTo>
                </a:path>
              </a:pathLst>
            </a:custGeom>
            <a:ln w="11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39172" y="5682673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0" y="0"/>
                  </a:moveTo>
                  <a:lnTo>
                    <a:pt x="327206" y="0"/>
                  </a:lnTo>
                </a:path>
              </a:pathLst>
            </a:custGeom>
            <a:ln w="12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39172" y="5879070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60">
                  <a:moveTo>
                    <a:pt x="0" y="0"/>
                  </a:moveTo>
                  <a:lnTo>
                    <a:pt x="327206" y="0"/>
                  </a:lnTo>
                </a:path>
              </a:pathLst>
            </a:custGeom>
            <a:ln w="12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65162" y="5780873"/>
              <a:ext cx="562610" cy="0"/>
            </a:xfrm>
            <a:custGeom>
              <a:avLst/>
              <a:gdLst/>
              <a:ahLst/>
              <a:cxnLst/>
              <a:rect l="l" t="t" r="r" b="b"/>
              <a:pathLst>
                <a:path w="562610">
                  <a:moveTo>
                    <a:pt x="562386" y="0"/>
                  </a:moveTo>
                  <a:lnTo>
                    <a:pt x="0" y="0"/>
                  </a:lnTo>
                </a:path>
              </a:pathLst>
            </a:custGeom>
            <a:ln w="12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66378" y="5596752"/>
              <a:ext cx="398780" cy="381000"/>
            </a:xfrm>
            <a:custGeom>
              <a:avLst/>
              <a:gdLst/>
              <a:ahLst/>
              <a:cxnLst/>
              <a:rect l="l" t="t" r="r" b="b"/>
              <a:pathLst>
                <a:path w="398780" h="381000">
                  <a:moveTo>
                    <a:pt x="245405" y="0"/>
                  </a:moveTo>
                  <a:lnTo>
                    <a:pt x="306756" y="12274"/>
                  </a:lnTo>
                  <a:lnTo>
                    <a:pt x="357882" y="49099"/>
                  </a:lnTo>
                  <a:lnTo>
                    <a:pt x="388558" y="110473"/>
                  </a:lnTo>
                  <a:lnTo>
                    <a:pt x="398783" y="184121"/>
                  </a:lnTo>
                  <a:lnTo>
                    <a:pt x="388558" y="257770"/>
                  </a:lnTo>
                  <a:lnTo>
                    <a:pt x="357882" y="319144"/>
                  </a:lnTo>
                  <a:lnTo>
                    <a:pt x="306756" y="368243"/>
                  </a:lnTo>
                  <a:lnTo>
                    <a:pt x="245405" y="380518"/>
                  </a:lnTo>
                </a:path>
                <a:path w="398780" h="381000">
                  <a:moveTo>
                    <a:pt x="245405" y="0"/>
                  </a:moveTo>
                  <a:lnTo>
                    <a:pt x="0" y="0"/>
                  </a:lnTo>
                  <a:lnTo>
                    <a:pt x="0" y="380518"/>
                  </a:lnTo>
                  <a:lnTo>
                    <a:pt x="245405" y="380518"/>
                  </a:lnTo>
                </a:path>
              </a:pathLst>
            </a:custGeom>
            <a:ln w="112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55972" y="5780875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7297"/>
                  </a:lnTo>
                </a:path>
              </a:pathLst>
            </a:custGeom>
            <a:ln w="10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2368" y="4725245"/>
              <a:ext cx="0" cy="1203325"/>
            </a:xfrm>
            <a:custGeom>
              <a:avLst/>
              <a:gdLst/>
              <a:ahLst/>
              <a:cxnLst/>
              <a:rect l="l" t="t" r="r" b="b"/>
              <a:pathLst>
                <a:path h="1203325">
                  <a:moveTo>
                    <a:pt x="0" y="0"/>
                  </a:moveTo>
                  <a:lnTo>
                    <a:pt x="0" y="1202928"/>
                  </a:lnTo>
                </a:path>
              </a:pathLst>
            </a:custGeom>
            <a:ln w="10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74170" y="6370066"/>
              <a:ext cx="0" cy="86360"/>
            </a:xfrm>
            <a:custGeom>
              <a:avLst/>
              <a:gdLst/>
              <a:ahLst/>
              <a:cxnLst/>
              <a:rect l="l" t="t" r="r" b="b"/>
              <a:pathLst>
                <a:path h="86360">
                  <a:moveTo>
                    <a:pt x="0" y="85923"/>
                  </a:moveTo>
                  <a:lnTo>
                    <a:pt x="0" y="0"/>
                  </a:lnTo>
                </a:path>
              </a:pathLst>
            </a:custGeom>
            <a:ln w="10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10566" y="5977274"/>
              <a:ext cx="163830" cy="393065"/>
            </a:xfrm>
            <a:custGeom>
              <a:avLst/>
              <a:gdLst/>
              <a:ahLst/>
              <a:cxnLst/>
              <a:rect l="l" t="t" r="r" b="b"/>
              <a:pathLst>
                <a:path w="163830" h="393064">
                  <a:moveTo>
                    <a:pt x="163603" y="392792"/>
                  </a:moveTo>
                  <a:lnTo>
                    <a:pt x="112477" y="368243"/>
                  </a:lnTo>
                  <a:lnTo>
                    <a:pt x="61351" y="319144"/>
                  </a:lnTo>
                  <a:lnTo>
                    <a:pt x="30675" y="233220"/>
                  </a:lnTo>
                  <a:lnTo>
                    <a:pt x="10225" y="122747"/>
                  </a:lnTo>
                  <a:lnTo>
                    <a:pt x="0" y="0"/>
                  </a:lnTo>
                </a:path>
              </a:pathLst>
            </a:custGeom>
            <a:ln w="105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74169" y="5977275"/>
              <a:ext cx="153670" cy="393065"/>
            </a:xfrm>
            <a:custGeom>
              <a:avLst/>
              <a:gdLst/>
              <a:ahLst/>
              <a:cxnLst/>
              <a:rect l="l" t="t" r="r" b="b"/>
              <a:pathLst>
                <a:path w="153670" h="393064">
                  <a:moveTo>
                    <a:pt x="153378" y="0"/>
                  </a:moveTo>
                  <a:lnTo>
                    <a:pt x="153378" y="122747"/>
                  </a:lnTo>
                  <a:lnTo>
                    <a:pt x="122702" y="233220"/>
                  </a:lnTo>
                  <a:lnTo>
                    <a:pt x="92026" y="319144"/>
                  </a:lnTo>
                  <a:lnTo>
                    <a:pt x="51126" y="368243"/>
                  </a:lnTo>
                  <a:lnTo>
                    <a:pt x="0" y="392792"/>
                  </a:lnTo>
                </a:path>
              </a:pathLst>
            </a:custGeom>
            <a:ln w="104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4489" y="5873001"/>
              <a:ext cx="329156" cy="10427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089890" y="6467848"/>
            <a:ext cx="1212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-150" dirty="0">
                <a:latin typeface="Arial"/>
                <a:cs typeface="Arial"/>
              </a:rPr>
              <a:t>Y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96583" y="4467042"/>
            <a:ext cx="22987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i="1" spc="-25" dirty="0">
                <a:latin typeface="Arial"/>
                <a:cs typeface="Arial"/>
              </a:rPr>
              <a:t>D</a:t>
            </a:r>
            <a:r>
              <a:rPr sz="1275" i="1" spc="-37" baseline="-32679" dirty="0">
                <a:latin typeface="Arial"/>
                <a:cs typeface="Arial"/>
              </a:rPr>
              <a:t>0</a:t>
            </a:r>
            <a:endParaRPr sz="1275" baseline="-32679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86339" y="5559516"/>
            <a:ext cx="229870" cy="4159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30480" indent="10160">
              <a:lnSpc>
                <a:spcPts val="1450"/>
              </a:lnSpc>
              <a:spcBef>
                <a:spcPts val="290"/>
              </a:spcBef>
            </a:pPr>
            <a:r>
              <a:rPr sz="1350" i="1" spc="-50" dirty="0">
                <a:latin typeface="Arial"/>
                <a:cs typeface="Arial"/>
              </a:rPr>
              <a:t>S </a:t>
            </a:r>
            <a:r>
              <a:rPr sz="1350" i="1" spc="-145" dirty="0">
                <a:latin typeface="Arial"/>
                <a:cs typeface="Arial"/>
              </a:rPr>
              <a:t>D</a:t>
            </a:r>
            <a:r>
              <a:rPr sz="1275" i="1" spc="-217" baseline="-32679" dirty="0">
                <a:latin typeface="Arial"/>
                <a:cs typeface="Arial"/>
              </a:rPr>
              <a:t>1</a:t>
            </a:r>
            <a:endParaRPr sz="1275" baseline="-32679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951741" y="4811183"/>
            <a:ext cx="338455" cy="871855"/>
            <a:chOff x="1951741" y="4811183"/>
            <a:chExt cx="338455" cy="871855"/>
          </a:xfrm>
        </p:grpSpPr>
        <p:sp>
          <p:nvSpPr>
            <p:cNvPr id="26" name="object 26"/>
            <p:cNvSpPr/>
            <p:nvPr/>
          </p:nvSpPr>
          <p:spPr>
            <a:xfrm>
              <a:off x="1957366" y="5105774"/>
              <a:ext cx="327660" cy="393065"/>
            </a:xfrm>
            <a:custGeom>
              <a:avLst/>
              <a:gdLst/>
              <a:ahLst/>
              <a:cxnLst/>
              <a:rect l="l" t="t" r="r" b="b"/>
              <a:pathLst>
                <a:path w="327660" h="393064">
                  <a:moveTo>
                    <a:pt x="0" y="392792"/>
                  </a:moveTo>
                  <a:lnTo>
                    <a:pt x="327206" y="392792"/>
                  </a:lnTo>
                  <a:lnTo>
                    <a:pt x="163603" y="0"/>
                  </a:lnTo>
                  <a:lnTo>
                    <a:pt x="0" y="392792"/>
                  </a:lnTo>
                  <a:close/>
                </a:path>
              </a:pathLst>
            </a:custGeom>
            <a:ln w="110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80068" y="5007577"/>
              <a:ext cx="81915" cy="98425"/>
            </a:xfrm>
            <a:custGeom>
              <a:avLst/>
              <a:gdLst/>
              <a:ahLst/>
              <a:cxnLst/>
              <a:rect l="l" t="t" r="r" b="b"/>
              <a:pathLst>
                <a:path w="81914" h="98425">
                  <a:moveTo>
                    <a:pt x="40900" y="0"/>
                  </a:moveTo>
                  <a:lnTo>
                    <a:pt x="10225" y="24549"/>
                  </a:lnTo>
                  <a:lnTo>
                    <a:pt x="0" y="61373"/>
                  </a:lnTo>
                  <a:lnTo>
                    <a:pt x="30675" y="98198"/>
                  </a:lnTo>
                  <a:lnTo>
                    <a:pt x="61351" y="98198"/>
                  </a:lnTo>
                  <a:lnTo>
                    <a:pt x="81801" y="61373"/>
                  </a:lnTo>
                  <a:lnTo>
                    <a:pt x="71576" y="24549"/>
                  </a:lnTo>
                  <a:lnTo>
                    <a:pt x="40900" y="0"/>
                  </a:lnTo>
                  <a:close/>
                </a:path>
              </a:pathLst>
            </a:custGeom>
            <a:ln w="110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20969" y="5498569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h="184150">
                  <a:moveTo>
                    <a:pt x="0" y="184121"/>
                  </a:moveTo>
                  <a:lnTo>
                    <a:pt x="0" y="0"/>
                  </a:lnTo>
                </a:path>
              </a:pathLst>
            </a:custGeom>
            <a:ln w="10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20969" y="4811183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396"/>
                  </a:moveTo>
                  <a:lnTo>
                    <a:pt x="0" y="0"/>
                  </a:lnTo>
                </a:path>
              </a:pathLst>
            </a:custGeom>
            <a:ln w="10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423178" y="2355809"/>
            <a:ext cx="1212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-150" dirty="0">
                <a:latin typeface="Arial"/>
                <a:cs typeface="Arial"/>
              </a:rPr>
              <a:t>S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63980" y="2269886"/>
            <a:ext cx="110744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  <a:tab pos="953135" algn="l"/>
              </a:tabLst>
            </a:pPr>
            <a:r>
              <a:rPr sz="1350" i="1" spc="-25" dirty="0">
                <a:latin typeface="Arial"/>
                <a:cs typeface="Arial"/>
              </a:rPr>
              <a:t>01</a:t>
            </a:r>
            <a:r>
              <a:rPr sz="1350" i="1" dirty="0">
                <a:latin typeface="Arial"/>
                <a:cs typeface="Arial"/>
              </a:rPr>
              <a:t>	</a:t>
            </a:r>
            <a:r>
              <a:rPr sz="1350" i="1" spc="-25" dirty="0">
                <a:latin typeface="Arial"/>
                <a:cs typeface="Arial"/>
              </a:rPr>
              <a:t>11</a:t>
            </a:r>
            <a:r>
              <a:rPr sz="1350" i="1" dirty="0">
                <a:latin typeface="Arial"/>
                <a:cs typeface="Arial"/>
              </a:rPr>
              <a:t>	</a:t>
            </a:r>
            <a:r>
              <a:rPr sz="1350" i="1" spc="-175" dirty="0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86802" y="2662726"/>
            <a:ext cx="10541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-125" dirty="0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96966" y="3239614"/>
            <a:ext cx="10541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-125" dirty="0"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76776" y="2208941"/>
            <a:ext cx="245745" cy="282575"/>
          </a:xfrm>
          <a:custGeom>
            <a:avLst/>
            <a:gdLst/>
            <a:ahLst/>
            <a:cxnLst/>
            <a:rect l="l" t="t" r="r" b="b"/>
            <a:pathLst>
              <a:path w="245744" h="282575">
                <a:moveTo>
                  <a:pt x="245405" y="282319"/>
                </a:moveTo>
                <a:lnTo>
                  <a:pt x="0" y="0"/>
                </a:lnTo>
              </a:path>
            </a:pathLst>
          </a:custGeom>
          <a:ln w="111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315894" y="2073496"/>
            <a:ext cx="56832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25" i="1" baseline="30864" dirty="0">
                <a:latin typeface="Arial"/>
                <a:cs typeface="Arial"/>
              </a:rPr>
              <a:t>Y</a:t>
            </a:r>
            <a:r>
              <a:rPr sz="2025" i="1" spc="442" baseline="30864" dirty="0">
                <a:latin typeface="Arial"/>
                <a:cs typeface="Arial"/>
              </a:rPr>
              <a:t> </a:t>
            </a:r>
            <a:r>
              <a:rPr sz="1350" i="1" dirty="0">
                <a:latin typeface="Arial"/>
                <a:cs typeface="Arial"/>
              </a:rPr>
              <a:t>D</a:t>
            </a:r>
            <a:r>
              <a:rPr sz="1350" i="1" spc="125" dirty="0">
                <a:latin typeface="Arial"/>
                <a:cs typeface="Arial"/>
              </a:rPr>
              <a:t> </a:t>
            </a:r>
            <a:r>
              <a:rPr sz="1350" i="1" spc="-50" dirty="0">
                <a:latin typeface="Arial"/>
                <a:cs typeface="Arial"/>
              </a:rPr>
              <a:t>D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37905" y="2183968"/>
            <a:ext cx="40195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840"/>
              </a:lnSpc>
              <a:spcBef>
                <a:spcPts val="120"/>
              </a:spcBef>
              <a:tabLst>
                <a:tab pos="196215" algn="l"/>
              </a:tabLst>
            </a:pPr>
            <a:r>
              <a:rPr sz="850" i="1" spc="-50" dirty="0">
                <a:latin typeface="Arial"/>
                <a:cs typeface="Arial"/>
              </a:rPr>
              <a:t>0</a:t>
            </a:r>
            <a:r>
              <a:rPr sz="850" i="1" dirty="0">
                <a:latin typeface="Arial"/>
                <a:cs typeface="Arial"/>
              </a:rPr>
              <a:t>	</a:t>
            </a:r>
            <a:r>
              <a:rPr sz="850" i="1" spc="-50" dirty="0"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  <a:p>
            <a:pPr marL="247650">
              <a:lnSpc>
                <a:spcPts val="1440"/>
              </a:lnSpc>
            </a:pPr>
            <a:r>
              <a:rPr sz="1350" i="1" spc="-175" dirty="0">
                <a:latin typeface="Arial"/>
                <a:cs typeface="Arial"/>
              </a:rPr>
              <a:t>00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1716254" y="2485317"/>
          <a:ext cx="1932938" cy="1165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88595" algn="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188595" algn="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88595" algn="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88595" algn="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"/>
                          <a:cs typeface="Arial"/>
                        </a:rPr>
                        <a:t>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2724247" y="2540369"/>
            <a:ext cx="889635" cy="491490"/>
          </a:xfrm>
          <a:custGeom>
            <a:avLst/>
            <a:gdLst/>
            <a:ahLst/>
            <a:cxnLst/>
            <a:rect l="l" t="t" r="r" b="b"/>
            <a:pathLst>
              <a:path w="889635" h="491489">
                <a:moveTo>
                  <a:pt x="0" y="245495"/>
                </a:moveTo>
                <a:lnTo>
                  <a:pt x="20450" y="331418"/>
                </a:lnTo>
                <a:lnTo>
                  <a:pt x="61351" y="417342"/>
                </a:lnTo>
                <a:lnTo>
                  <a:pt x="132927" y="466441"/>
                </a:lnTo>
                <a:lnTo>
                  <a:pt x="204504" y="490990"/>
                </a:lnTo>
                <a:lnTo>
                  <a:pt x="685089" y="490990"/>
                </a:lnTo>
                <a:lnTo>
                  <a:pt x="766891" y="466441"/>
                </a:lnTo>
                <a:lnTo>
                  <a:pt x="828242" y="417342"/>
                </a:lnTo>
                <a:lnTo>
                  <a:pt x="879368" y="331418"/>
                </a:lnTo>
                <a:lnTo>
                  <a:pt x="889593" y="245495"/>
                </a:lnTo>
                <a:lnTo>
                  <a:pt x="879368" y="147297"/>
                </a:lnTo>
                <a:lnTo>
                  <a:pt x="828242" y="73648"/>
                </a:lnTo>
                <a:lnTo>
                  <a:pt x="766891" y="24549"/>
                </a:lnTo>
                <a:lnTo>
                  <a:pt x="685089" y="0"/>
                </a:lnTo>
                <a:lnTo>
                  <a:pt x="204504" y="0"/>
                </a:lnTo>
                <a:lnTo>
                  <a:pt x="132927" y="24549"/>
                </a:lnTo>
                <a:lnTo>
                  <a:pt x="61351" y="73648"/>
                </a:lnTo>
                <a:lnTo>
                  <a:pt x="20450" y="147297"/>
                </a:lnTo>
                <a:lnTo>
                  <a:pt x="0" y="245495"/>
                </a:lnTo>
              </a:path>
            </a:pathLst>
          </a:custGeom>
          <a:ln w="117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43661" y="3129560"/>
            <a:ext cx="889635" cy="478790"/>
          </a:xfrm>
          <a:custGeom>
            <a:avLst/>
            <a:gdLst/>
            <a:ahLst/>
            <a:cxnLst/>
            <a:rect l="l" t="t" r="r" b="b"/>
            <a:pathLst>
              <a:path w="889635" h="478789">
                <a:moveTo>
                  <a:pt x="0" y="233220"/>
                </a:moveTo>
                <a:lnTo>
                  <a:pt x="20450" y="331418"/>
                </a:lnTo>
                <a:lnTo>
                  <a:pt x="61351" y="405067"/>
                </a:lnTo>
                <a:lnTo>
                  <a:pt x="122702" y="454166"/>
                </a:lnTo>
                <a:lnTo>
                  <a:pt x="204504" y="478716"/>
                </a:lnTo>
                <a:lnTo>
                  <a:pt x="685089" y="478716"/>
                </a:lnTo>
                <a:lnTo>
                  <a:pt x="766891" y="454166"/>
                </a:lnTo>
                <a:lnTo>
                  <a:pt x="828242" y="405067"/>
                </a:lnTo>
                <a:lnTo>
                  <a:pt x="869143" y="331418"/>
                </a:lnTo>
                <a:lnTo>
                  <a:pt x="889593" y="233220"/>
                </a:lnTo>
                <a:lnTo>
                  <a:pt x="869143" y="147297"/>
                </a:lnTo>
                <a:lnTo>
                  <a:pt x="828242" y="61373"/>
                </a:lnTo>
                <a:lnTo>
                  <a:pt x="766891" y="12274"/>
                </a:lnTo>
                <a:lnTo>
                  <a:pt x="685089" y="0"/>
                </a:lnTo>
                <a:lnTo>
                  <a:pt x="204504" y="0"/>
                </a:lnTo>
                <a:lnTo>
                  <a:pt x="122702" y="12274"/>
                </a:lnTo>
                <a:lnTo>
                  <a:pt x="61351" y="61373"/>
                </a:lnTo>
                <a:lnTo>
                  <a:pt x="20450" y="147297"/>
                </a:lnTo>
                <a:lnTo>
                  <a:pt x="0" y="233220"/>
                </a:lnTo>
              </a:path>
            </a:pathLst>
          </a:custGeom>
          <a:ln w="1181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752014" y="3850211"/>
            <a:ext cx="27838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160" dirty="0">
                <a:latin typeface="Arial"/>
                <a:cs typeface="Arial"/>
              </a:rPr>
              <a:t>Y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spc="-140" dirty="0">
                <a:latin typeface="Arial"/>
                <a:cs typeface="Arial"/>
              </a:rPr>
              <a:t>=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spc="-110" dirty="0">
                <a:latin typeface="Arial"/>
                <a:cs typeface="Arial"/>
              </a:rPr>
              <a:t>D</a:t>
            </a:r>
            <a:r>
              <a:rPr sz="2400" i="1" spc="-165" baseline="-26143" dirty="0">
                <a:latin typeface="Arial"/>
                <a:cs typeface="Arial"/>
              </a:rPr>
              <a:t>0</a:t>
            </a:r>
            <a:r>
              <a:rPr sz="2400" i="1" spc="-110" dirty="0">
                <a:latin typeface="Arial"/>
                <a:cs typeface="Arial"/>
              </a:rPr>
              <a:t>S</a:t>
            </a:r>
            <a:r>
              <a:rPr sz="2400" i="1" spc="5" dirty="0">
                <a:latin typeface="Arial"/>
                <a:cs typeface="Arial"/>
              </a:rPr>
              <a:t> </a:t>
            </a:r>
            <a:r>
              <a:rPr sz="2400" i="1" spc="-140" dirty="0">
                <a:latin typeface="Arial"/>
                <a:cs typeface="Arial"/>
              </a:rPr>
              <a:t>+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spc="-40" dirty="0">
                <a:latin typeface="Arial"/>
                <a:cs typeface="Arial"/>
              </a:rPr>
              <a:t>D</a:t>
            </a:r>
            <a:r>
              <a:rPr sz="2400" i="1" spc="-60" baseline="-26143" dirty="0">
                <a:latin typeface="Arial"/>
                <a:cs typeface="Arial"/>
              </a:rPr>
              <a:t>1</a:t>
            </a:r>
            <a:r>
              <a:rPr sz="2400" i="1" spc="-40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73119" y="3853776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252" y="0"/>
                </a:lnTo>
              </a:path>
            </a:pathLst>
          </a:custGeom>
          <a:ln w="12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7690116" y="3769513"/>
            <a:ext cx="752475" cy="2026285"/>
            <a:chOff x="7690116" y="3769513"/>
            <a:chExt cx="752475" cy="2026285"/>
          </a:xfrm>
        </p:grpSpPr>
        <p:sp>
          <p:nvSpPr>
            <p:cNvPr id="43" name="object 43"/>
            <p:cNvSpPr/>
            <p:nvPr/>
          </p:nvSpPr>
          <p:spPr>
            <a:xfrm>
              <a:off x="7928131" y="5162145"/>
              <a:ext cx="505459" cy="624205"/>
            </a:xfrm>
            <a:custGeom>
              <a:avLst/>
              <a:gdLst/>
              <a:ahLst/>
              <a:cxnLst/>
              <a:rect l="l" t="t" r="r" b="b"/>
              <a:pathLst>
                <a:path w="505459" h="624204">
                  <a:moveTo>
                    <a:pt x="0" y="0"/>
                  </a:moveTo>
                  <a:lnTo>
                    <a:pt x="0" y="623943"/>
                  </a:lnTo>
                  <a:lnTo>
                    <a:pt x="505239" y="311971"/>
                  </a:lnTo>
                  <a:lnTo>
                    <a:pt x="0" y="0"/>
                  </a:lnTo>
                  <a:close/>
                </a:path>
              </a:pathLst>
            </a:custGeom>
            <a:ln w="175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99959" y="5474116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172" y="0"/>
                  </a:lnTo>
                </a:path>
              </a:pathLst>
            </a:custGeom>
            <a:ln w="19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88901" y="5006157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20">
                  <a:moveTo>
                    <a:pt x="0" y="0"/>
                  </a:moveTo>
                  <a:lnTo>
                    <a:pt x="0" y="311971"/>
                  </a:lnTo>
                </a:path>
              </a:pathLst>
            </a:custGeom>
            <a:ln w="16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88902" y="3777768"/>
              <a:ext cx="0" cy="1228725"/>
            </a:xfrm>
            <a:custGeom>
              <a:avLst/>
              <a:gdLst/>
              <a:ahLst/>
              <a:cxnLst/>
              <a:rect l="l" t="t" r="r" b="b"/>
              <a:pathLst>
                <a:path h="1228725">
                  <a:moveTo>
                    <a:pt x="0" y="0"/>
                  </a:moveTo>
                  <a:lnTo>
                    <a:pt x="0" y="1228388"/>
                  </a:lnTo>
                </a:path>
              </a:pathLst>
            </a:custGeom>
            <a:ln w="16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28139" y="3933745"/>
              <a:ext cx="505459" cy="624205"/>
            </a:xfrm>
            <a:custGeom>
              <a:avLst/>
              <a:gdLst/>
              <a:ahLst/>
              <a:cxnLst/>
              <a:rect l="l" t="t" r="r" b="b"/>
              <a:pathLst>
                <a:path w="505459" h="624204">
                  <a:moveTo>
                    <a:pt x="0" y="623943"/>
                  </a:moveTo>
                  <a:lnTo>
                    <a:pt x="0" y="0"/>
                  </a:lnTo>
                  <a:lnTo>
                    <a:pt x="505239" y="311971"/>
                  </a:lnTo>
                  <a:lnTo>
                    <a:pt x="0" y="6239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28134" y="3933753"/>
              <a:ext cx="505459" cy="624205"/>
            </a:xfrm>
            <a:custGeom>
              <a:avLst/>
              <a:gdLst/>
              <a:ahLst/>
              <a:cxnLst/>
              <a:rect l="l" t="t" r="r" b="b"/>
              <a:pathLst>
                <a:path w="505459" h="624204">
                  <a:moveTo>
                    <a:pt x="0" y="0"/>
                  </a:moveTo>
                  <a:lnTo>
                    <a:pt x="0" y="623943"/>
                  </a:lnTo>
                  <a:lnTo>
                    <a:pt x="505239" y="311971"/>
                  </a:lnTo>
                  <a:lnTo>
                    <a:pt x="0" y="0"/>
                  </a:lnTo>
                  <a:close/>
                </a:path>
              </a:pathLst>
            </a:custGeom>
            <a:ln w="175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99962" y="4245724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172" y="0"/>
                  </a:lnTo>
                </a:path>
              </a:pathLst>
            </a:custGeom>
            <a:ln w="19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368498" y="4038041"/>
            <a:ext cx="32131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150" i="1" spc="-70" dirty="0">
                <a:latin typeface="Arial"/>
                <a:cs typeface="Arial"/>
              </a:rPr>
              <a:t>D</a:t>
            </a:r>
            <a:r>
              <a:rPr sz="2025" i="1" spc="-104" baseline="-30864" dirty="0">
                <a:latin typeface="Arial"/>
                <a:cs typeface="Arial"/>
              </a:rPr>
              <a:t>0</a:t>
            </a:r>
            <a:endParaRPr sz="2025" baseline="-30864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094715" y="3433594"/>
            <a:ext cx="17780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i="1" spc="-240" dirty="0">
                <a:latin typeface="Arial"/>
                <a:cs typeface="Arial"/>
              </a:rPr>
              <a:t>S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131173" y="3924905"/>
            <a:ext cx="824230" cy="1559560"/>
            <a:chOff x="8131173" y="3924905"/>
            <a:chExt cx="824230" cy="1559560"/>
          </a:xfrm>
        </p:grpSpPr>
        <p:sp>
          <p:nvSpPr>
            <p:cNvPr id="53" name="object 53"/>
            <p:cNvSpPr/>
            <p:nvPr/>
          </p:nvSpPr>
          <p:spPr>
            <a:xfrm>
              <a:off x="8433378" y="4245722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0" y="0"/>
                  </a:moveTo>
                  <a:lnTo>
                    <a:pt x="260769" y="0"/>
                  </a:lnTo>
                </a:path>
              </a:pathLst>
            </a:custGeom>
            <a:ln w="19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33379" y="5474110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0" y="0"/>
                  </a:moveTo>
                  <a:lnTo>
                    <a:pt x="260769" y="0"/>
                  </a:lnTo>
                </a:path>
              </a:pathLst>
            </a:custGeom>
            <a:ln w="19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94148" y="4245721"/>
              <a:ext cx="0" cy="1228725"/>
            </a:xfrm>
            <a:custGeom>
              <a:avLst/>
              <a:gdLst/>
              <a:ahLst/>
              <a:cxnLst/>
              <a:rect l="l" t="t" r="r" b="b"/>
              <a:pathLst>
                <a:path h="1228725">
                  <a:moveTo>
                    <a:pt x="0" y="0"/>
                  </a:moveTo>
                  <a:lnTo>
                    <a:pt x="0" y="1228388"/>
                  </a:lnTo>
                </a:path>
              </a:pathLst>
            </a:custGeom>
            <a:ln w="16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694149" y="4869664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4">
                  <a:moveTo>
                    <a:pt x="260769" y="0"/>
                  </a:moveTo>
                  <a:lnTo>
                    <a:pt x="0" y="0"/>
                  </a:lnTo>
                </a:path>
              </a:pathLst>
            </a:custGeom>
            <a:ln w="19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1173" y="3924905"/>
              <a:ext cx="131772" cy="173671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7372102" y="4661989"/>
            <a:ext cx="1809750" cy="957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780" algn="r">
              <a:lnSpc>
                <a:spcPct val="100000"/>
              </a:lnSpc>
              <a:spcBef>
                <a:spcPts val="100"/>
              </a:spcBef>
            </a:pPr>
            <a:r>
              <a:rPr sz="2150" i="1" spc="-240" dirty="0">
                <a:latin typeface="Arial"/>
                <a:cs typeface="Arial"/>
              </a:rPr>
              <a:t>Y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150" i="1" spc="-25" dirty="0">
                <a:latin typeface="Arial"/>
                <a:cs typeface="Arial"/>
              </a:rPr>
              <a:t>D</a:t>
            </a:r>
            <a:r>
              <a:rPr sz="2025" i="1" spc="-37" baseline="-30864" dirty="0">
                <a:latin typeface="Arial"/>
                <a:cs typeface="Arial"/>
              </a:rPr>
              <a:t>1</a:t>
            </a:r>
            <a:endParaRPr sz="2025" baseline="-3086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7020" y="1447800"/>
            <a:ext cx="7503980" cy="3827971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59410">
              <a:lnSpc>
                <a:spcPct val="100000"/>
              </a:lnSpc>
              <a:spcBef>
                <a:spcPts val="930"/>
              </a:spcBef>
            </a:pPr>
            <a:r>
              <a:rPr lang="uk-UA"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ЗМІСТ</a:t>
            </a:r>
          </a:p>
          <a:p>
            <a:pPr marL="816610" indent="-457200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uk-UA"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карти Карно</a:t>
            </a:r>
          </a:p>
          <a:p>
            <a:pPr marL="816610" indent="-457200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uk-UA" sz="2800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мультиплексор</a:t>
            </a:r>
            <a:endParaRPr lang="en-US" sz="28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6610" indent="-457200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uk-UA"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декодер</a:t>
            </a:r>
          </a:p>
          <a:p>
            <a:pPr marL="816610" indent="-457200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uk-UA"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7-сегментний індикатор</a:t>
            </a:r>
          </a:p>
          <a:p>
            <a:pPr marL="816610" indent="-457200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r>
              <a:rPr lang="uk-UA" sz="2800" spc="-20" dirty="0">
                <a:latin typeface="Calibri" panose="020F0502020204030204" pitchFamily="34" charset="0"/>
                <a:cs typeface="Calibri" panose="020F0502020204030204" pitchFamily="34" charset="0"/>
              </a:rPr>
              <a:t>часові характеристики</a:t>
            </a:r>
          </a:p>
          <a:p>
            <a:pPr marL="816610" indent="-457200">
              <a:lnSpc>
                <a:spcPct val="10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C81C3-6FF5-430B-A3D1-58773036D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312" y="609599"/>
            <a:ext cx="2129667" cy="5791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6DACFB-F464-68C1-F403-E7C32F556FC4}"/>
              </a:ext>
            </a:extLst>
          </p:cNvPr>
          <p:cNvSpPr txBox="1"/>
          <p:nvPr/>
        </p:nvSpPr>
        <p:spPr>
          <a:xfrm>
            <a:off x="1143000" y="0"/>
            <a:ext cx="1104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КОМБІНАЦІЙНА</a:t>
            </a:r>
            <a:r>
              <a:rPr lang="uk-UA" sz="48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ЛОГІКА </a:t>
            </a:r>
            <a:r>
              <a:rPr lang="en-US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II</a:t>
            </a:r>
            <a:endParaRPr lang="en-US" sz="4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30127"/>
            <a:ext cx="12192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4800" dirty="0">
                <a:latin typeface="Calibri" panose="020F0502020204030204" pitchFamily="34" charset="0"/>
                <a:cs typeface="Calibri" panose="020F0502020204030204" pitchFamily="34" charset="0"/>
              </a:rPr>
              <a:t>4-</a:t>
            </a:r>
            <a:r>
              <a:rPr lang="uk-UA" sz="4800" spc="-25" dirty="0">
                <a:latin typeface="Calibri" panose="020F0502020204030204" pitchFamily="34" charset="0"/>
                <a:cs typeface="Calibri" panose="020F0502020204030204" pitchFamily="34" charset="0"/>
              </a:rPr>
              <a:t>ВХОДОВИЙ</a:t>
            </a:r>
            <a:r>
              <a:rPr lang="uk-UA" sz="480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spc="-20" dirty="0">
                <a:latin typeface="Calibri" panose="020F0502020204030204" pitchFamily="34" charset="0"/>
                <a:cs typeface="Calibri" panose="020F0502020204030204" pitchFamily="34" charset="0"/>
              </a:rPr>
              <a:t>МУЛЬТИПЛЕКСОР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3400" y="611737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05400" y="6117377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72800" y="6117377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23863" y="5020097"/>
            <a:ext cx="3589654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Реалізація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мультиплесора: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дворівнева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логіка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2400" dirty="0">
                <a:latin typeface="Times New Roman"/>
                <a:cs typeface="Times New Roman"/>
              </a:rPr>
              <a:t>b </a:t>
            </a:r>
            <a:r>
              <a:rPr sz="2400" spc="-50" dirty="0">
                <a:latin typeface="Times New Roman"/>
                <a:cs typeface="Times New Roman"/>
              </a:rPr>
              <a:t>–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буфери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третім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станом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 – </a:t>
            </a:r>
            <a:r>
              <a:rPr sz="2400" spc="-10" dirty="0">
                <a:latin typeface="Times New Roman"/>
                <a:cs typeface="Times New Roman"/>
              </a:rPr>
              <a:t>ієрархічна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25DD41-67D5-EEC0-9302-2AAD2D094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52587"/>
            <a:ext cx="7964071" cy="4802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705D30-EEB8-522B-EFA1-9465A805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52587"/>
            <a:ext cx="2355882" cy="31306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08955"/>
            <a:ext cx="1219199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ctr">
              <a:lnSpc>
                <a:spcPts val="3840"/>
              </a:lnSpc>
              <a:spcBef>
                <a:spcPts val="10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ВИКОРИСТАННЯ</a:t>
            </a:r>
            <a:r>
              <a:rPr lang="ru-RU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latin typeface="Calibri" panose="020F0502020204030204" pitchFamily="34" charset="0"/>
                <a:cs typeface="Calibri" panose="020F0502020204030204" pitchFamily="34" charset="0"/>
              </a:rPr>
              <a:t>МУЛЬТИПЛЕКСОРА</a:t>
            </a:r>
            <a:br>
              <a:rPr lang="ru-RU" spc="-1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ЯК</a:t>
            </a:r>
            <a:r>
              <a:rPr lang="ru-RU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ТАБЛИЦІ</a:t>
            </a:r>
            <a:r>
              <a:rPr lang="ru-RU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ПЕРЕТВОРЕНЬ</a:t>
            </a:r>
            <a:r>
              <a:rPr lang="ru-RU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(LOOKUP</a:t>
            </a:r>
            <a:r>
              <a:rPr lang="ru-RU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pc="-10" dirty="0">
                <a:latin typeface="Calibri" panose="020F0502020204030204" pitchFamily="34" charset="0"/>
                <a:cs typeface="Calibri" panose="020F0502020204030204" pitchFamily="34" charset="0"/>
              </a:rPr>
              <a:t>TABLE)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65561" y="2363521"/>
            <a:ext cx="1869439" cy="1715135"/>
            <a:chOff x="1065561" y="2363521"/>
            <a:chExt cx="1869439" cy="1715135"/>
          </a:xfrm>
        </p:grpSpPr>
        <p:sp>
          <p:nvSpPr>
            <p:cNvPr id="5" name="object 5"/>
            <p:cNvSpPr/>
            <p:nvPr/>
          </p:nvSpPr>
          <p:spPr>
            <a:xfrm>
              <a:off x="1065561" y="2832708"/>
              <a:ext cx="1869439" cy="0"/>
            </a:xfrm>
            <a:custGeom>
              <a:avLst/>
              <a:gdLst/>
              <a:ahLst/>
              <a:cxnLst/>
              <a:rect l="l" t="t" r="r" b="b"/>
              <a:pathLst>
                <a:path w="1869439">
                  <a:moveTo>
                    <a:pt x="0" y="0"/>
                  </a:moveTo>
                  <a:lnTo>
                    <a:pt x="1869007" y="0"/>
                  </a:lnTo>
                </a:path>
              </a:pathLst>
            </a:custGeom>
            <a:ln w="24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11567" y="2363521"/>
              <a:ext cx="0" cy="1715135"/>
            </a:xfrm>
            <a:custGeom>
              <a:avLst/>
              <a:gdLst/>
              <a:ahLst/>
              <a:cxnLst/>
              <a:rect l="l" t="t" r="r" b="b"/>
              <a:pathLst>
                <a:path h="1715135">
                  <a:moveTo>
                    <a:pt x="0" y="0"/>
                  </a:moveTo>
                  <a:lnTo>
                    <a:pt x="0" y="1714814"/>
                  </a:lnTo>
                </a:path>
              </a:pathLst>
            </a:custGeom>
            <a:ln w="24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8836" y="2471233"/>
            <a:ext cx="145859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5635" algn="l"/>
                <a:tab pos="1262380" algn="l"/>
              </a:tabLst>
            </a:pPr>
            <a:r>
              <a:rPr sz="2150" i="1" spc="-50" dirty="0">
                <a:latin typeface="Arial"/>
                <a:cs typeface="Arial"/>
              </a:rPr>
              <a:t>A</a:t>
            </a:r>
            <a:r>
              <a:rPr sz="2150" i="1" dirty="0">
                <a:latin typeface="Arial"/>
                <a:cs typeface="Arial"/>
              </a:rPr>
              <a:t>	</a:t>
            </a:r>
            <a:r>
              <a:rPr sz="2150" i="1" spc="-50" dirty="0">
                <a:latin typeface="Arial"/>
                <a:cs typeface="Arial"/>
              </a:rPr>
              <a:t>B</a:t>
            </a:r>
            <a:r>
              <a:rPr sz="2150" i="1" dirty="0">
                <a:latin typeface="Arial"/>
                <a:cs typeface="Arial"/>
              </a:rPr>
              <a:t>	</a:t>
            </a:r>
            <a:r>
              <a:rPr sz="2150" i="1" spc="-50" dirty="0">
                <a:latin typeface="Arial"/>
                <a:cs typeface="Arial"/>
              </a:rPr>
              <a:t>Y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1296" y="2782639"/>
            <a:ext cx="1436370" cy="128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5"/>
              </a:lnSpc>
              <a:spcBef>
                <a:spcPts val="105"/>
              </a:spcBef>
              <a:tabLst>
                <a:tab pos="631190" algn="l"/>
                <a:tab pos="1258570" algn="l"/>
              </a:tabLst>
            </a:pPr>
            <a:r>
              <a:rPr sz="2150" spc="-50" dirty="0">
                <a:latin typeface="Courier New"/>
                <a:cs typeface="Courier New"/>
              </a:rPr>
              <a:t>0</a:t>
            </a:r>
            <a:r>
              <a:rPr sz="2150" dirty="0">
                <a:latin typeface="Courier New"/>
                <a:cs typeface="Courier New"/>
              </a:rPr>
              <a:t>	</a:t>
            </a:r>
            <a:r>
              <a:rPr sz="2150" spc="-50" dirty="0">
                <a:latin typeface="Courier New"/>
                <a:cs typeface="Courier New"/>
              </a:rPr>
              <a:t>0</a:t>
            </a:r>
            <a:r>
              <a:rPr sz="2150" dirty="0">
                <a:latin typeface="Courier New"/>
                <a:cs typeface="Courier New"/>
              </a:rPr>
              <a:t>	</a:t>
            </a:r>
            <a:r>
              <a:rPr sz="2150" spc="-50" dirty="0">
                <a:latin typeface="Courier New"/>
                <a:cs typeface="Courier New"/>
              </a:rPr>
              <a:t>0</a:t>
            </a:r>
            <a:endParaRPr sz="2150">
              <a:latin typeface="Courier New"/>
              <a:cs typeface="Courier New"/>
            </a:endParaRPr>
          </a:p>
          <a:p>
            <a:pPr marL="12700">
              <a:lnSpc>
                <a:spcPts val="2470"/>
              </a:lnSpc>
              <a:tabLst>
                <a:tab pos="631190" algn="l"/>
                <a:tab pos="1258570" algn="l"/>
              </a:tabLst>
            </a:pPr>
            <a:r>
              <a:rPr sz="2150" spc="-50" dirty="0">
                <a:latin typeface="Courier New"/>
                <a:cs typeface="Courier New"/>
              </a:rPr>
              <a:t>0</a:t>
            </a:r>
            <a:r>
              <a:rPr sz="2150" dirty="0">
                <a:latin typeface="Courier New"/>
                <a:cs typeface="Courier New"/>
              </a:rPr>
              <a:t>	</a:t>
            </a:r>
            <a:r>
              <a:rPr sz="2150" spc="-50" dirty="0">
                <a:latin typeface="Courier New"/>
                <a:cs typeface="Courier New"/>
              </a:rPr>
              <a:t>1</a:t>
            </a:r>
            <a:r>
              <a:rPr sz="2150" dirty="0">
                <a:latin typeface="Courier New"/>
                <a:cs typeface="Courier New"/>
              </a:rPr>
              <a:t>	</a:t>
            </a:r>
            <a:r>
              <a:rPr sz="2150" spc="-50" dirty="0">
                <a:latin typeface="Courier New"/>
                <a:cs typeface="Courier New"/>
              </a:rPr>
              <a:t>0</a:t>
            </a:r>
            <a:endParaRPr sz="2150">
              <a:latin typeface="Courier New"/>
              <a:cs typeface="Courier New"/>
            </a:endParaRPr>
          </a:p>
          <a:p>
            <a:pPr marL="12700">
              <a:lnSpc>
                <a:spcPts val="2450"/>
              </a:lnSpc>
              <a:tabLst>
                <a:tab pos="631190" algn="l"/>
                <a:tab pos="1258570" algn="l"/>
              </a:tabLst>
            </a:pPr>
            <a:r>
              <a:rPr sz="2150" spc="-50" dirty="0">
                <a:latin typeface="Courier New"/>
                <a:cs typeface="Courier New"/>
              </a:rPr>
              <a:t>1</a:t>
            </a:r>
            <a:r>
              <a:rPr sz="2150" dirty="0">
                <a:latin typeface="Courier New"/>
                <a:cs typeface="Courier New"/>
              </a:rPr>
              <a:t>	</a:t>
            </a:r>
            <a:r>
              <a:rPr sz="2150" spc="-50" dirty="0">
                <a:latin typeface="Courier New"/>
                <a:cs typeface="Courier New"/>
              </a:rPr>
              <a:t>0</a:t>
            </a:r>
            <a:r>
              <a:rPr sz="2150" dirty="0">
                <a:latin typeface="Courier New"/>
                <a:cs typeface="Courier New"/>
              </a:rPr>
              <a:t>	</a:t>
            </a:r>
            <a:r>
              <a:rPr sz="2150" spc="-50" dirty="0">
                <a:latin typeface="Courier New"/>
                <a:cs typeface="Courier New"/>
              </a:rPr>
              <a:t>0</a:t>
            </a:r>
            <a:endParaRPr sz="2150">
              <a:latin typeface="Courier New"/>
              <a:cs typeface="Courier New"/>
            </a:endParaRPr>
          </a:p>
          <a:p>
            <a:pPr marL="12700">
              <a:lnSpc>
                <a:spcPts val="2500"/>
              </a:lnSpc>
              <a:tabLst>
                <a:tab pos="631190" algn="l"/>
                <a:tab pos="1258570" algn="l"/>
              </a:tabLst>
            </a:pPr>
            <a:r>
              <a:rPr sz="2150" spc="-50" dirty="0">
                <a:latin typeface="Courier New"/>
                <a:cs typeface="Courier New"/>
              </a:rPr>
              <a:t>1</a:t>
            </a:r>
            <a:r>
              <a:rPr sz="2150" dirty="0">
                <a:latin typeface="Courier New"/>
                <a:cs typeface="Courier New"/>
              </a:rPr>
              <a:t>	</a:t>
            </a:r>
            <a:r>
              <a:rPr sz="2150" spc="-50" dirty="0">
                <a:latin typeface="Courier New"/>
                <a:cs typeface="Courier New"/>
              </a:rPr>
              <a:t>1</a:t>
            </a:r>
            <a:r>
              <a:rPr sz="2150" dirty="0">
                <a:latin typeface="Courier New"/>
                <a:cs typeface="Courier New"/>
              </a:rPr>
              <a:t>	</a:t>
            </a:r>
            <a:r>
              <a:rPr sz="2150" spc="-50" dirty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endParaRPr sz="215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51851" y="5165892"/>
            <a:ext cx="1097280" cy="1254760"/>
            <a:chOff x="1351851" y="5165892"/>
            <a:chExt cx="1097280" cy="1254760"/>
          </a:xfrm>
        </p:grpSpPr>
        <p:sp>
          <p:nvSpPr>
            <p:cNvPr id="10" name="object 10"/>
            <p:cNvSpPr/>
            <p:nvPr/>
          </p:nvSpPr>
          <p:spPr>
            <a:xfrm>
              <a:off x="1667797" y="5170337"/>
              <a:ext cx="623570" cy="1245870"/>
            </a:xfrm>
            <a:custGeom>
              <a:avLst/>
              <a:gdLst/>
              <a:ahLst/>
              <a:cxnLst/>
              <a:rect l="l" t="t" r="r" b="b"/>
              <a:pathLst>
                <a:path w="623569" h="1245870">
                  <a:moveTo>
                    <a:pt x="0" y="0"/>
                  </a:moveTo>
                  <a:lnTo>
                    <a:pt x="0" y="1245627"/>
                  </a:lnTo>
                  <a:lnTo>
                    <a:pt x="623002" y="1092000"/>
                  </a:lnTo>
                  <a:lnTo>
                    <a:pt x="623002" y="153627"/>
                  </a:lnTo>
                  <a:lnTo>
                    <a:pt x="0" y="0"/>
                  </a:lnTo>
                  <a:close/>
                </a:path>
              </a:pathLst>
            </a:custGeom>
            <a:ln w="8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6296" y="5323965"/>
              <a:ext cx="311785" cy="0"/>
            </a:xfrm>
            <a:custGeom>
              <a:avLst/>
              <a:gdLst/>
              <a:ahLst/>
              <a:cxnLst/>
              <a:rect l="l" t="t" r="r" b="b"/>
              <a:pathLst>
                <a:path w="311785">
                  <a:moveTo>
                    <a:pt x="311501" y="0"/>
                  </a:moveTo>
                  <a:lnTo>
                    <a:pt x="0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6296" y="5635371"/>
              <a:ext cx="311785" cy="0"/>
            </a:xfrm>
            <a:custGeom>
              <a:avLst/>
              <a:gdLst/>
              <a:ahLst/>
              <a:cxnLst/>
              <a:rect l="l" t="t" r="r" b="b"/>
              <a:pathLst>
                <a:path w="311785">
                  <a:moveTo>
                    <a:pt x="311501" y="0"/>
                  </a:moveTo>
                  <a:lnTo>
                    <a:pt x="0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0800" y="5793151"/>
              <a:ext cx="153670" cy="0"/>
            </a:xfrm>
            <a:custGeom>
              <a:avLst/>
              <a:gdLst/>
              <a:ahLst/>
              <a:cxnLst/>
              <a:rect l="l" t="t" r="r" b="b"/>
              <a:pathLst>
                <a:path w="153669">
                  <a:moveTo>
                    <a:pt x="0" y="0"/>
                  </a:moveTo>
                  <a:lnTo>
                    <a:pt x="153673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6296" y="6262337"/>
              <a:ext cx="311785" cy="0"/>
            </a:xfrm>
            <a:custGeom>
              <a:avLst/>
              <a:gdLst/>
              <a:ahLst/>
              <a:cxnLst/>
              <a:rect l="l" t="t" r="r" b="b"/>
              <a:pathLst>
                <a:path w="311785">
                  <a:moveTo>
                    <a:pt x="311501" y="0"/>
                  </a:moveTo>
                  <a:lnTo>
                    <a:pt x="0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56296" y="5946778"/>
              <a:ext cx="311785" cy="0"/>
            </a:xfrm>
            <a:custGeom>
              <a:avLst/>
              <a:gdLst/>
              <a:ahLst/>
              <a:cxnLst/>
              <a:rect l="l" t="t" r="r" b="b"/>
              <a:pathLst>
                <a:path w="311785">
                  <a:moveTo>
                    <a:pt x="311501" y="0"/>
                  </a:moveTo>
                  <a:lnTo>
                    <a:pt x="0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00785" y="5141028"/>
            <a:ext cx="258445" cy="12382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600" spc="-25" dirty="0">
                <a:latin typeface="Arial"/>
                <a:cs typeface="Arial"/>
              </a:rPr>
              <a:t>00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600" spc="-25" dirty="0">
                <a:latin typeface="Arial"/>
                <a:cs typeface="Arial"/>
              </a:rPr>
              <a:t>01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600" spc="-25" dirty="0">
                <a:latin typeface="Arial"/>
                <a:cs typeface="Arial"/>
              </a:rPr>
              <a:t>10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600" spc="-25" dirty="0">
                <a:latin typeface="Arial"/>
                <a:cs typeface="Arial"/>
              </a:rPr>
              <a:t>11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2381" y="5585303"/>
            <a:ext cx="211454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i="1" spc="-10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04246" y="5008112"/>
            <a:ext cx="241935" cy="279400"/>
            <a:chOff x="1904246" y="5008112"/>
            <a:chExt cx="241935" cy="279400"/>
          </a:xfrm>
        </p:grpSpPr>
        <p:sp>
          <p:nvSpPr>
            <p:cNvPr id="19" name="object 19"/>
            <p:cNvSpPr/>
            <p:nvPr/>
          </p:nvSpPr>
          <p:spPr>
            <a:xfrm>
              <a:off x="1908691" y="5012558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5908"/>
                  </a:lnTo>
                </a:path>
              </a:pathLst>
            </a:custGeom>
            <a:ln w="8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41279" y="5012557"/>
              <a:ext cx="0" cy="270510"/>
            </a:xfrm>
            <a:custGeom>
              <a:avLst/>
              <a:gdLst/>
              <a:ahLst/>
              <a:cxnLst/>
              <a:rect l="l" t="t" r="r" b="b"/>
              <a:pathLst>
                <a:path h="270510">
                  <a:moveTo>
                    <a:pt x="0" y="0"/>
                  </a:moveTo>
                  <a:lnTo>
                    <a:pt x="0" y="269885"/>
                  </a:lnTo>
                </a:path>
              </a:pathLst>
            </a:custGeom>
            <a:ln w="8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80337" y="4054009"/>
            <a:ext cx="885825" cy="96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5080" indent="-212090">
              <a:lnSpc>
                <a:spcPct val="143200"/>
              </a:lnSpc>
              <a:spcBef>
                <a:spcPts val="95"/>
              </a:spcBef>
            </a:pPr>
            <a:r>
              <a:rPr sz="2150" i="1" dirty="0">
                <a:latin typeface="Arial"/>
                <a:cs typeface="Arial"/>
              </a:rPr>
              <a:t>Y</a:t>
            </a:r>
            <a:r>
              <a:rPr sz="2150" i="1" spc="-10" dirty="0">
                <a:latin typeface="Arial"/>
                <a:cs typeface="Arial"/>
              </a:rPr>
              <a:t> </a:t>
            </a:r>
            <a:r>
              <a:rPr sz="2150" i="1" dirty="0">
                <a:latin typeface="Arial"/>
                <a:cs typeface="Arial"/>
              </a:rPr>
              <a:t>=</a:t>
            </a:r>
            <a:r>
              <a:rPr sz="2150" i="1" spc="5" dirty="0">
                <a:latin typeface="Arial"/>
                <a:cs typeface="Arial"/>
              </a:rPr>
              <a:t> </a:t>
            </a:r>
            <a:r>
              <a:rPr sz="2150" i="1" spc="-25" dirty="0">
                <a:latin typeface="Arial"/>
                <a:cs typeface="Arial"/>
              </a:rPr>
              <a:t>AB </a:t>
            </a:r>
            <a:r>
              <a:rPr sz="2150" i="1" dirty="0">
                <a:latin typeface="Arial"/>
                <a:cs typeface="Arial"/>
              </a:rPr>
              <a:t>A</a:t>
            </a:r>
            <a:r>
              <a:rPr sz="2150" i="1" spc="20" dirty="0">
                <a:latin typeface="Arial"/>
                <a:cs typeface="Arial"/>
              </a:rPr>
              <a:t> </a:t>
            </a:r>
            <a:r>
              <a:rPr sz="2150" i="1" spc="-50" dirty="0">
                <a:latin typeface="Arial"/>
                <a:cs typeface="Arial"/>
              </a:rPr>
              <a:t>B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932654" y="5319811"/>
            <a:ext cx="548640" cy="1258570"/>
            <a:chOff x="932654" y="5319811"/>
            <a:chExt cx="548640" cy="1258570"/>
          </a:xfrm>
        </p:grpSpPr>
        <p:sp>
          <p:nvSpPr>
            <p:cNvPr id="23" name="object 23"/>
            <p:cNvSpPr/>
            <p:nvPr/>
          </p:nvSpPr>
          <p:spPr>
            <a:xfrm>
              <a:off x="1364602" y="6104558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4">
                  <a:moveTo>
                    <a:pt x="0" y="0"/>
                  </a:moveTo>
                  <a:lnTo>
                    <a:pt x="0" y="157779"/>
                  </a:lnTo>
                </a:path>
              </a:pathLst>
            </a:custGeom>
            <a:ln w="830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48308" y="6104558"/>
              <a:ext cx="233045" cy="0"/>
            </a:xfrm>
            <a:custGeom>
              <a:avLst/>
              <a:gdLst/>
              <a:ahLst/>
              <a:cxnLst/>
              <a:rect l="l" t="t" r="r" b="b"/>
              <a:pathLst>
                <a:path w="233044">
                  <a:moveTo>
                    <a:pt x="0" y="0"/>
                  </a:moveTo>
                  <a:lnTo>
                    <a:pt x="232587" y="0"/>
                  </a:lnTo>
                </a:path>
              </a:pathLst>
            </a:custGeom>
            <a:ln w="830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3101" y="6262337"/>
              <a:ext cx="0" cy="153670"/>
            </a:xfrm>
            <a:custGeom>
              <a:avLst/>
              <a:gdLst/>
              <a:ahLst/>
              <a:cxnLst/>
              <a:rect l="l" t="t" r="r" b="b"/>
              <a:pathLst>
                <a:path h="153670">
                  <a:moveTo>
                    <a:pt x="0" y="0"/>
                  </a:moveTo>
                  <a:lnTo>
                    <a:pt x="0" y="153627"/>
                  </a:lnTo>
                </a:path>
              </a:pathLst>
            </a:custGeom>
            <a:ln w="8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6807" y="6415965"/>
              <a:ext cx="233045" cy="158115"/>
            </a:xfrm>
            <a:custGeom>
              <a:avLst/>
              <a:gdLst/>
              <a:ahLst/>
              <a:cxnLst/>
              <a:rect l="l" t="t" r="r" b="b"/>
              <a:pathLst>
                <a:path w="233044" h="158115">
                  <a:moveTo>
                    <a:pt x="116293" y="0"/>
                  </a:moveTo>
                  <a:lnTo>
                    <a:pt x="232587" y="0"/>
                  </a:lnTo>
                  <a:lnTo>
                    <a:pt x="116293" y="157779"/>
                  </a:lnTo>
                  <a:lnTo>
                    <a:pt x="0" y="0"/>
                  </a:lnTo>
                  <a:lnTo>
                    <a:pt x="116293" y="0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53101" y="5323964"/>
              <a:ext cx="303530" cy="938530"/>
            </a:xfrm>
            <a:custGeom>
              <a:avLst/>
              <a:gdLst/>
              <a:ahLst/>
              <a:cxnLst/>
              <a:rect l="l" t="t" r="r" b="b"/>
              <a:pathLst>
                <a:path w="303530" h="938529">
                  <a:moveTo>
                    <a:pt x="303194" y="0"/>
                  </a:moveTo>
                  <a:lnTo>
                    <a:pt x="0" y="0"/>
                  </a:lnTo>
                  <a:lnTo>
                    <a:pt x="0" y="938372"/>
                  </a:lnTo>
                </a:path>
              </a:pathLst>
            </a:custGeom>
            <a:ln w="8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3101" y="5635371"/>
              <a:ext cx="311785" cy="0"/>
            </a:xfrm>
            <a:custGeom>
              <a:avLst/>
              <a:gdLst/>
              <a:ahLst/>
              <a:cxnLst/>
              <a:rect l="l" t="t" r="r" b="b"/>
              <a:pathLst>
                <a:path w="311784">
                  <a:moveTo>
                    <a:pt x="311501" y="0"/>
                  </a:moveTo>
                  <a:lnTo>
                    <a:pt x="0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53101" y="5946778"/>
              <a:ext cx="303530" cy="0"/>
            </a:xfrm>
            <a:custGeom>
              <a:avLst/>
              <a:gdLst/>
              <a:ahLst/>
              <a:cxnLst/>
              <a:rect l="l" t="t" r="r" b="b"/>
              <a:pathLst>
                <a:path w="303530">
                  <a:moveTo>
                    <a:pt x="303194" y="0"/>
                  </a:moveTo>
                  <a:lnTo>
                    <a:pt x="0" y="0"/>
                  </a:lnTo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064770" y="1354128"/>
            <a:ext cx="69703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3865" algn="l"/>
                <a:tab pos="3326765" algn="l"/>
              </a:tabLst>
            </a:pP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0" dirty="0">
                <a:latin typeface="Times New Roman"/>
                <a:cs typeface="Times New Roman"/>
              </a:rPr>
              <a:t>–</a:t>
            </a:r>
            <a:r>
              <a:rPr sz="2000" dirty="0">
                <a:latin typeface="Times New Roman"/>
                <a:cs typeface="Times New Roman"/>
              </a:rPr>
              <a:t>	2-</a:t>
            </a:r>
            <a:r>
              <a:rPr sz="2000" spc="-10" dirty="0">
                <a:latin typeface="Times New Roman"/>
                <a:cs typeface="Times New Roman"/>
              </a:rPr>
              <a:t>входовий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елемент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	з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4-</a:t>
            </a:r>
            <a:r>
              <a:rPr sz="2000" spc="-20" dirty="0">
                <a:latin typeface="Times New Roman"/>
                <a:cs typeface="Times New Roman"/>
              </a:rPr>
              <a:t>входового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мультиплексора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3-входовий</a:t>
            </a:r>
            <a:r>
              <a:rPr sz="2000" spc="4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логічний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елемент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8-</a:t>
            </a:r>
            <a:r>
              <a:rPr sz="2000" spc="-20" dirty="0">
                <a:latin typeface="Times New Roman"/>
                <a:cs typeface="Times New Roman"/>
              </a:rPr>
              <a:t>входового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мультиплексора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3825" y="2582657"/>
            <a:ext cx="161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98965" y="2692894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501C184-A694-CA43-C991-889B279E2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297" y="1898259"/>
            <a:ext cx="5769619" cy="43729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475602"/>
            <a:ext cx="1846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2-</a:t>
            </a:r>
            <a:r>
              <a:rPr sz="2000" spc="-25" dirty="0">
                <a:latin typeface="Times New Roman"/>
                <a:cs typeface="Times New Roman"/>
              </a:rPr>
              <a:t>входовий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021" y="4221427"/>
            <a:ext cx="18465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2-</a:t>
            </a:r>
            <a:r>
              <a:rPr sz="2000" spc="-10" dirty="0">
                <a:latin typeface="Times New Roman"/>
                <a:cs typeface="Times New Roman"/>
              </a:rPr>
              <a:t>входовий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XOR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48" y="1955291"/>
            <a:ext cx="5628147" cy="1752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583" y="4781541"/>
            <a:ext cx="5934074" cy="17137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8372" y="2035687"/>
            <a:ext cx="3553576" cy="22958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23860" y="4914795"/>
            <a:ext cx="1752599" cy="144680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350973" y="1564919"/>
            <a:ext cx="155575" cy="15240"/>
          </a:xfrm>
          <a:custGeom>
            <a:avLst/>
            <a:gdLst/>
            <a:ahLst/>
            <a:cxnLst/>
            <a:rect l="l" t="t" r="r" b="b"/>
            <a:pathLst>
              <a:path w="155575" h="15240">
                <a:moveTo>
                  <a:pt x="155448" y="0"/>
                </a:moveTo>
                <a:lnTo>
                  <a:pt x="0" y="0"/>
                </a:lnTo>
                <a:lnTo>
                  <a:pt x="0" y="15239"/>
                </a:lnTo>
                <a:lnTo>
                  <a:pt x="155448" y="15239"/>
                </a:lnTo>
                <a:lnTo>
                  <a:pt x="155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2557" y="1564919"/>
            <a:ext cx="155575" cy="15240"/>
          </a:xfrm>
          <a:custGeom>
            <a:avLst/>
            <a:gdLst/>
            <a:ahLst/>
            <a:cxnLst/>
            <a:rect l="l" t="t" r="r" b="b"/>
            <a:pathLst>
              <a:path w="155575" h="15240">
                <a:moveTo>
                  <a:pt x="155448" y="0"/>
                </a:moveTo>
                <a:lnTo>
                  <a:pt x="0" y="0"/>
                </a:lnTo>
                <a:lnTo>
                  <a:pt x="0" y="15239"/>
                </a:lnTo>
                <a:lnTo>
                  <a:pt x="155448" y="15239"/>
                </a:lnTo>
                <a:lnTo>
                  <a:pt x="155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39821" y="1563395"/>
            <a:ext cx="147955" cy="15240"/>
          </a:xfrm>
          <a:custGeom>
            <a:avLst/>
            <a:gdLst/>
            <a:ahLst/>
            <a:cxnLst/>
            <a:rect l="l" t="t" r="r" b="b"/>
            <a:pathLst>
              <a:path w="147954" h="15240">
                <a:moveTo>
                  <a:pt x="147827" y="0"/>
                </a:moveTo>
                <a:lnTo>
                  <a:pt x="0" y="0"/>
                </a:lnTo>
                <a:lnTo>
                  <a:pt x="0" y="15239"/>
                </a:lnTo>
                <a:lnTo>
                  <a:pt x="147827" y="15239"/>
                </a:lnTo>
                <a:lnTo>
                  <a:pt x="1478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60445" y="1563395"/>
            <a:ext cx="146685" cy="15240"/>
          </a:xfrm>
          <a:custGeom>
            <a:avLst/>
            <a:gdLst/>
            <a:ahLst/>
            <a:cxnLst/>
            <a:rect l="l" t="t" r="r" b="b"/>
            <a:pathLst>
              <a:path w="146684" h="15240">
                <a:moveTo>
                  <a:pt x="146303" y="0"/>
                </a:moveTo>
                <a:lnTo>
                  <a:pt x="0" y="0"/>
                </a:lnTo>
                <a:lnTo>
                  <a:pt x="0" y="15239"/>
                </a:lnTo>
                <a:lnTo>
                  <a:pt x="146303" y="15239"/>
                </a:lnTo>
                <a:lnTo>
                  <a:pt x="146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50006" y="1529357"/>
            <a:ext cx="2265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𝑌</a:t>
            </a:r>
            <a:r>
              <a:rPr sz="1800" spc="15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𝐴𝐵</a:t>
            </a:r>
            <a:r>
              <a:rPr sz="1800" spc="6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409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𝐵</a:t>
            </a:r>
            <a:r>
              <a:rPr sz="1800" spc="5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𝐶</a:t>
            </a:r>
            <a:r>
              <a:rPr sz="1800" spc="9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𝐴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𝐵</a:t>
            </a:r>
            <a:r>
              <a:rPr sz="1800" spc="70" dirty="0">
                <a:latin typeface="Cambria Math"/>
                <a:cs typeface="Cambria Math"/>
              </a:rPr>
              <a:t> </a:t>
            </a:r>
            <a:r>
              <a:rPr sz="1800" spc="-50" dirty="0">
                <a:latin typeface="Cambria Math"/>
                <a:cs typeface="Cambria Math"/>
              </a:rPr>
              <a:t>𝐶</a:t>
            </a:r>
            <a:endParaRPr sz="18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71385" y="6185307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3115" y="6185307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1389" y="6185307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29657" y="6185308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7929" y="6185308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66202" y="6185309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00E6F4-5492-F069-BCC3-B55835925883}"/>
              </a:ext>
            </a:extLst>
          </p:cNvPr>
          <p:cNvSpPr txBox="1"/>
          <p:nvPr/>
        </p:nvSpPr>
        <p:spPr>
          <a:xfrm>
            <a:off x="1" y="-94624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ЗМЕНШЕННЯ</a:t>
            </a:r>
            <a:r>
              <a:rPr lang="ru-RU" sz="4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РОЗМІРУ</a:t>
            </a:r>
            <a:r>
              <a:rPr lang="ru-RU" sz="4400" b="1" spc="-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МУЛЬТИПЛЕКСОРА </a:t>
            </a: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ru-RU" sz="4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РЕАЛІЗАЦІЇ</a:t>
            </a:r>
            <a:r>
              <a:rPr lang="ru-RU" sz="4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ТАБЛИЦІ</a:t>
            </a:r>
            <a:r>
              <a:rPr lang="ru-RU" sz="44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4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ПЕРЕТВОРЕНЬ</a:t>
            </a:r>
            <a:endParaRPr lang="en-US" sz="4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61658"/>
            <a:ext cx="12192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5400" dirty="0">
                <a:latin typeface="Calibri" panose="020F0502020204030204" pitchFamily="34" charset="0"/>
                <a:cs typeface="Calibri" panose="020F0502020204030204" pitchFamily="34" charset="0"/>
              </a:rPr>
              <a:t>ДЕШИФРАТОР</a:t>
            </a:r>
            <a:r>
              <a:rPr lang="uk-UA" sz="5400" spc="-1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5400" spc="-1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5400" spc="-10" dirty="0">
                <a:latin typeface="Calibri" panose="020F0502020204030204" pitchFamily="34" charset="0"/>
                <a:cs typeface="Calibri" panose="020F0502020204030204" pitchFamily="34" charset="0"/>
              </a:rPr>
              <a:t>DECODER)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7298" y="1228189"/>
            <a:ext cx="9113520" cy="17081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675"/>
              </a:spcBef>
              <a:buFont typeface="Times New Roman"/>
              <a:buChar char="•"/>
              <a:tabLst>
                <a:tab pos="380365" algn="l"/>
                <a:tab pos="381000" algn="l"/>
              </a:tabLst>
            </a:pPr>
            <a:r>
              <a:rPr sz="2400" i="1" dirty="0">
                <a:latin typeface="Times New Roman"/>
                <a:cs typeface="Times New Roman"/>
              </a:rPr>
              <a:t>N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входів,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i="1" baseline="24305" dirty="0">
                <a:latin typeface="Times New Roman"/>
                <a:cs typeface="Times New Roman"/>
              </a:rPr>
              <a:t>N</a:t>
            </a:r>
            <a:r>
              <a:rPr sz="2400" i="1" spc="217" baseline="243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виходів</a:t>
            </a:r>
            <a:endParaRPr sz="2400" dirty="0">
              <a:latin typeface="Times New Roman"/>
              <a:cs typeface="Times New Roman"/>
            </a:endParaRPr>
          </a:p>
          <a:p>
            <a:pPr marL="3803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80365" algn="l"/>
                <a:tab pos="381000" algn="l"/>
              </a:tabLst>
            </a:pPr>
            <a:r>
              <a:rPr sz="2400" dirty="0">
                <a:latin typeface="Times New Roman"/>
                <a:cs typeface="Times New Roman"/>
              </a:rPr>
              <a:t>Видає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один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10" dirty="0">
                <a:latin typeface="Times New Roman"/>
                <a:cs typeface="Times New Roman"/>
              </a:rPr>
              <a:t> виходів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залежності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набору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вхідних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значень</a:t>
            </a:r>
            <a:endParaRPr sz="2400" dirty="0">
              <a:latin typeface="Times New Roman"/>
              <a:cs typeface="Times New Roman"/>
            </a:endParaRPr>
          </a:p>
          <a:p>
            <a:pPr marL="380365" marR="25463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80365" algn="l"/>
                <a:tab pos="381000" algn="l"/>
              </a:tabLst>
            </a:pPr>
            <a:r>
              <a:rPr sz="2400" dirty="0">
                <a:latin typeface="Times New Roman"/>
                <a:cs typeface="Times New Roman"/>
              </a:rPr>
              <a:t>Прямий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унітарный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код </a:t>
            </a:r>
            <a:r>
              <a:rPr sz="2400" dirty="0">
                <a:latin typeface="Times New Roman"/>
                <a:cs typeface="Times New Roman"/>
              </a:rPr>
              <a:t>(one-hot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code):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тільки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один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вихід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приймає </a:t>
            </a:r>
            <a:r>
              <a:rPr sz="2400" dirty="0">
                <a:latin typeface="Times New Roman"/>
                <a:cs typeface="Times New Roman"/>
              </a:rPr>
              <a:t>значення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ІСТИНА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9315" y="3598495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137" y="0"/>
                </a:lnTo>
              </a:path>
            </a:pathLst>
          </a:custGeom>
          <a:ln w="6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9315" y="3857678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137" y="0"/>
                </a:lnTo>
              </a:path>
            </a:pathLst>
          </a:custGeom>
          <a:ln w="6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9315" y="4116861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259137" y="0"/>
                </a:moveTo>
                <a:lnTo>
                  <a:pt x="0" y="0"/>
                </a:lnTo>
              </a:path>
            </a:pathLst>
          </a:custGeom>
          <a:ln w="6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9315" y="4376045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259137" y="0"/>
                </a:moveTo>
                <a:lnTo>
                  <a:pt x="0" y="0"/>
                </a:lnTo>
              </a:path>
            </a:pathLst>
          </a:custGeom>
          <a:ln w="6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3629" y="4116863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137" y="0"/>
                </a:lnTo>
              </a:path>
            </a:pathLst>
          </a:custGeom>
          <a:ln w="6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16509" y="3616900"/>
            <a:ext cx="59944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7025" algn="l"/>
                <a:tab pos="586105" algn="l"/>
              </a:tabLst>
            </a:pPr>
            <a:r>
              <a:rPr sz="1800" i="1" spc="-5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	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1992" y="3772409"/>
            <a:ext cx="110489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1109" y="3941743"/>
            <a:ext cx="316230" cy="303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800" i="1" spc="-25" dirty="0">
                <a:latin typeface="Arial"/>
                <a:cs typeface="Arial"/>
              </a:rPr>
              <a:t>A</a:t>
            </a:r>
            <a:r>
              <a:rPr sz="1800" spc="-37" baseline="-27777" dirty="0">
                <a:latin typeface="Arial"/>
                <a:cs typeface="Arial"/>
              </a:rPr>
              <a:t>0</a:t>
            </a:r>
            <a:endParaRPr sz="1800" baseline="-27777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2767" y="2820945"/>
            <a:ext cx="1036955" cy="1814830"/>
          </a:xfrm>
          <a:prstGeom prst="rect">
            <a:avLst/>
          </a:prstGeom>
          <a:ln w="691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2100"/>
              </a:lnSpc>
            </a:pPr>
            <a:r>
              <a:rPr sz="1800" spc="-25" dirty="0">
                <a:latin typeface="Arial"/>
                <a:cs typeface="Arial"/>
              </a:rPr>
              <a:t>2:4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Arial"/>
                <a:cs typeface="Arial"/>
              </a:rPr>
              <a:t>Decoder</a:t>
            </a:r>
            <a:endParaRPr sz="1800" dirty="0">
              <a:latin typeface="Arial"/>
              <a:cs typeface="Arial"/>
            </a:endParaRPr>
          </a:p>
          <a:p>
            <a:pPr marR="57785" algn="r">
              <a:lnSpc>
                <a:spcPts val="2100"/>
              </a:lnSpc>
              <a:spcBef>
                <a:spcPts val="590"/>
              </a:spcBef>
            </a:pPr>
            <a:r>
              <a:rPr sz="1800" spc="-25" dirty="0">
                <a:latin typeface="Arial"/>
                <a:cs typeface="Arial"/>
              </a:rPr>
              <a:t>11</a:t>
            </a:r>
            <a:endParaRPr sz="1800" dirty="0">
              <a:latin typeface="Arial"/>
              <a:cs typeface="Arial"/>
            </a:endParaRPr>
          </a:p>
          <a:p>
            <a:pPr marR="57785" algn="r">
              <a:lnSpc>
                <a:spcPts val="2039"/>
              </a:lnSpc>
            </a:pPr>
            <a:r>
              <a:rPr sz="1800" spc="-25" dirty="0">
                <a:latin typeface="Arial"/>
                <a:cs typeface="Arial"/>
              </a:rPr>
              <a:t>10</a:t>
            </a:r>
            <a:endParaRPr sz="1800" dirty="0">
              <a:latin typeface="Arial"/>
              <a:cs typeface="Arial"/>
            </a:endParaRPr>
          </a:p>
          <a:p>
            <a:pPr marR="57785" algn="r">
              <a:lnSpc>
                <a:spcPts val="2039"/>
              </a:lnSpc>
            </a:pPr>
            <a:r>
              <a:rPr sz="1800" spc="-25" dirty="0">
                <a:latin typeface="Arial"/>
                <a:cs typeface="Arial"/>
              </a:rPr>
              <a:t>01</a:t>
            </a:r>
            <a:endParaRPr sz="1800" dirty="0">
              <a:latin typeface="Arial"/>
              <a:cs typeface="Arial"/>
            </a:endParaRPr>
          </a:p>
          <a:p>
            <a:pPr marR="57785" algn="r">
              <a:lnSpc>
                <a:spcPts val="2100"/>
              </a:lnSpc>
            </a:pPr>
            <a:r>
              <a:rPr sz="1800" spc="-25" dirty="0">
                <a:latin typeface="Arial"/>
                <a:cs typeface="Arial"/>
              </a:rPr>
              <a:t>00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6363" y="3423377"/>
            <a:ext cx="316230" cy="1081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30480" algn="just">
              <a:lnSpc>
                <a:spcPts val="2039"/>
              </a:lnSpc>
              <a:spcBef>
                <a:spcPts val="290"/>
              </a:spcBef>
            </a:pPr>
            <a:r>
              <a:rPr sz="1800" i="1" spc="-25" dirty="0">
                <a:latin typeface="Arial"/>
                <a:cs typeface="Arial"/>
              </a:rPr>
              <a:t>Y</a:t>
            </a:r>
            <a:r>
              <a:rPr sz="1800" spc="-37" baseline="-27777" dirty="0">
                <a:latin typeface="Arial"/>
                <a:cs typeface="Arial"/>
              </a:rPr>
              <a:t>3 </a:t>
            </a:r>
            <a:r>
              <a:rPr sz="1800" i="1" spc="-25" dirty="0">
                <a:latin typeface="Arial"/>
                <a:cs typeface="Arial"/>
              </a:rPr>
              <a:t>Y</a:t>
            </a:r>
            <a:r>
              <a:rPr sz="1800" spc="-37" baseline="-27777" dirty="0">
                <a:latin typeface="Arial"/>
                <a:cs typeface="Arial"/>
              </a:rPr>
              <a:t>2 </a:t>
            </a:r>
            <a:r>
              <a:rPr sz="1800" i="1" spc="-25" dirty="0">
                <a:latin typeface="Arial"/>
                <a:cs typeface="Arial"/>
              </a:rPr>
              <a:t>Y</a:t>
            </a:r>
            <a:r>
              <a:rPr sz="1800" spc="-37" baseline="-27777" dirty="0">
                <a:latin typeface="Arial"/>
                <a:cs typeface="Arial"/>
              </a:rPr>
              <a:t>1 </a:t>
            </a:r>
            <a:r>
              <a:rPr sz="1800" i="1" spc="-25" dirty="0">
                <a:latin typeface="Arial"/>
                <a:cs typeface="Arial"/>
              </a:rPr>
              <a:t>Y</a:t>
            </a:r>
            <a:r>
              <a:rPr sz="1800" spc="-37" baseline="-27777" dirty="0">
                <a:latin typeface="Arial"/>
                <a:cs typeface="Arial"/>
              </a:rPr>
              <a:t>0</a:t>
            </a:r>
            <a:endParaRPr sz="1800" baseline="-27777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197508" y="5022279"/>
          <a:ext cx="3117213" cy="1227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8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9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i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37" baseline="-27777" dirty="0">
                          <a:latin typeface="Arial"/>
                          <a:cs typeface="Arial"/>
                        </a:rPr>
                        <a:t>1</a:t>
                      </a:r>
                      <a:endParaRPr sz="1800" baseline="-27777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i="1" spc="-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37" baseline="-27777" dirty="0">
                          <a:latin typeface="Arial"/>
                          <a:cs typeface="Arial"/>
                        </a:rPr>
                        <a:t>0</a:t>
                      </a:r>
                      <a:endParaRPr sz="1800" baseline="-27777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i="1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37" baseline="-27777" dirty="0">
                          <a:latin typeface="Arial"/>
                          <a:cs typeface="Arial"/>
                        </a:rPr>
                        <a:t>3</a:t>
                      </a:r>
                      <a:endParaRPr sz="1800" baseline="-27777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i="1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37" baseline="-27777" dirty="0">
                          <a:latin typeface="Arial"/>
                          <a:cs typeface="Arial"/>
                        </a:rPr>
                        <a:t>2</a:t>
                      </a:r>
                      <a:endParaRPr sz="1800" baseline="-27777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i="1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37" baseline="-27777" dirty="0">
                          <a:latin typeface="Arial"/>
                          <a:cs typeface="Arial"/>
                        </a:rPr>
                        <a:t>1</a:t>
                      </a:r>
                      <a:endParaRPr sz="1800" baseline="-27777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i="1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37" baseline="-27777" dirty="0">
                          <a:latin typeface="Arial"/>
                          <a:cs typeface="Arial"/>
                        </a:rPr>
                        <a:t>0</a:t>
                      </a:r>
                      <a:endParaRPr sz="1800" baseline="-27777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1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91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1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1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6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6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6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6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5234058" y="5022279"/>
            <a:ext cx="0" cy="1427480"/>
          </a:xfrm>
          <a:custGeom>
            <a:avLst/>
            <a:gdLst/>
            <a:ahLst/>
            <a:cxnLst/>
            <a:rect l="l" t="t" r="r" b="b"/>
            <a:pathLst>
              <a:path h="1427479">
                <a:moveTo>
                  <a:pt x="0" y="0"/>
                </a:moveTo>
                <a:lnTo>
                  <a:pt x="0" y="1427234"/>
                </a:lnTo>
              </a:path>
            </a:pathLst>
          </a:custGeom>
          <a:ln w="20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71385" y="6185307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93115" y="6185307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11389" y="6185307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1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29657" y="6185308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7929" y="6185308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0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6202" y="6185309"/>
            <a:ext cx="16446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spc="10" dirty="0">
                <a:latin typeface="Courier New"/>
                <a:cs typeface="Courier New"/>
              </a:rPr>
              <a:t>0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02" y="964315"/>
            <a:ext cx="5157755" cy="54340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445" y="2879886"/>
            <a:ext cx="4514237" cy="2077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872B43-C7AF-99FB-132E-7A2A90AB7543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РЕАЛІЗАЦІЯ</a:t>
            </a:r>
            <a:r>
              <a:rPr lang="uk-UA" sz="48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ДЕШИФРАТОРА</a:t>
            </a:r>
            <a:r>
              <a:rPr lang="uk-UA" sz="4800" b="1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2:4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980F010-90B0-7998-2446-F89812243EF7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ЛОГІЧНІ</a:t>
            </a:r>
            <a:r>
              <a:rPr lang="ru-RU" sz="48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ФУНКЦІЇ</a:t>
            </a:r>
            <a:r>
              <a:rPr lang="ru-RU" sz="4800" b="1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ru-RU" sz="4800" b="1" spc="-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>
                <a:latin typeface="Calibri" panose="020F0502020204030204" pitchFamily="34" charset="0"/>
                <a:cs typeface="Calibri" panose="020F0502020204030204" pitchFamily="34" charset="0"/>
              </a:rPr>
              <a:t>ОСНОВІ</a:t>
            </a:r>
            <a:r>
              <a:rPr lang="ru-RU" sz="48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ДЕШИФРАТОРІВ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866C4-D6EF-B0CC-710B-9667E049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19200"/>
            <a:ext cx="4879362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DDCE-6E42-2C63-16C3-27F843D4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3"/>
            <a:ext cx="12191999" cy="738664"/>
          </a:xfrm>
        </p:spPr>
        <p:txBody>
          <a:bodyPr/>
          <a:lstStyle/>
          <a:p>
            <a:pPr algn="ctr"/>
            <a:r>
              <a:rPr lang="uk-UA" sz="4800" dirty="0">
                <a:latin typeface="+mn-lt"/>
              </a:rPr>
              <a:t>7-СЕГМЕНТНИЙ ДИСПЛЕЙ</a:t>
            </a:r>
            <a:endParaRPr lang="en-US" sz="4800" dirty="0">
              <a:latin typeface="+mn-lt"/>
            </a:endParaRPr>
          </a:p>
        </p:txBody>
      </p:sp>
      <p:pic>
        <p:nvPicPr>
          <p:cNvPr id="3" name="Picture 2" descr="Seven segment display">
            <a:extLst>
              <a:ext uri="{FF2B5EF4-FFF2-40B4-BE49-F238E27FC236}">
                <a16:creationId xmlns:a16="http://schemas.microsoft.com/office/drawing/2014/main" id="{7084A28D-07AC-AA6E-6A3E-348FD054170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67000" y="2371566"/>
            <a:ext cx="2438400" cy="333406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B9C51B-7A62-986B-9081-63ED5B9DD0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18667" y="4114800"/>
            <a:ext cx="4876800" cy="251460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9BF059-B7BD-7C3F-2BB3-3FA8DAD1CE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10200" y="1905000"/>
            <a:ext cx="4876800" cy="20085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103408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DDCE-6E42-2C63-16C3-27F843D4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3"/>
            <a:ext cx="12191999" cy="738664"/>
          </a:xfrm>
        </p:spPr>
        <p:txBody>
          <a:bodyPr/>
          <a:lstStyle/>
          <a:p>
            <a:pPr algn="ctr"/>
            <a:r>
              <a:rPr lang="uk-UA" sz="4800" dirty="0">
                <a:latin typeface="+mn-lt"/>
              </a:rPr>
              <a:t>7-СЕГМЕНТНИЙ ДИСПЛЕЙ</a:t>
            </a:r>
            <a:endParaRPr lang="en-US" sz="4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8D5C2-7965-28F6-7B8A-DC790D09B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5410200" cy="563880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300A93-5462-C64F-1AFF-113ED1D3252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5999" y="2790507"/>
            <a:ext cx="3874135" cy="203898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392174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DDCE-6E42-2C63-16C3-27F843D4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3"/>
            <a:ext cx="12191999" cy="738664"/>
          </a:xfrm>
        </p:spPr>
        <p:txBody>
          <a:bodyPr/>
          <a:lstStyle/>
          <a:p>
            <a:pPr algn="ctr"/>
            <a:r>
              <a:rPr lang="uk-UA" sz="4800" dirty="0">
                <a:latin typeface="+mn-lt"/>
              </a:rPr>
              <a:t>7-СЕГМЕНТНИЙ ДИСПЛЕЙ</a:t>
            </a:r>
            <a:endParaRPr lang="en-US" sz="4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3257F-D9CE-52BD-ED0C-295871A2C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419542"/>
            <a:ext cx="2095500" cy="401891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E2B81F-AA41-FFC2-AA2C-7BEE075D2F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61860" y="2057054"/>
            <a:ext cx="2806065" cy="276161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0458F5-DA46-2922-DEE9-DCA15B89CB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00801" y="2048192"/>
            <a:ext cx="4953000" cy="434094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582DC2-A510-79F2-98B6-21634E501C31}"/>
              </a:ext>
            </a:extLst>
          </p:cNvPr>
          <p:cNvSpPr txBox="1"/>
          <p:nvPr/>
        </p:nvSpPr>
        <p:spPr>
          <a:xfrm>
            <a:off x="685800" y="601980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Noto Serif CJK SC"/>
                <a:cs typeface="Lohit Devanagari"/>
              </a:rPr>
              <a:t>a(A,B,C,D) = Σ(0,2,3,5,6,7,8,9,10,12,14,15)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1D531-EA32-B2AF-19DC-A293C1BB54FE}"/>
              </a:ext>
            </a:extLst>
          </p:cNvPr>
          <p:cNvSpPr txBox="1"/>
          <p:nvPr/>
        </p:nvSpPr>
        <p:spPr>
          <a:xfrm>
            <a:off x="4876800" y="123487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Noto Serif CJK SC"/>
                <a:cs typeface="Lohit Devanagari"/>
              </a:rPr>
              <a:t>a= AB’C’ + A’BD + AD’ + A’C + BC + B’D’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41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DDCE-6E42-2C63-16C3-27F843D4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3"/>
            <a:ext cx="12191999" cy="738664"/>
          </a:xfrm>
        </p:spPr>
        <p:txBody>
          <a:bodyPr/>
          <a:lstStyle/>
          <a:p>
            <a:pPr algn="ctr"/>
            <a:r>
              <a:rPr lang="uk-UA" sz="4800" dirty="0">
                <a:latin typeface="+mn-lt"/>
              </a:rPr>
              <a:t>7-СЕГМЕНТНИЙ ДИСПЛЕЙ</a:t>
            </a:r>
            <a:endParaRPr lang="en-US" sz="4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AF98E-0534-86FA-04FF-E1797BF0F56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150346"/>
            <a:ext cx="10820400" cy="448845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Picture 6" descr="Seven segment display">
            <a:extLst>
              <a:ext uri="{FF2B5EF4-FFF2-40B4-BE49-F238E27FC236}">
                <a16:creationId xmlns:a16="http://schemas.microsoft.com/office/drawing/2014/main" id="{C3D40632-0EBA-5C12-A5BA-7C6E2801E44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02849"/>
            <a:ext cx="685800" cy="96395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83261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204577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uk-UA" sz="4800" spc="-10" dirty="0">
                <a:latin typeface="Calibri" panose="020F0502020204030204" pitchFamily="34" charset="0"/>
                <a:cs typeface="Calibri" panose="020F0502020204030204" pitchFamily="34" charset="0"/>
              </a:rPr>
              <a:t>БУЛЕВА </a:t>
            </a:r>
            <a:r>
              <a:rPr lang="uk-UA" sz="4800" spc="-30" dirty="0">
                <a:latin typeface="Calibri" panose="020F0502020204030204" pitchFamily="34" charset="0"/>
                <a:cs typeface="Calibri" panose="020F0502020204030204" pitchFamily="34" charset="0"/>
              </a:rPr>
              <a:t>АЛГЕБРА (АЛГЕБРА ЛОГІКИ)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25A84-F3DC-AC9F-F926-C0385DA4B173}"/>
              </a:ext>
            </a:extLst>
          </p:cNvPr>
          <p:cNvSpPr txBox="1"/>
          <p:nvPr/>
        </p:nvSpPr>
        <p:spPr>
          <a:xfrm>
            <a:off x="381000" y="1143000"/>
            <a:ext cx="11277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Висловлювання будуються над множиною {</a:t>
            </a:r>
            <a:r>
              <a:rPr lang="en-US" sz="2400" dirty="0"/>
              <a:t>B, </a:t>
            </a:r>
            <a:r>
              <a:rPr lang="uk-UA" sz="2400" dirty="0"/>
              <a:t> </a:t>
            </a:r>
            <a:r>
              <a:rPr lang="en-US" sz="2400" dirty="0"/>
              <a:t>,</a:t>
            </a:r>
            <a:r>
              <a:rPr lang="uk-UA" sz="2400" dirty="0"/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2400" dirty="0"/>
              <a:t> </a:t>
            </a:r>
            <a:r>
              <a:rPr lang="en-US" sz="2400" dirty="0"/>
              <a:t>, </a:t>
            </a:r>
            <a:r>
              <a:rPr lang="uk-UA" sz="2400" dirty="0"/>
              <a:t>+ </a:t>
            </a:r>
            <a:r>
              <a:rPr lang="en-US" sz="2400" dirty="0"/>
              <a:t>, 0, 1}, </a:t>
            </a:r>
            <a:r>
              <a:rPr lang="uk-UA" sz="2400" dirty="0"/>
              <a:t>де </a:t>
            </a:r>
            <a:r>
              <a:rPr lang="en-US" sz="2400" dirty="0"/>
              <a:t>B — </a:t>
            </a:r>
            <a:r>
              <a:rPr lang="uk-UA" sz="2400" dirty="0"/>
              <a:t>непорожня множина, над елементами якої визначені три операції: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  заперечення (</a:t>
            </a:r>
            <a:r>
              <a:rPr lang="uk-UA" sz="2400" dirty="0" err="1"/>
              <a:t>унарна</a:t>
            </a:r>
            <a:r>
              <a:rPr lang="uk-UA" sz="2400" dirty="0"/>
              <a:t> операція),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2400" dirty="0"/>
              <a:t> кон'юнкція (бінарна),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/>
              <a:t>+ диз'юнкція (бінарна),</a:t>
            </a:r>
          </a:p>
          <a:p>
            <a:r>
              <a:rPr lang="uk-UA" sz="2400" dirty="0"/>
              <a:t>а логічний нуль 0 і логічна одиниця 1 — константи.</a:t>
            </a:r>
          </a:p>
          <a:p>
            <a:endParaRPr lang="uk-UA" sz="2400" dirty="0"/>
          </a:p>
          <a:p>
            <a:r>
              <a:rPr lang="uk-UA" sz="2400" b="1" dirty="0"/>
              <a:t>Позначення.</a:t>
            </a:r>
          </a:p>
          <a:p>
            <a:r>
              <a:rPr lang="uk-UA" sz="2400" dirty="0"/>
              <a:t>Доповнення: логічна змінні з рискою згори             </a:t>
            </a:r>
            <a:r>
              <a:rPr lang="en-US" sz="2400" dirty="0"/>
              <a:t>A, B, C</a:t>
            </a:r>
          </a:p>
          <a:p>
            <a:r>
              <a:rPr lang="uk-UA" sz="2400" dirty="0"/>
              <a:t>Літерал: логічна змінна або її доповнення              </a:t>
            </a:r>
            <a:r>
              <a:rPr lang="en-US" sz="2400" dirty="0"/>
              <a:t>A, A, B, B, C, C</a:t>
            </a:r>
          </a:p>
          <a:p>
            <a:r>
              <a:rPr lang="uk-UA" sz="2400" dirty="0" err="1"/>
              <a:t>Імпліканта</a:t>
            </a:r>
            <a:r>
              <a:rPr lang="uk-UA" sz="2400" dirty="0"/>
              <a:t>: добуток літералів                                  </a:t>
            </a:r>
            <a:r>
              <a:rPr lang="en-US" sz="2400" dirty="0"/>
              <a:t>ABC, AC, BC</a:t>
            </a:r>
          </a:p>
          <a:p>
            <a:r>
              <a:rPr lang="uk-UA" sz="2400" dirty="0" err="1"/>
              <a:t>Мінтерм</a:t>
            </a:r>
            <a:r>
              <a:rPr lang="uk-UA" sz="2400" dirty="0"/>
              <a:t>: </a:t>
            </a:r>
            <a:r>
              <a:rPr lang="uk-UA" sz="2400" dirty="0" err="1"/>
              <a:t>добукток</a:t>
            </a:r>
            <a:r>
              <a:rPr lang="uk-UA" sz="2400" dirty="0"/>
              <a:t>, який включає усі вхідні змінні </a:t>
            </a:r>
            <a:r>
              <a:rPr lang="en-US" sz="2400" dirty="0"/>
              <a:t>ABC, ABC, ABC</a:t>
            </a:r>
          </a:p>
          <a:p>
            <a:r>
              <a:rPr lang="uk-UA" sz="2400" dirty="0" err="1"/>
              <a:t>Макстерм</a:t>
            </a:r>
            <a:r>
              <a:rPr lang="uk-UA" sz="2400" dirty="0"/>
              <a:t>: сума, яка включає всі вхідні змінні       (</a:t>
            </a:r>
            <a:r>
              <a:rPr lang="en-US" sz="2400" dirty="0"/>
              <a:t>A+B+C), (A+B+C), (A+B+C)</a:t>
            </a:r>
          </a:p>
          <a:p>
            <a:endParaRPr lang="uk-UA" sz="2400" dirty="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E19F7F89-9095-19D4-C6F9-C2D2D7405671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550388" y="4114800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39521648-41F7-C4C5-E8D0-1F86AFC5DA47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924800" y="4114800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4EBD745D-A6CF-F271-68E5-6D801B677681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305800" y="4105922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CB59ACFA-B79E-F202-33AD-66B121E93A92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924800" y="4495800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8F6AA698-5F82-3AD0-5936-1283174636E6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677922" y="4469166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78A24570-7C94-390D-D653-64D059A8ABF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448800" y="4469166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8E3B3FAA-5A6E-FB54-8B83-46C81A6E132B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467460" y="4859044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9B5616F9-3E4D-FEDD-0707-A5F65C9FF472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898166" y="4850166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13F32386-4582-F804-5BBA-6A5E3C37DA71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8475078" y="4847207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3E056745-D4E2-7A1F-28F3-7BFD9671D053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110244" y="4847207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A9617266-4204-F5CD-F39E-E1953F14107A}"/>
              </a:ext>
            </a:extLst>
          </p:cNvPr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854132" y="4859044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A0787D83-FE2E-6711-2F28-713C07AFCB14}"/>
              </a:ext>
            </a:extLst>
          </p:cNvPr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7458019" y="5206325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95ADAECD-E4B2-7AFD-8ECC-82487FAC828C}"/>
              </a:ext>
            </a:extLst>
          </p:cNvPr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222335" y="5206325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58FA1D9D-A677-90E1-4FAC-863134D76BE0}"/>
              </a:ext>
            </a:extLst>
          </p:cNvPr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475078" y="5206325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AE84674B-3E50-D8FC-5614-071163D8BB97}"/>
              </a:ext>
            </a:extLst>
          </p:cNvPr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8714134" y="5203892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3A27E4DA-F637-0C03-5653-AE9EEA6E9007}"/>
              </a:ext>
            </a:extLst>
          </p:cNvPr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9056976" y="5203892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01ABEBF1-0CDA-8F9D-3A79-BB21D26EA117}"/>
              </a:ext>
            </a:extLst>
          </p:cNvPr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389478" y="5761607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04DD65E8-E1A5-AD9D-6994-269FD6DA8F3D}"/>
              </a:ext>
            </a:extLst>
          </p:cNvPr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490900" y="5203892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0494DC28-9F10-C9AB-ACF9-896B0E9DFA08}"/>
              </a:ext>
            </a:extLst>
          </p:cNvPr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916978" y="5563010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">
            <a:extLst>
              <a:ext uri="{FF2B5EF4-FFF2-40B4-BE49-F238E27FC236}">
                <a16:creationId xmlns:a16="http://schemas.microsoft.com/office/drawing/2014/main" id="{07EA027C-38FF-3450-B744-D6958D7475E3}"/>
              </a:ext>
            </a:extLst>
          </p:cNvPr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049000" y="5567195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5">
            <a:extLst>
              <a:ext uri="{FF2B5EF4-FFF2-40B4-BE49-F238E27FC236}">
                <a16:creationId xmlns:a16="http://schemas.microsoft.com/office/drawing/2014/main" id="{8396CB6A-2665-B98A-407B-53CB932A9310}"/>
              </a:ext>
            </a:extLst>
          </p:cNvPr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0608144" y="5556633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">
            <a:extLst>
              <a:ext uri="{FF2B5EF4-FFF2-40B4-BE49-F238E27FC236}">
                <a16:creationId xmlns:a16="http://schemas.microsoft.com/office/drawing/2014/main" id="{E11FAE9F-EFEE-5697-7C8B-F1E54841925A}"/>
              </a:ext>
            </a:extLst>
          </p:cNvPr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9693744" y="5556633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5">
            <a:extLst>
              <a:ext uri="{FF2B5EF4-FFF2-40B4-BE49-F238E27FC236}">
                <a16:creationId xmlns:a16="http://schemas.microsoft.com/office/drawing/2014/main" id="{CFAC0D42-5B4A-99C7-8A96-EB0481AB075B}"/>
              </a:ext>
            </a:extLst>
          </p:cNvPr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0252900" y="5563010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id="{6502A19D-7AE4-C9F9-34E5-68199206388D}"/>
              </a:ext>
            </a:extLst>
          </p:cNvPr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934200" y="1219200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">
            <a:extLst>
              <a:ext uri="{FF2B5EF4-FFF2-40B4-BE49-F238E27FC236}">
                <a16:creationId xmlns:a16="http://schemas.microsoft.com/office/drawing/2014/main" id="{1FFA8E80-9574-4596-9885-507A240DEF70}"/>
              </a:ext>
            </a:extLst>
          </p:cNvPr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85800" y="1981200"/>
            <a:ext cx="202844" cy="0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DDCE-6E42-2C63-16C3-27F843D4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3"/>
            <a:ext cx="12191999" cy="738664"/>
          </a:xfrm>
        </p:spPr>
        <p:txBody>
          <a:bodyPr/>
          <a:lstStyle/>
          <a:p>
            <a:pPr algn="ctr"/>
            <a:r>
              <a:rPr lang="uk-UA" sz="4800" dirty="0">
                <a:latin typeface="+mn-lt"/>
              </a:rPr>
              <a:t>7-СЕГМЕНТНИЙ ДИСПЛЕЙ</a:t>
            </a:r>
            <a:endParaRPr lang="en-US" sz="4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CBCEC-14D6-A6D9-F22A-8E0F017DB8F0}"/>
              </a:ext>
            </a:extLst>
          </p:cNvPr>
          <p:cNvSpPr txBox="1"/>
          <p:nvPr/>
        </p:nvSpPr>
        <p:spPr>
          <a:xfrm>
            <a:off x="8915400" y="12192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Digilent</a:t>
            </a:r>
            <a:r>
              <a:rPr lang="en-US" dirty="0"/>
              <a:t> BASYS 3 ATRIX 7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4222CE-5417-1714-E4D1-146A1B356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083" y="1638300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8301DD-3908-88BA-C6BA-E6DDDF256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2461941" cy="3481809"/>
          </a:xfrm>
          <a:prstGeom prst="rect">
            <a:avLst/>
          </a:prstGeom>
        </p:spPr>
      </p:pic>
      <p:pic>
        <p:nvPicPr>
          <p:cNvPr id="8" name="Image4">
            <a:extLst>
              <a:ext uri="{FF2B5EF4-FFF2-40B4-BE49-F238E27FC236}">
                <a16:creationId xmlns:a16="http://schemas.microsoft.com/office/drawing/2014/main" id="{E0AABF0B-520E-5C24-1B00-2758478EA8A5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14800" y="1752600"/>
            <a:ext cx="4283710" cy="270002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Image5">
            <a:extLst>
              <a:ext uri="{FF2B5EF4-FFF2-40B4-BE49-F238E27FC236}">
                <a16:creationId xmlns:a16="http://schemas.microsoft.com/office/drawing/2014/main" id="{7A3B9FA2-9094-80DB-0592-1AF7E06C08B8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267200" y="4817282"/>
            <a:ext cx="3346450" cy="166370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18796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60430" y="4547342"/>
            <a:ext cx="178435" cy="107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i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800" i="1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6916" y="3950840"/>
            <a:ext cx="3596004" cy="1800225"/>
            <a:chOff x="3656916" y="3950840"/>
            <a:chExt cx="3596004" cy="1800225"/>
          </a:xfrm>
        </p:grpSpPr>
        <p:sp>
          <p:nvSpPr>
            <p:cNvPr id="5" name="object 5"/>
            <p:cNvSpPr/>
            <p:nvPr/>
          </p:nvSpPr>
          <p:spPr>
            <a:xfrm>
              <a:off x="5324876" y="4683250"/>
              <a:ext cx="626110" cy="818515"/>
            </a:xfrm>
            <a:custGeom>
              <a:avLst/>
              <a:gdLst/>
              <a:ahLst/>
              <a:cxnLst/>
              <a:rect l="l" t="t" r="r" b="b"/>
              <a:pathLst>
                <a:path w="626110" h="818514">
                  <a:moveTo>
                    <a:pt x="0" y="47914"/>
                  </a:moveTo>
                  <a:lnTo>
                    <a:pt x="44433" y="20534"/>
                  </a:lnTo>
                  <a:lnTo>
                    <a:pt x="85448" y="6844"/>
                  </a:lnTo>
                  <a:lnTo>
                    <a:pt x="126463" y="0"/>
                  </a:lnTo>
                  <a:lnTo>
                    <a:pt x="160643" y="3422"/>
                  </a:lnTo>
                  <a:lnTo>
                    <a:pt x="225584" y="34224"/>
                  </a:lnTo>
                  <a:lnTo>
                    <a:pt x="276853" y="85561"/>
                  </a:lnTo>
                  <a:lnTo>
                    <a:pt x="297360" y="119786"/>
                  </a:lnTo>
                  <a:lnTo>
                    <a:pt x="317868" y="154011"/>
                  </a:lnTo>
                  <a:lnTo>
                    <a:pt x="331540" y="191658"/>
                  </a:lnTo>
                  <a:lnTo>
                    <a:pt x="355465" y="287487"/>
                  </a:lnTo>
                  <a:lnTo>
                    <a:pt x="362301" y="342246"/>
                  </a:lnTo>
                  <a:lnTo>
                    <a:pt x="365719" y="397006"/>
                  </a:lnTo>
                  <a:lnTo>
                    <a:pt x="365719" y="451765"/>
                  </a:lnTo>
                  <a:lnTo>
                    <a:pt x="365719" y="506525"/>
                  </a:lnTo>
                  <a:lnTo>
                    <a:pt x="369137" y="554439"/>
                  </a:lnTo>
                  <a:lnTo>
                    <a:pt x="372555" y="602354"/>
                  </a:lnTo>
                  <a:lnTo>
                    <a:pt x="382809" y="646846"/>
                  </a:lnTo>
                  <a:lnTo>
                    <a:pt x="399899" y="687916"/>
                  </a:lnTo>
                  <a:lnTo>
                    <a:pt x="423824" y="725563"/>
                  </a:lnTo>
                  <a:lnTo>
                    <a:pt x="454586" y="756365"/>
                  </a:lnTo>
                  <a:lnTo>
                    <a:pt x="499019" y="783745"/>
                  </a:lnTo>
                  <a:lnTo>
                    <a:pt x="557124" y="804280"/>
                  </a:lnTo>
                  <a:lnTo>
                    <a:pt x="625483" y="817969"/>
                  </a:lnTo>
                </a:path>
              </a:pathLst>
            </a:custGeom>
            <a:ln w="68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5926" y="5419082"/>
              <a:ext cx="164061" cy="1574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24876" y="3950840"/>
              <a:ext cx="0" cy="1026794"/>
            </a:xfrm>
            <a:custGeom>
              <a:avLst/>
              <a:gdLst/>
              <a:ahLst/>
              <a:cxnLst/>
              <a:rect l="l" t="t" r="r" b="b"/>
              <a:pathLst>
                <a:path h="1026795">
                  <a:moveTo>
                    <a:pt x="0" y="1026740"/>
                  </a:moveTo>
                  <a:lnTo>
                    <a:pt x="0" y="0"/>
                  </a:lnTo>
                </a:path>
              </a:pathLst>
            </a:custGeom>
            <a:ln w="68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3913" y="3950840"/>
              <a:ext cx="0" cy="1797050"/>
            </a:xfrm>
            <a:custGeom>
              <a:avLst/>
              <a:gdLst/>
              <a:ahLst/>
              <a:cxnLst/>
              <a:rect l="l" t="t" r="r" b="b"/>
              <a:pathLst>
                <a:path h="1797050">
                  <a:moveTo>
                    <a:pt x="0" y="1796795"/>
                  </a:moveTo>
                  <a:lnTo>
                    <a:pt x="0" y="0"/>
                  </a:lnTo>
                </a:path>
              </a:pathLst>
            </a:custGeom>
            <a:ln w="68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3541" y="4207525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40">
                  <a:moveTo>
                    <a:pt x="0" y="0"/>
                  </a:moveTo>
                  <a:lnTo>
                    <a:pt x="522945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3913" y="4128807"/>
              <a:ext cx="157225" cy="1574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672049" y="4207524"/>
              <a:ext cx="520065" cy="0"/>
            </a:xfrm>
            <a:custGeom>
              <a:avLst/>
              <a:gdLst/>
              <a:ahLst/>
              <a:cxnLst/>
              <a:rect l="l" t="t" r="r" b="b"/>
              <a:pathLst>
                <a:path w="520064">
                  <a:moveTo>
                    <a:pt x="519527" y="0"/>
                  </a:moveTo>
                  <a:lnTo>
                    <a:pt x="0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3978" y="4128808"/>
              <a:ext cx="157225" cy="1574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60339" y="4464208"/>
              <a:ext cx="3589020" cy="513715"/>
            </a:xfrm>
            <a:custGeom>
              <a:avLst/>
              <a:gdLst/>
              <a:ahLst/>
              <a:cxnLst/>
              <a:rect l="l" t="t" r="r" b="b"/>
              <a:pathLst>
                <a:path w="3589020" h="513714">
                  <a:moveTo>
                    <a:pt x="0" y="513370"/>
                  </a:moveTo>
                  <a:lnTo>
                    <a:pt x="1538073" y="513370"/>
                  </a:lnTo>
                  <a:lnTo>
                    <a:pt x="1794419" y="0"/>
                  </a:lnTo>
                  <a:lnTo>
                    <a:pt x="3588839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60339" y="5234263"/>
              <a:ext cx="3589020" cy="513715"/>
            </a:xfrm>
            <a:custGeom>
              <a:avLst/>
              <a:gdLst/>
              <a:ahLst/>
              <a:cxnLst/>
              <a:rect l="l" t="t" r="r" b="b"/>
              <a:pathLst>
                <a:path w="3589020" h="513714">
                  <a:moveTo>
                    <a:pt x="0" y="513370"/>
                  </a:moveTo>
                  <a:lnTo>
                    <a:pt x="2307110" y="513370"/>
                  </a:lnTo>
                  <a:lnTo>
                    <a:pt x="2563456" y="0"/>
                  </a:lnTo>
                  <a:lnTo>
                    <a:pt x="3588839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429375" y="6120685"/>
            <a:ext cx="2820035" cy="157480"/>
            <a:chOff x="4429375" y="6120685"/>
            <a:chExt cx="2820035" cy="157480"/>
          </a:xfrm>
        </p:grpSpPr>
        <p:sp>
          <p:nvSpPr>
            <p:cNvPr id="16" name="object 16"/>
            <p:cNvSpPr/>
            <p:nvPr/>
          </p:nvSpPr>
          <p:spPr>
            <a:xfrm>
              <a:off x="4429375" y="6199403"/>
              <a:ext cx="2700655" cy="0"/>
            </a:xfrm>
            <a:custGeom>
              <a:avLst/>
              <a:gdLst/>
              <a:ahLst/>
              <a:cxnLst/>
              <a:rect l="l" t="t" r="r" b="b"/>
              <a:pathLst>
                <a:path w="2700654">
                  <a:moveTo>
                    <a:pt x="0" y="0"/>
                  </a:moveTo>
                  <a:lnTo>
                    <a:pt x="2700174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1950" y="6120685"/>
              <a:ext cx="157228" cy="15743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424968" y="4033968"/>
            <a:ext cx="56959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10" dirty="0">
                <a:latin typeface="Arial"/>
                <a:cs typeface="Arial"/>
              </a:rPr>
              <a:t>delay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5840" y="2920676"/>
            <a:ext cx="1538605" cy="520700"/>
            <a:chOff x="4555840" y="2920676"/>
            <a:chExt cx="1538605" cy="520700"/>
          </a:xfrm>
        </p:grpSpPr>
        <p:sp>
          <p:nvSpPr>
            <p:cNvPr id="20" name="object 20"/>
            <p:cNvSpPr/>
            <p:nvPr/>
          </p:nvSpPr>
          <p:spPr>
            <a:xfrm>
              <a:off x="5068531" y="2924096"/>
              <a:ext cx="513080" cy="513715"/>
            </a:xfrm>
            <a:custGeom>
              <a:avLst/>
              <a:gdLst/>
              <a:ahLst/>
              <a:cxnLst/>
              <a:rect l="l" t="t" r="r" b="b"/>
              <a:pathLst>
                <a:path w="513079" h="513714">
                  <a:moveTo>
                    <a:pt x="0" y="0"/>
                  </a:moveTo>
                  <a:lnTo>
                    <a:pt x="0" y="513370"/>
                  </a:lnTo>
                  <a:lnTo>
                    <a:pt x="512691" y="256685"/>
                  </a:lnTo>
                  <a:lnTo>
                    <a:pt x="0" y="0"/>
                  </a:lnTo>
                  <a:close/>
                </a:path>
              </a:pathLst>
            </a:custGeom>
            <a:ln w="6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2067" y="3180781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463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81222" y="3180781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>
                  <a:moveTo>
                    <a:pt x="0" y="0"/>
                  </a:moveTo>
                  <a:lnTo>
                    <a:pt x="129881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55840" y="3180780"/>
              <a:ext cx="386715" cy="0"/>
            </a:xfrm>
            <a:custGeom>
              <a:avLst/>
              <a:gdLst/>
              <a:ahLst/>
              <a:cxnLst/>
              <a:rect l="l" t="t" r="r" b="b"/>
              <a:pathLst>
                <a:path w="386714">
                  <a:moveTo>
                    <a:pt x="386227" y="0"/>
                  </a:moveTo>
                  <a:lnTo>
                    <a:pt x="0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1104" y="3180780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4">
                  <a:moveTo>
                    <a:pt x="0" y="0"/>
                  </a:moveTo>
                  <a:lnTo>
                    <a:pt x="382809" y="0"/>
                  </a:lnTo>
                </a:path>
              </a:pathLst>
            </a:custGeom>
            <a:ln w="68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73123" y="3007224"/>
            <a:ext cx="17843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i="1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9730" y="6360516"/>
            <a:ext cx="6146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50" spc="-20" dirty="0">
                <a:latin typeface="Arial"/>
                <a:cs typeface="Arial"/>
              </a:rPr>
              <a:t>Time</a:t>
            </a:r>
            <a:endParaRPr sz="2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93997" y="3007224"/>
            <a:ext cx="17843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i="1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1608" y="1121129"/>
            <a:ext cx="987044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Затримка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різниця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між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часом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досягнення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рівня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50%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вхідним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і </a:t>
            </a:r>
            <a:r>
              <a:rPr sz="2800" dirty="0">
                <a:latin typeface="Times New Roman"/>
                <a:cs typeface="Times New Roman"/>
              </a:rPr>
              <a:t>вихідним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сигналами</a:t>
            </a:r>
            <a:endParaRPr sz="28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Затримка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поширення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це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найбільша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затримка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схемі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655BFC-959D-BB9F-C1F3-B4B127FA6E2E}"/>
              </a:ext>
            </a:extLst>
          </p:cNvPr>
          <p:cNvSpPr txBox="1"/>
          <p:nvPr/>
        </p:nvSpPr>
        <p:spPr>
          <a:xfrm>
            <a:off x="0" y="48547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ЧАСОВІ</a:t>
            </a:r>
            <a:r>
              <a:rPr lang="uk-UA" sz="48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ХАРАКТЕРИСТИКИ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6527"/>
            <a:ext cx="12268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4400" dirty="0">
                <a:latin typeface="+mn-lt"/>
              </a:rPr>
              <a:t>ЗАТРИМКИ</a:t>
            </a:r>
            <a:r>
              <a:rPr lang="uk-UA" sz="4400" spc="-45" dirty="0">
                <a:latin typeface="+mn-lt"/>
              </a:rPr>
              <a:t> </a:t>
            </a:r>
            <a:r>
              <a:rPr lang="uk-UA" sz="4400" dirty="0">
                <a:latin typeface="+mn-lt"/>
              </a:rPr>
              <a:t>ПОШИРЕННЯ</a:t>
            </a:r>
            <a:r>
              <a:rPr lang="uk-UA" sz="4400" spc="-25" dirty="0">
                <a:latin typeface="+mn-lt"/>
              </a:rPr>
              <a:t> </a:t>
            </a:r>
            <a:r>
              <a:rPr lang="uk-UA" sz="4400" dirty="0">
                <a:latin typeface="+mn-lt"/>
              </a:rPr>
              <a:t>І</a:t>
            </a:r>
            <a:r>
              <a:rPr lang="uk-UA" sz="4400" spc="-20" dirty="0">
                <a:latin typeface="+mn-lt"/>
              </a:rPr>
              <a:t> </a:t>
            </a:r>
            <a:r>
              <a:rPr lang="uk-UA" sz="4400" spc="-10" dirty="0">
                <a:latin typeface="+mn-lt"/>
              </a:rPr>
              <a:t>РЕАКЦІЇ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14178" y="4277380"/>
            <a:ext cx="200660" cy="12230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50" i="1" spc="10" dirty="0">
                <a:latin typeface="Arial"/>
                <a:cs typeface="Arial"/>
              </a:rPr>
              <a:t>A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050" i="1" spc="10" dirty="0">
                <a:latin typeface="Arial"/>
                <a:cs typeface="Arial"/>
              </a:rPr>
              <a:t>Y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93665" y="3592202"/>
            <a:ext cx="4122420" cy="2646680"/>
            <a:chOff x="3493665" y="3592202"/>
            <a:chExt cx="4122420" cy="2646680"/>
          </a:xfrm>
        </p:grpSpPr>
        <p:sp>
          <p:nvSpPr>
            <p:cNvPr id="5" name="object 5"/>
            <p:cNvSpPr/>
            <p:nvPr/>
          </p:nvSpPr>
          <p:spPr>
            <a:xfrm>
              <a:off x="5405869" y="4439058"/>
              <a:ext cx="454659" cy="894080"/>
            </a:xfrm>
            <a:custGeom>
              <a:avLst/>
              <a:gdLst/>
              <a:ahLst/>
              <a:cxnLst/>
              <a:rect l="l" t="t" r="r" b="b"/>
              <a:pathLst>
                <a:path w="454660" h="894079">
                  <a:moveTo>
                    <a:pt x="0" y="35284"/>
                  </a:moveTo>
                  <a:lnTo>
                    <a:pt x="54858" y="11761"/>
                  </a:lnTo>
                  <a:lnTo>
                    <a:pt x="105798" y="3920"/>
                  </a:lnTo>
                  <a:lnTo>
                    <a:pt x="148902" y="0"/>
                  </a:lnTo>
                  <a:lnTo>
                    <a:pt x="184168" y="7840"/>
                  </a:lnTo>
                  <a:lnTo>
                    <a:pt x="219434" y="23522"/>
                  </a:lnTo>
                  <a:lnTo>
                    <a:pt x="246864" y="43125"/>
                  </a:lnTo>
                  <a:lnTo>
                    <a:pt x="270375" y="70568"/>
                  </a:lnTo>
                  <a:lnTo>
                    <a:pt x="286049" y="105853"/>
                  </a:lnTo>
                  <a:lnTo>
                    <a:pt x="301723" y="141137"/>
                  </a:lnTo>
                  <a:lnTo>
                    <a:pt x="313478" y="180342"/>
                  </a:lnTo>
                  <a:lnTo>
                    <a:pt x="317396" y="219547"/>
                  </a:lnTo>
                  <a:lnTo>
                    <a:pt x="317396" y="321479"/>
                  </a:lnTo>
                  <a:lnTo>
                    <a:pt x="309559" y="380287"/>
                  </a:lnTo>
                  <a:lnTo>
                    <a:pt x="297804" y="435173"/>
                  </a:lnTo>
                  <a:lnTo>
                    <a:pt x="286049" y="490060"/>
                  </a:lnTo>
                  <a:lnTo>
                    <a:pt x="270375" y="544947"/>
                  </a:lnTo>
                  <a:lnTo>
                    <a:pt x="262538" y="595913"/>
                  </a:lnTo>
                  <a:lnTo>
                    <a:pt x="254701" y="646880"/>
                  </a:lnTo>
                  <a:lnTo>
                    <a:pt x="250782" y="693926"/>
                  </a:lnTo>
                  <a:lnTo>
                    <a:pt x="258619" y="737051"/>
                  </a:lnTo>
                  <a:lnTo>
                    <a:pt x="270375" y="776256"/>
                  </a:lnTo>
                  <a:lnTo>
                    <a:pt x="297804" y="815461"/>
                  </a:lnTo>
                  <a:lnTo>
                    <a:pt x="336989" y="846825"/>
                  </a:lnTo>
                  <a:lnTo>
                    <a:pt x="387929" y="874268"/>
                  </a:lnTo>
                  <a:lnTo>
                    <a:pt x="454543" y="893870"/>
                  </a:lnTo>
                </a:path>
              </a:pathLst>
            </a:custGeom>
            <a:ln w="7837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1635" y="5238838"/>
              <a:ext cx="195924" cy="1764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05876" y="3627506"/>
              <a:ext cx="0" cy="2611120"/>
            </a:xfrm>
            <a:custGeom>
              <a:avLst/>
              <a:gdLst/>
              <a:ahLst/>
              <a:cxnLst/>
              <a:rect l="l" t="t" r="r" b="b"/>
              <a:pathLst>
                <a:path h="2611120">
                  <a:moveTo>
                    <a:pt x="0" y="0"/>
                  </a:moveTo>
                  <a:lnTo>
                    <a:pt x="0" y="2611053"/>
                  </a:lnTo>
                </a:path>
              </a:pathLst>
            </a:custGeom>
            <a:ln w="7846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97572" y="617582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7572" y="607388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97572" y="597195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97573" y="58700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7573" y="5768090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97574" y="566615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97574" y="55642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97574" y="546229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7575" y="536035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97575" y="52584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97575" y="5156492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727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97576" y="506240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4886"/>
                  </a:moveTo>
                  <a:lnTo>
                    <a:pt x="0" y="0"/>
                  </a:lnTo>
                </a:path>
              </a:pathLst>
            </a:custGeom>
            <a:ln w="7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97585" y="4180290"/>
              <a:ext cx="4114800" cy="588645"/>
            </a:xfrm>
            <a:custGeom>
              <a:avLst/>
              <a:gdLst/>
              <a:ahLst/>
              <a:cxnLst/>
              <a:rect l="l" t="t" r="r" b="b"/>
              <a:pathLst>
                <a:path w="4114800" h="588645">
                  <a:moveTo>
                    <a:pt x="0" y="588072"/>
                  </a:moveTo>
                  <a:lnTo>
                    <a:pt x="1763316" y="588072"/>
                  </a:lnTo>
                  <a:lnTo>
                    <a:pt x="2057202" y="0"/>
                  </a:lnTo>
                  <a:lnTo>
                    <a:pt x="4114404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16384" y="3886250"/>
              <a:ext cx="595630" cy="0"/>
            </a:xfrm>
            <a:custGeom>
              <a:avLst/>
              <a:gdLst/>
              <a:ahLst/>
              <a:cxnLst/>
              <a:rect l="l" t="t" r="r" b="b"/>
              <a:pathLst>
                <a:path w="595629">
                  <a:moveTo>
                    <a:pt x="0" y="0"/>
                  </a:moveTo>
                  <a:lnTo>
                    <a:pt x="595609" y="0"/>
                  </a:lnTo>
                </a:path>
              </a:pathLst>
            </a:custGeom>
            <a:ln w="78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9236" y="3796080"/>
              <a:ext cx="180254" cy="18034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657460" y="3886250"/>
              <a:ext cx="600075" cy="0"/>
            </a:xfrm>
            <a:custGeom>
              <a:avLst/>
              <a:gdLst/>
              <a:ahLst/>
              <a:cxnLst/>
              <a:rect l="l" t="t" r="r" b="b"/>
              <a:pathLst>
                <a:path w="600075">
                  <a:moveTo>
                    <a:pt x="599527" y="0"/>
                  </a:moveTo>
                  <a:lnTo>
                    <a:pt x="0" y="0"/>
                  </a:lnTo>
                </a:path>
              </a:pathLst>
            </a:custGeom>
            <a:ln w="784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9964" y="3796078"/>
              <a:ext cx="180250" cy="18034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130810" y="5944504"/>
              <a:ext cx="600075" cy="0"/>
            </a:xfrm>
            <a:custGeom>
              <a:avLst/>
              <a:gdLst/>
              <a:ahLst/>
              <a:cxnLst/>
              <a:rect l="l" t="t" r="r" b="b"/>
              <a:pathLst>
                <a:path w="600075">
                  <a:moveTo>
                    <a:pt x="0" y="0"/>
                  </a:moveTo>
                  <a:lnTo>
                    <a:pt x="599527" y="0"/>
                  </a:lnTo>
                </a:path>
              </a:pathLst>
            </a:custGeom>
            <a:ln w="784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7580" y="5854332"/>
              <a:ext cx="180254" cy="18034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673135" y="5944503"/>
              <a:ext cx="600075" cy="0"/>
            </a:xfrm>
            <a:custGeom>
              <a:avLst/>
              <a:gdLst/>
              <a:ahLst/>
              <a:cxnLst/>
              <a:rect l="l" t="t" r="r" b="b"/>
              <a:pathLst>
                <a:path w="600075">
                  <a:moveTo>
                    <a:pt x="599527" y="0"/>
                  </a:moveTo>
                  <a:lnTo>
                    <a:pt x="0" y="0"/>
                  </a:lnTo>
                </a:path>
              </a:pathLst>
            </a:custGeom>
            <a:ln w="784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5642" y="5854330"/>
              <a:ext cx="180250" cy="1803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879246" y="3592202"/>
              <a:ext cx="0" cy="2058670"/>
            </a:xfrm>
            <a:custGeom>
              <a:avLst/>
              <a:gdLst/>
              <a:ahLst/>
              <a:cxnLst/>
              <a:rect l="l" t="t" r="r" b="b"/>
              <a:pathLst>
                <a:path h="2058670">
                  <a:moveTo>
                    <a:pt x="0" y="0"/>
                  </a:moveTo>
                  <a:lnTo>
                    <a:pt x="0" y="2058262"/>
                  </a:lnTo>
                </a:path>
              </a:pathLst>
            </a:custGeom>
            <a:ln w="7844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05902" y="4395902"/>
              <a:ext cx="1336675" cy="968375"/>
            </a:xfrm>
            <a:custGeom>
              <a:avLst/>
              <a:gdLst/>
              <a:ahLst/>
              <a:cxnLst/>
              <a:rect l="l" t="t" r="r" b="b"/>
              <a:pathLst>
                <a:path w="1336675" h="968375">
                  <a:moveTo>
                    <a:pt x="0" y="78409"/>
                  </a:moveTo>
                  <a:lnTo>
                    <a:pt x="43103" y="43125"/>
                  </a:lnTo>
                  <a:lnTo>
                    <a:pt x="90125" y="15681"/>
                  </a:lnTo>
                  <a:lnTo>
                    <a:pt x="133228" y="3920"/>
                  </a:lnTo>
                  <a:lnTo>
                    <a:pt x="184168" y="0"/>
                  </a:lnTo>
                  <a:lnTo>
                    <a:pt x="231190" y="3920"/>
                  </a:lnTo>
                  <a:lnTo>
                    <a:pt x="278212" y="19602"/>
                  </a:lnTo>
                  <a:lnTo>
                    <a:pt x="325233" y="39204"/>
                  </a:lnTo>
                  <a:lnTo>
                    <a:pt x="372255" y="66648"/>
                  </a:lnTo>
                  <a:lnTo>
                    <a:pt x="419277" y="98012"/>
                  </a:lnTo>
                  <a:lnTo>
                    <a:pt x="462380" y="137217"/>
                  </a:lnTo>
                  <a:lnTo>
                    <a:pt x="505484" y="176421"/>
                  </a:lnTo>
                  <a:lnTo>
                    <a:pt x="544668" y="219547"/>
                  </a:lnTo>
                  <a:lnTo>
                    <a:pt x="626956" y="333241"/>
                  </a:lnTo>
                  <a:lnTo>
                    <a:pt x="670060" y="407730"/>
                  </a:lnTo>
                  <a:lnTo>
                    <a:pt x="705326" y="478299"/>
                  </a:lnTo>
                  <a:lnTo>
                    <a:pt x="740592" y="548868"/>
                  </a:lnTo>
                  <a:lnTo>
                    <a:pt x="771940" y="615516"/>
                  </a:lnTo>
                  <a:lnTo>
                    <a:pt x="807207" y="678244"/>
                  </a:lnTo>
                  <a:lnTo>
                    <a:pt x="842473" y="740971"/>
                  </a:lnTo>
                  <a:lnTo>
                    <a:pt x="881658" y="795858"/>
                  </a:lnTo>
                  <a:lnTo>
                    <a:pt x="928679" y="846825"/>
                  </a:lnTo>
                  <a:lnTo>
                    <a:pt x="987457" y="889950"/>
                  </a:lnTo>
                  <a:lnTo>
                    <a:pt x="1054071" y="921314"/>
                  </a:lnTo>
                  <a:lnTo>
                    <a:pt x="1132440" y="948757"/>
                  </a:lnTo>
                  <a:lnTo>
                    <a:pt x="1226484" y="964439"/>
                  </a:lnTo>
                  <a:lnTo>
                    <a:pt x="1336201" y="968360"/>
                  </a:lnTo>
                </a:path>
              </a:pathLst>
            </a:custGeom>
            <a:ln w="783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1165" y="5278011"/>
              <a:ext cx="188083" cy="18034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97602" y="4180274"/>
              <a:ext cx="4114800" cy="588645"/>
            </a:xfrm>
            <a:custGeom>
              <a:avLst/>
              <a:gdLst/>
              <a:ahLst/>
              <a:cxnLst/>
              <a:rect l="l" t="t" r="r" b="b"/>
              <a:pathLst>
                <a:path w="4114800" h="588645">
                  <a:moveTo>
                    <a:pt x="0" y="0"/>
                  </a:moveTo>
                  <a:lnTo>
                    <a:pt x="1763316" y="0"/>
                  </a:lnTo>
                  <a:lnTo>
                    <a:pt x="2057202" y="588072"/>
                  </a:lnTo>
                  <a:lnTo>
                    <a:pt x="4114404" y="588072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97602" y="5062383"/>
              <a:ext cx="2645410" cy="588645"/>
            </a:xfrm>
            <a:custGeom>
              <a:avLst/>
              <a:gdLst/>
              <a:ahLst/>
              <a:cxnLst/>
              <a:rect l="l" t="t" r="r" b="b"/>
              <a:pathLst>
                <a:path w="2645410" h="588645">
                  <a:moveTo>
                    <a:pt x="0" y="0"/>
                  </a:moveTo>
                  <a:lnTo>
                    <a:pt x="2351088" y="0"/>
                  </a:lnTo>
                  <a:lnTo>
                    <a:pt x="2644974" y="588072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30350" y="5062383"/>
              <a:ext cx="294005" cy="588645"/>
            </a:xfrm>
            <a:custGeom>
              <a:avLst/>
              <a:gdLst/>
              <a:ahLst/>
              <a:cxnLst/>
              <a:rect l="l" t="t" r="r" b="b"/>
              <a:pathLst>
                <a:path w="294004" h="588645">
                  <a:moveTo>
                    <a:pt x="0" y="0"/>
                  </a:moveTo>
                  <a:lnTo>
                    <a:pt x="293886" y="588072"/>
                  </a:lnTo>
                </a:path>
              </a:pathLst>
            </a:custGeom>
            <a:ln w="7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42578" y="5062382"/>
              <a:ext cx="294005" cy="588645"/>
            </a:xfrm>
            <a:custGeom>
              <a:avLst/>
              <a:gdLst/>
              <a:ahLst/>
              <a:cxnLst/>
              <a:rect l="l" t="t" r="r" b="b"/>
              <a:pathLst>
                <a:path w="294004" h="588645">
                  <a:moveTo>
                    <a:pt x="0" y="588072"/>
                  </a:moveTo>
                  <a:lnTo>
                    <a:pt x="293886" y="0"/>
                  </a:lnTo>
                </a:path>
              </a:pathLst>
            </a:custGeom>
            <a:ln w="7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36464" y="5062382"/>
              <a:ext cx="294005" cy="588645"/>
            </a:xfrm>
            <a:custGeom>
              <a:avLst/>
              <a:gdLst/>
              <a:ahLst/>
              <a:cxnLst/>
              <a:rect l="l" t="t" r="r" b="b"/>
              <a:pathLst>
                <a:path w="294004" h="588645">
                  <a:moveTo>
                    <a:pt x="0" y="588072"/>
                  </a:moveTo>
                  <a:lnTo>
                    <a:pt x="293886" y="0"/>
                  </a:lnTo>
                </a:path>
              </a:pathLst>
            </a:custGeom>
            <a:ln w="7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42579" y="5062382"/>
              <a:ext cx="294005" cy="588645"/>
            </a:xfrm>
            <a:custGeom>
              <a:avLst/>
              <a:gdLst/>
              <a:ahLst/>
              <a:cxnLst/>
              <a:rect l="l" t="t" r="r" b="b"/>
              <a:pathLst>
                <a:path w="294004" h="588645">
                  <a:moveTo>
                    <a:pt x="0" y="0"/>
                  </a:moveTo>
                  <a:lnTo>
                    <a:pt x="293886" y="588072"/>
                  </a:lnTo>
                </a:path>
              </a:pathLst>
            </a:custGeom>
            <a:ln w="7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32547" y="5074143"/>
              <a:ext cx="297815" cy="576580"/>
            </a:xfrm>
            <a:custGeom>
              <a:avLst/>
              <a:gdLst/>
              <a:ahLst/>
              <a:cxnLst/>
              <a:rect l="l" t="t" r="r" b="b"/>
              <a:pathLst>
                <a:path w="297815" h="576579">
                  <a:moveTo>
                    <a:pt x="0" y="0"/>
                  </a:moveTo>
                  <a:lnTo>
                    <a:pt x="297804" y="576311"/>
                  </a:lnTo>
                </a:path>
              </a:pathLst>
            </a:custGeom>
            <a:ln w="78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97605" y="5062381"/>
              <a:ext cx="3232785" cy="588645"/>
            </a:xfrm>
            <a:custGeom>
              <a:avLst/>
              <a:gdLst/>
              <a:ahLst/>
              <a:cxnLst/>
              <a:rect l="l" t="t" r="r" b="b"/>
              <a:pathLst>
                <a:path w="3232784" h="588645">
                  <a:moveTo>
                    <a:pt x="0" y="588072"/>
                  </a:moveTo>
                  <a:lnTo>
                    <a:pt x="2351088" y="588072"/>
                  </a:lnTo>
                  <a:lnTo>
                    <a:pt x="2644974" y="0"/>
                  </a:lnTo>
                  <a:lnTo>
                    <a:pt x="3232746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42580" y="5062380"/>
              <a:ext cx="1470025" cy="588645"/>
            </a:xfrm>
            <a:custGeom>
              <a:avLst/>
              <a:gdLst/>
              <a:ahLst/>
              <a:cxnLst/>
              <a:rect l="l" t="t" r="r" b="b"/>
              <a:pathLst>
                <a:path w="1470025" h="588645">
                  <a:moveTo>
                    <a:pt x="0" y="588072"/>
                  </a:moveTo>
                  <a:lnTo>
                    <a:pt x="587772" y="588072"/>
                  </a:lnTo>
                  <a:lnTo>
                    <a:pt x="881658" y="0"/>
                  </a:lnTo>
                  <a:lnTo>
                    <a:pt x="1469430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24238" y="5650453"/>
              <a:ext cx="588010" cy="0"/>
            </a:xfrm>
            <a:custGeom>
              <a:avLst/>
              <a:gdLst/>
              <a:ahLst/>
              <a:cxnLst/>
              <a:rect l="l" t="t" r="r" b="b"/>
              <a:pathLst>
                <a:path w="588009">
                  <a:moveTo>
                    <a:pt x="0" y="0"/>
                  </a:moveTo>
                  <a:lnTo>
                    <a:pt x="587772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379228" y="6442425"/>
            <a:ext cx="3232785" cy="180340"/>
            <a:chOff x="4379228" y="6442425"/>
            <a:chExt cx="3232785" cy="180340"/>
          </a:xfrm>
        </p:grpSpPr>
        <p:sp>
          <p:nvSpPr>
            <p:cNvPr id="43" name="object 43"/>
            <p:cNvSpPr/>
            <p:nvPr/>
          </p:nvSpPr>
          <p:spPr>
            <a:xfrm>
              <a:off x="4379228" y="6532597"/>
              <a:ext cx="2986405" cy="0"/>
            </a:xfrm>
            <a:custGeom>
              <a:avLst/>
              <a:gdLst/>
              <a:ahLst/>
              <a:cxnLst/>
              <a:rect l="l" t="t" r="r" b="b"/>
              <a:pathLst>
                <a:path w="2986404">
                  <a:moveTo>
                    <a:pt x="0" y="0"/>
                  </a:moveTo>
                  <a:lnTo>
                    <a:pt x="2985882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41601" y="6442425"/>
              <a:ext cx="270510" cy="180340"/>
            </a:xfrm>
            <a:custGeom>
              <a:avLst/>
              <a:gdLst/>
              <a:ahLst/>
              <a:cxnLst/>
              <a:rect l="l" t="t" r="r" b="b"/>
              <a:pathLst>
                <a:path w="270509" h="180340">
                  <a:moveTo>
                    <a:pt x="0" y="180342"/>
                  </a:moveTo>
                  <a:lnTo>
                    <a:pt x="0" y="0"/>
                  </a:lnTo>
                  <a:lnTo>
                    <a:pt x="270371" y="90171"/>
                  </a:lnTo>
                  <a:lnTo>
                    <a:pt x="0" y="180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524229" y="2706188"/>
            <a:ext cx="1767839" cy="596265"/>
            <a:chOff x="4524229" y="2706188"/>
            <a:chExt cx="1767839" cy="596265"/>
          </a:xfrm>
        </p:grpSpPr>
        <p:sp>
          <p:nvSpPr>
            <p:cNvPr id="46" name="object 46"/>
            <p:cNvSpPr/>
            <p:nvPr/>
          </p:nvSpPr>
          <p:spPr>
            <a:xfrm>
              <a:off x="5112000" y="2710107"/>
              <a:ext cx="591820" cy="588645"/>
            </a:xfrm>
            <a:custGeom>
              <a:avLst/>
              <a:gdLst/>
              <a:ahLst/>
              <a:cxnLst/>
              <a:rect l="l" t="t" r="r" b="b"/>
              <a:pathLst>
                <a:path w="591820" h="588645">
                  <a:moveTo>
                    <a:pt x="0" y="0"/>
                  </a:moveTo>
                  <a:lnTo>
                    <a:pt x="0" y="588072"/>
                  </a:lnTo>
                  <a:lnTo>
                    <a:pt x="591690" y="294036"/>
                  </a:lnTo>
                  <a:lnTo>
                    <a:pt x="0" y="0"/>
                  </a:lnTo>
                  <a:close/>
                </a:path>
              </a:pathLst>
            </a:custGeom>
            <a:ln w="78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67017" y="3004143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>
                  <a:moveTo>
                    <a:pt x="0" y="0"/>
                  </a:moveTo>
                  <a:lnTo>
                    <a:pt x="144983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03691" y="3004143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>
                  <a:moveTo>
                    <a:pt x="0" y="0"/>
                  </a:moveTo>
                  <a:lnTo>
                    <a:pt x="144983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24229" y="3004143"/>
              <a:ext cx="443230" cy="0"/>
            </a:xfrm>
            <a:custGeom>
              <a:avLst/>
              <a:gdLst/>
              <a:ahLst/>
              <a:cxnLst/>
              <a:rect l="l" t="t" r="r" b="b"/>
              <a:pathLst>
                <a:path w="443229">
                  <a:moveTo>
                    <a:pt x="442788" y="0"/>
                  </a:moveTo>
                  <a:lnTo>
                    <a:pt x="0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48676" y="3004142"/>
              <a:ext cx="443230" cy="0"/>
            </a:xfrm>
            <a:custGeom>
              <a:avLst/>
              <a:gdLst/>
              <a:ahLst/>
              <a:cxnLst/>
              <a:rect l="l" t="t" r="r" b="b"/>
              <a:pathLst>
                <a:path w="443229">
                  <a:moveTo>
                    <a:pt x="0" y="0"/>
                  </a:moveTo>
                  <a:lnTo>
                    <a:pt x="442788" y="0"/>
                  </a:lnTo>
                </a:path>
              </a:pathLst>
            </a:custGeom>
            <a:ln w="78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70538" y="871325"/>
            <a:ext cx="11067415" cy="22764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67665" marR="259715" indent="-342265">
              <a:lnSpc>
                <a:spcPct val="102099"/>
              </a:lnSpc>
              <a:spcBef>
                <a:spcPts val="40"/>
              </a:spcBef>
              <a:buFont typeface="Times New Roman"/>
              <a:buChar char="•"/>
              <a:tabLst>
                <a:tab pos="367665" algn="l"/>
                <a:tab pos="368300" algn="l"/>
              </a:tabLst>
            </a:pP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Затримка</a:t>
            </a:r>
            <a:r>
              <a:rPr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поширення </a:t>
            </a:r>
            <a:r>
              <a:rPr sz="2400" dirty="0">
                <a:latin typeface="Times New Roman"/>
                <a:cs typeface="Times New Roman"/>
              </a:rPr>
              <a:t>(propagation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delay)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t</a:t>
            </a:r>
            <a:r>
              <a:rPr sz="2400" i="1" baseline="-20833" dirty="0">
                <a:latin typeface="Times New Roman"/>
                <a:cs typeface="Times New Roman"/>
              </a:rPr>
              <a:t>pd</a:t>
            </a:r>
            <a:r>
              <a:rPr sz="2400" i="1" spc="240" baseline="-208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максимальний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час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початку </a:t>
            </a:r>
            <a:r>
              <a:rPr sz="2400" dirty="0">
                <a:latin typeface="Times New Roman"/>
                <a:cs typeface="Times New Roman"/>
              </a:rPr>
              <a:t>зміни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входу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моменту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коли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всі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виходи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досягнуть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встановлених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станів</a:t>
            </a:r>
            <a:endParaRPr sz="2400">
              <a:latin typeface="Times New Roman"/>
              <a:cs typeface="Times New Roman"/>
            </a:endParaRPr>
          </a:p>
          <a:p>
            <a:pPr marL="367665" marR="17780" indent="-342900">
              <a:lnSpc>
                <a:spcPct val="102099"/>
              </a:lnSpc>
              <a:spcBef>
                <a:spcPts val="455"/>
              </a:spcBef>
              <a:buFont typeface="Times New Roman"/>
              <a:buChar char="•"/>
              <a:tabLst>
                <a:tab pos="367665" algn="l"/>
                <a:tab pos="368300" algn="l"/>
                <a:tab pos="6000750" algn="l"/>
              </a:tabLst>
            </a:pP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Затримка</a:t>
            </a:r>
            <a:r>
              <a:rPr sz="24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реакції</a:t>
            </a:r>
            <a:r>
              <a:rPr sz="2400" b="1" spc="-1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(contamination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delay)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i="1" spc="-25" dirty="0">
                <a:latin typeface="Times New Roman"/>
                <a:cs typeface="Times New Roman"/>
              </a:rPr>
              <a:t>t</a:t>
            </a:r>
            <a:r>
              <a:rPr sz="2400" i="1" spc="-37" baseline="-20833" dirty="0">
                <a:latin typeface="Times New Roman"/>
                <a:cs typeface="Times New Roman"/>
              </a:rPr>
              <a:t>cd</a:t>
            </a:r>
            <a:r>
              <a:rPr sz="2400" i="1" baseline="-20833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мінімальний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час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початку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зміни входу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моменту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коли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любий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виходів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почне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змінювати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своє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значення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3643629">
              <a:lnSpc>
                <a:spcPct val="100000"/>
              </a:lnSpc>
              <a:tabLst>
                <a:tab pos="5849620" algn="l"/>
              </a:tabLst>
            </a:pPr>
            <a:r>
              <a:rPr sz="2050" i="1" spc="-50" dirty="0">
                <a:latin typeface="Arial"/>
                <a:cs typeface="Arial"/>
              </a:rPr>
              <a:t>A</a:t>
            </a:r>
            <a:r>
              <a:rPr sz="2050" i="1" dirty="0">
                <a:latin typeface="Arial"/>
                <a:cs typeface="Arial"/>
              </a:rPr>
              <a:t>	</a:t>
            </a:r>
            <a:r>
              <a:rPr sz="2050" i="1" spc="-50" dirty="0">
                <a:latin typeface="Arial"/>
                <a:cs typeface="Arial"/>
              </a:rPr>
              <a:t>Y</a:t>
            </a:r>
            <a:endParaRPr sz="2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39730" y="6360516"/>
            <a:ext cx="614680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50" spc="-20" dirty="0">
                <a:latin typeface="Arial"/>
                <a:cs typeface="Arial"/>
              </a:rPr>
              <a:t>Time</a:t>
            </a:r>
            <a:endParaRPr sz="2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14340" y="3775537"/>
            <a:ext cx="339090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075" i="1" spc="-37" baseline="1897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350" i="1" spc="-25" dirty="0">
                <a:solidFill>
                  <a:srgbClr val="0000FF"/>
                </a:solidFill>
                <a:latin typeface="Arial"/>
                <a:cs typeface="Arial"/>
              </a:rPr>
              <a:t>pd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71554" y="5833789"/>
            <a:ext cx="332740" cy="3409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075" i="1" spc="-37" baseline="18970" dirty="0">
                <a:solidFill>
                  <a:srgbClr val="818181"/>
                </a:solidFill>
                <a:latin typeface="Arial"/>
                <a:cs typeface="Arial"/>
              </a:rPr>
              <a:t>t</a:t>
            </a:r>
            <a:r>
              <a:rPr sz="1350" i="1" spc="-25" dirty="0">
                <a:solidFill>
                  <a:srgbClr val="818181"/>
                </a:solidFill>
                <a:latin typeface="Arial"/>
                <a:cs typeface="Arial"/>
              </a:rPr>
              <a:t>cd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303"/>
            <a:ext cx="12191999" cy="1008431"/>
          </a:xfrm>
          <a:prstGeom prst="rect">
            <a:avLst/>
          </a:prstGeom>
        </p:spPr>
        <p:txBody>
          <a:bodyPr vert="horz" wrap="square" lIns="0" tIns="175718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100"/>
              </a:spcBef>
            </a:pPr>
            <a:r>
              <a:rPr lang="uk-UA" sz="5400" dirty="0">
                <a:latin typeface="+mn-lt"/>
              </a:rPr>
              <a:t>КРИТИЧНІ</a:t>
            </a:r>
            <a:r>
              <a:rPr lang="uk-UA" sz="5400" spc="-55" dirty="0">
                <a:latin typeface="+mn-lt"/>
              </a:rPr>
              <a:t> </a:t>
            </a:r>
            <a:r>
              <a:rPr lang="uk-UA" sz="5400" dirty="0">
                <a:latin typeface="+mn-lt"/>
              </a:rPr>
              <a:t>І</a:t>
            </a:r>
            <a:r>
              <a:rPr lang="uk-UA" sz="5400" spc="-30" dirty="0">
                <a:latin typeface="+mn-lt"/>
              </a:rPr>
              <a:t> </a:t>
            </a:r>
            <a:r>
              <a:rPr lang="uk-UA" sz="5400" dirty="0">
                <a:latin typeface="+mn-lt"/>
              </a:rPr>
              <a:t>НАЙКОРОТШІ</a:t>
            </a:r>
            <a:r>
              <a:rPr lang="uk-UA" sz="5400" spc="-65" dirty="0">
                <a:latin typeface="+mn-lt"/>
              </a:rPr>
              <a:t> </a:t>
            </a:r>
            <a:r>
              <a:rPr lang="uk-UA" sz="5400" spc="-10" dirty="0">
                <a:latin typeface="+mn-lt"/>
              </a:rPr>
              <a:t>ШЛЯХИ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9340" y="1142884"/>
            <a:ext cx="8056305" cy="30992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343400"/>
            <a:ext cx="9233787" cy="23610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9303"/>
            <a:ext cx="1219199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uk-UA" sz="6000" dirty="0">
                <a:latin typeface="+mn-lt"/>
              </a:rPr>
              <a:t>ПАРАЗИТНИЙ</a:t>
            </a:r>
            <a:r>
              <a:rPr lang="uk-UA" sz="6000" spc="-30" dirty="0">
                <a:latin typeface="+mn-lt"/>
              </a:rPr>
              <a:t> </a:t>
            </a:r>
            <a:r>
              <a:rPr lang="uk-UA" sz="6000" spc="-10" dirty="0">
                <a:latin typeface="+mn-lt"/>
              </a:rPr>
              <a:t>ІМПУЛЬС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081" y="926377"/>
            <a:ext cx="49580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відбувається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Times New Roman"/>
                <a:cs typeface="Times New Roman"/>
              </a:rPr>
              <a:t>коли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1,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змінюється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0?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Одиночна </a:t>
            </a:r>
            <a:r>
              <a:rPr sz="2400" dirty="0">
                <a:latin typeface="Times New Roman"/>
                <a:cs typeface="Times New Roman"/>
              </a:rPr>
              <a:t>зміна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спричиняє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декілька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змін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виході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88307" y="2810010"/>
            <a:ext cx="3035300" cy="1172210"/>
            <a:chOff x="1188307" y="2810010"/>
            <a:chExt cx="3035300" cy="11722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8809" y="2810015"/>
              <a:ext cx="407393" cy="4725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39443" y="2928156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65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39443" y="3161335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65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9164" y="3046299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>
                  <a:moveTo>
                    <a:pt x="118175" y="0"/>
                  </a:moveTo>
                  <a:lnTo>
                    <a:pt x="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54508" y="2813120"/>
              <a:ext cx="584835" cy="466725"/>
            </a:xfrm>
            <a:custGeom>
              <a:avLst/>
              <a:gdLst/>
              <a:ahLst/>
              <a:cxnLst/>
              <a:rect l="l" t="t" r="r" b="b"/>
              <a:pathLst>
                <a:path w="584835" h="466725">
                  <a:moveTo>
                    <a:pt x="351415" y="0"/>
                  </a:moveTo>
                  <a:lnTo>
                    <a:pt x="404283" y="3109"/>
                  </a:lnTo>
                  <a:lnTo>
                    <a:pt x="454041" y="21763"/>
                  </a:lnTo>
                  <a:lnTo>
                    <a:pt x="497579" y="49744"/>
                  </a:lnTo>
                  <a:lnTo>
                    <a:pt x="534897" y="87053"/>
                  </a:lnTo>
                  <a:lnTo>
                    <a:pt x="562886" y="130580"/>
                  </a:lnTo>
                  <a:lnTo>
                    <a:pt x="578436" y="180324"/>
                  </a:lnTo>
                  <a:lnTo>
                    <a:pt x="584655" y="233178"/>
                  </a:lnTo>
                  <a:lnTo>
                    <a:pt x="578436" y="282923"/>
                  </a:lnTo>
                  <a:lnTo>
                    <a:pt x="562886" y="332668"/>
                  </a:lnTo>
                  <a:lnTo>
                    <a:pt x="534897" y="376195"/>
                  </a:lnTo>
                  <a:lnTo>
                    <a:pt x="497579" y="413503"/>
                  </a:lnTo>
                  <a:lnTo>
                    <a:pt x="454041" y="441485"/>
                  </a:lnTo>
                  <a:lnTo>
                    <a:pt x="404283" y="460139"/>
                  </a:lnTo>
                  <a:lnTo>
                    <a:pt x="351415" y="466357"/>
                  </a:lnTo>
                </a:path>
                <a:path w="584835" h="466725">
                  <a:moveTo>
                    <a:pt x="351415" y="0"/>
                  </a:moveTo>
                  <a:lnTo>
                    <a:pt x="0" y="0"/>
                  </a:lnTo>
                  <a:lnTo>
                    <a:pt x="0" y="466357"/>
                  </a:lnTo>
                  <a:lnTo>
                    <a:pt x="351415" y="466357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05646" y="3279475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>
                  <a:moveTo>
                    <a:pt x="0" y="0"/>
                  </a:moveTo>
                  <a:lnTo>
                    <a:pt x="167933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05646" y="3512654"/>
              <a:ext cx="168275" cy="0"/>
            </a:xfrm>
            <a:custGeom>
              <a:avLst/>
              <a:gdLst/>
              <a:ahLst/>
              <a:cxnLst/>
              <a:rect l="l" t="t" r="r" b="b"/>
              <a:pathLst>
                <a:path w="168275">
                  <a:moveTo>
                    <a:pt x="0" y="0"/>
                  </a:moveTo>
                  <a:lnTo>
                    <a:pt x="167933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05367" y="3394509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5">
                  <a:moveTo>
                    <a:pt x="118175" y="0"/>
                  </a:moveTo>
                  <a:lnTo>
                    <a:pt x="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38886" y="3394509"/>
              <a:ext cx="466725" cy="233679"/>
            </a:xfrm>
            <a:custGeom>
              <a:avLst/>
              <a:gdLst/>
              <a:ahLst/>
              <a:cxnLst/>
              <a:rect l="l" t="t" r="r" b="b"/>
              <a:pathLst>
                <a:path w="466725" h="233679">
                  <a:moveTo>
                    <a:pt x="466480" y="0"/>
                  </a:moveTo>
                  <a:lnTo>
                    <a:pt x="444711" y="71508"/>
                  </a:lnTo>
                  <a:lnTo>
                    <a:pt x="416722" y="105707"/>
                  </a:lnTo>
                  <a:lnTo>
                    <a:pt x="379404" y="136798"/>
                  </a:lnTo>
                  <a:lnTo>
                    <a:pt x="329646" y="164779"/>
                  </a:lnTo>
                  <a:lnTo>
                    <a:pt x="273668" y="189652"/>
                  </a:lnTo>
                  <a:lnTo>
                    <a:pt x="211471" y="208306"/>
                  </a:lnTo>
                  <a:lnTo>
                    <a:pt x="146163" y="223851"/>
                  </a:lnTo>
                  <a:lnTo>
                    <a:pt x="74636" y="230069"/>
                  </a:lnTo>
                  <a:lnTo>
                    <a:pt x="0" y="233178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38886" y="3161330"/>
              <a:ext cx="466725" cy="233679"/>
            </a:xfrm>
            <a:custGeom>
              <a:avLst/>
              <a:gdLst/>
              <a:ahLst/>
              <a:cxnLst/>
              <a:rect l="l" t="t" r="r" b="b"/>
              <a:pathLst>
                <a:path w="466725" h="233679">
                  <a:moveTo>
                    <a:pt x="0" y="0"/>
                  </a:moveTo>
                  <a:lnTo>
                    <a:pt x="74636" y="3109"/>
                  </a:lnTo>
                  <a:lnTo>
                    <a:pt x="146163" y="12436"/>
                  </a:lnTo>
                  <a:lnTo>
                    <a:pt x="211471" y="24872"/>
                  </a:lnTo>
                  <a:lnTo>
                    <a:pt x="273668" y="43526"/>
                  </a:lnTo>
                  <a:lnTo>
                    <a:pt x="329646" y="68399"/>
                  </a:lnTo>
                  <a:lnTo>
                    <a:pt x="379404" y="96380"/>
                  </a:lnTo>
                  <a:lnTo>
                    <a:pt x="416722" y="127471"/>
                  </a:lnTo>
                  <a:lnTo>
                    <a:pt x="444711" y="161670"/>
                  </a:lnTo>
                  <a:lnTo>
                    <a:pt x="460261" y="195870"/>
                  </a:lnTo>
                  <a:lnTo>
                    <a:pt x="466480" y="233178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711" y="3158219"/>
              <a:ext cx="118175" cy="472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57340" y="3046293"/>
              <a:ext cx="348615" cy="233679"/>
            </a:xfrm>
            <a:custGeom>
              <a:avLst/>
              <a:gdLst/>
              <a:ahLst/>
              <a:cxnLst/>
              <a:rect l="l" t="t" r="r" b="b"/>
              <a:pathLst>
                <a:path w="348614" h="233679">
                  <a:moveTo>
                    <a:pt x="0" y="0"/>
                  </a:moveTo>
                  <a:lnTo>
                    <a:pt x="174152" y="0"/>
                  </a:lnTo>
                  <a:lnTo>
                    <a:pt x="174152" y="233178"/>
                  </a:lnTo>
                  <a:lnTo>
                    <a:pt x="348305" y="233178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39443" y="3627691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65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39443" y="3860869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69">
                  <a:moveTo>
                    <a:pt x="0" y="0"/>
                  </a:moveTo>
                  <a:lnTo>
                    <a:pt x="115065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9164" y="3745834"/>
              <a:ext cx="118745" cy="0"/>
            </a:xfrm>
            <a:custGeom>
              <a:avLst/>
              <a:gdLst/>
              <a:ahLst/>
              <a:cxnLst/>
              <a:rect l="l" t="t" r="r" b="b"/>
              <a:pathLst>
                <a:path w="118744">
                  <a:moveTo>
                    <a:pt x="118175" y="0"/>
                  </a:moveTo>
                  <a:lnTo>
                    <a:pt x="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54509" y="3512655"/>
              <a:ext cx="584835" cy="466725"/>
            </a:xfrm>
            <a:custGeom>
              <a:avLst/>
              <a:gdLst/>
              <a:ahLst/>
              <a:cxnLst/>
              <a:rect l="l" t="t" r="r" b="b"/>
              <a:pathLst>
                <a:path w="584835" h="466725">
                  <a:moveTo>
                    <a:pt x="351415" y="0"/>
                  </a:moveTo>
                  <a:lnTo>
                    <a:pt x="404283" y="6218"/>
                  </a:lnTo>
                  <a:lnTo>
                    <a:pt x="454041" y="21763"/>
                  </a:lnTo>
                  <a:lnTo>
                    <a:pt x="497579" y="49744"/>
                  </a:lnTo>
                  <a:lnTo>
                    <a:pt x="534897" y="87053"/>
                  </a:lnTo>
                  <a:lnTo>
                    <a:pt x="562886" y="130580"/>
                  </a:lnTo>
                  <a:lnTo>
                    <a:pt x="578436" y="180324"/>
                  </a:lnTo>
                  <a:lnTo>
                    <a:pt x="584655" y="233178"/>
                  </a:lnTo>
                  <a:lnTo>
                    <a:pt x="578436" y="282923"/>
                  </a:lnTo>
                  <a:lnTo>
                    <a:pt x="562886" y="332668"/>
                  </a:lnTo>
                  <a:lnTo>
                    <a:pt x="534897" y="376195"/>
                  </a:lnTo>
                  <a:lnTo>
                    <a:pt x="497579" y="413503"/>
                  </a:lnTo>
                  <a:lnTo>
                    <a:pt x="454041" y="441485"/>
                  </a:lnTo>
                  <a:lnTo>
                    <a:pt x="404283" y="460139"/>
                  </a:lnTo>
                  <a:lnTo>
                    <a:pt x="351415" y="466357"/>
                  </a:lnTo>
                </a:path>
                <a:path w="584835" h="466725">
                  <a:moveTo>
                    <a:pt x="351415" y="0"/>
                  </a:moveTo>
                  <a:lnTo>
                    <a:pt x="0" y="0"/>
                  </a:lnTo>
                  <a:lnTo>
                    <a:pt x="0" y="466357"/>
                  </a:lnTo>
                  <a:lnTo>
                    <a:pt x="351415" y="466357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7340" y="3512650"/>
              <a:ext cx="348615" cy="233679"/>
            </a:xfrm>
            <a:custGeom>
              <a:avLst/>
              <a:gdLst/>
              <a:ahLst/>
              <a:cxnLst/>
              <a:rect l="l" t="t" r="r" b="b"/>
              <a:pathLst>
                <a:path w="348614" h="233679">
                  <a:moveTo>
                    <a:pt x="0" y="233178"/>
                  </a:moveTo>
                  <a:lnTo>
                    <a:pt x="174152" y="233178"/>
                  </a:lnTo>
                  <a:lnTo>
                    <a:pt x="174152" y="0"/>
                  </a:lnTo>
                  <a:lnTo>
                    <a:pt x="348305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06203" y="2928148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>
                  <a:moveTo>
                    <a:pt x="0" y="0"/>
                  </a:moveTo>
                  <a:lnTo>
                    <a:pt x="23324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06204" y="3161327"/>
              <a:ext cx="233679" cy="0"/>
            </a:xfrm>
            <a:custGeom>
              <a:avLst/>
              <a:gdLst/>
              <a:ahLst/>
              <a:cxnLst/>
              <a:rect l="l" t="t" r="r" b="b"/>
              <a:pathLst>
                <a:path w="233680">
                  <a:moveTo>
                    <a:pt x="0" y="0"/>
                  </a:moveTo>
                  <a:lnTo>
                    <a:pt x="23324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21548" y="3161326"/>
              <a:ext cx="818515" cy="466725"/>
            </a:xfrm>
            <a:custGeom>
              <a:avLst/>
              <a:gdLst/>
              <a:ahLst/>
              <a:cxnLst/>
              <a:rect l="l" t="t" r="r" b="b"/>
              <a:pathLst>
                <a:path w="818514" h="466725">
                  <a:moveTo>
                    <a:pt x="817896" y="466357"/>
                  </a:moveTo>
                  <a:lnTo>
                    <a:pt x="0" y="466357"/>
                  </a:lnTo>
                  <a:lnTo>
                    <a:pt x="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88307" y="3860862"/>
              <a:ext cx="1051560" cy="0"/>
            </a:xfrm>
            <a:custGeom>
              <a:avLst/>
              <a:gdLst/>
              <a:ahLst/>
              <a:cxnLst/>
              <a:rect l="l" t="t" r="r" b="b"/>
              <a:pathLst>
                <a:path w="1051560">
                  <a:moveTo>
                    <a:pt x="1051136" y="0"/>
                  </a:moveTo>
                  <a:lnTo>
                    <a:pt x="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88307" y="2928147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4">
                  <a:moveTo>
                    <a:pt x="410503" y="0"/>
                  </a:moveTo>
                  <a:lnTo>
                    <a:pt x="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88307" y="3161325"/>
              <a:ext cx="410845" cy="0"/>
            </a:xfrm>
            <a:custGeom>
              <a:avLst/>
              <a:gdLst/>
              <a:ahLst/>
              <a:cxnLst/>
              <a:rect l="l" t="t" r="r" b="b"/>
              <a:pathLst>
                <a:path w="410844">
                  <a:moveTo>
                    <a:pt x="410503" y="0"/>
                  </a:moveTo>
                  <a:lnTo>
                    <a:pt x="0" y="0"/>
                  </a:lnTo>
                </a:path>
              </a:pathLst>
            </a:custGeom>
            <a:ln w="6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04487" y="2769320"/>
            <a:ext cx="180340" cy="5086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5240">
              <a:lnSpc>
                <a:spcPts val="1839"/>
              </a:lnSpc>
              <a:spcBef>
                <a:spcPts val="265"/>
              </a:spcBef>
            </a:pPr>
            <a:r>
              <a:rPr sz="1650" i="1" spc="-50" dirty="0">
                <a:latin typeface="Arial"/>
                <a:cs typeface="Arial"/>
              </a:rPr>
              <a:t>A B</a:t>
            </a:r>
            <a:endParaRPr sz="16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2818" y="3701908"/>
            <a:ext cx="17589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i="1" spc="-10" dirty="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54298" y="3235510"/>
            <a:ext cx="16446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i="1" spc="-10" dirty="0">
                <a:latin typeface="Arial"/>
                <a:cs typeface="Arial"/>
              </a:rPr>
              <a:t>Y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60265" y="4634748"/>
            <a:ext cx="255904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25" dirty="0">
                <a:latin typeface="Arial"/>
                <a:cs typeface="Arial"/>
              </a:rPr>
              <a:t>00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9942" y="4634748"/>
            <a:ext cx="255904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25" dirty="0">
                <a:latin typeface="Arial"/>
                <a:cs typeface="Arial"/>
              </a:rPr>
              <a:t>01</a:t>
            </a:r>
            <a:endParaRPr sz="1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52919" y="5803765"/>
            <a:ext cx="14160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10" dirty="0"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9120" y="4286459"/>
            <a:ext cx="16446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i="1" spc="-10" dirty="0">
                <a:latin typeface="Arial"/>
                <a:cs typeface="Arial"/>
              </a:rPr>
              <a:t>Y</a:t>
            </a:r>
            <a:endParaRPr sz="1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59828" y="4634748"/>
            <a:ext cx="255904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25" dirty="0">
                <a:latin typeface="Arial"/>
                <a:cs typeface="Arial"/>
              </a:rPr>
              <a:t>11</a:t>
            </a:r>
            <a:endParaRPr sz="1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31585" y="4634748"/>
            <a:ext cx="255904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25" dirty="0">
                <a:latin typeface="Arial"/>
                <a:cs typeface="Arial"/>
              </a:rPr>
              <a:t>10</a:t>
            </a:r>
            <a:endParaRPr sz="16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88311" y="4560393"/>
            <a:ext cx="351790" cy="351790"/>
          </a:xfrm>
          <a:custGeom>
            <a:avLst/>
            <a:gdLst/>
            <a:ahLst/>
            <a:cxnLst/>
            <a:rect l="l" t="t" r="r" b="b"/>
            <a:pathLst>
              <a:path w="351790" h="351789">
                <a:moveTo>
                  <a:pt x="351415" y="351322"/>
                </a:moveTo>
                <a:lnTo>
                  <a:pt x="0" y="0"/>
                </a:lnTo>
              </a:path>
            </a:pathLst>
          </a:custGeom>
          <a:ln w="62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87082" y="4401566"/>
            <a:ext cx="30543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i="1" spc="-25" dirty="0">
                <a:latin typeface="Arial"/>
                <a:cs typeface="Arial"/>
              </a:rPr>
              <a:t>AB</a:t>
            </a:r>
            <a:endParaRPr sz="1650">
              <a:latin typeface="Arial"/>
              <a:cs typeface="Arial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536615" y="4908610"/>
          <a:ext cx="2799079" cy="139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1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0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0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0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1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03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1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03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1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03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650" dirty="0">
                          <a:latin typeface="Arial"/>
                          <a:cs typeface="Arial"/>
                        </a:rPr>
                        <a:t>0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2038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object 41"/>
          <p:cNvSpPr txBox="1"/>
          <p:nvPr/>
        </p:nvSpPr>
        <p:spPr>
          <a:xfrm>
            <a:off x="1101060" y="4752812"/>
            <a:ext cx="17589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i="1" spc="-10" dirty="0">
                <a:latin typeface="Arial"/>
                <a:cs typeface="Arial"/>
              </a:rPr>
              <a:t>C</a:t>
            </a:r>
            <a:endParaRPr sz="1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2969" y="5101101"/>
            <a:ext cx="141605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10" dirty="0">
                <a:latin typeface="Arial"/>
                <a:cs typeface="Arial"/>
              </a:rPr>
              <a:t>0</a:t>
            </a:r>
            <a:endParaRPr sz="16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98540" y="5670320"/>
            <a:ext cx="1281430" cy="581660"/>
          </a:xfrm>
          <a:custGeom>
            <a:avLst/>
            <a:gdLst/>
            <a:ahLst/>
            <a:cxnLst/>
            <a:rect l="l" t="t" r="r" b="b"/>
            <a:pathLst>
              <a:path w="1281429" h="581660">
                <a:moveTo>
                  <a:pt x="0" y="233178"/>
                </a:moveTo>
                <a:lnTo>
                  <a:pt x="0" y="348213"/>
                </a:lnTo>
                <a:lnTo>
                  <a:pt x="6219" y="401067"/>
                </a:lnTo>
                <a:lnTo>
                  <a:pt x="21769" y="450812"/>
                </a:lnTo>
                <a:lnTo>
                  <a:pt x="49757" y="494338"/>
                </a:lnTo>
                <a:lnTo>
                  <a:pt x="87076" y="531647"/>
                </a:lnTo>
                <a:lnTo>
                  <a:pt x="130614" y="559629"/>
                </a:lnTo>
                <a:lnTo>
                  <a:pt x="180372" y="575174"/>
                </a:lnTo>
                <a:lnTo>
                  <a:pt x="233240" y="581392"/>
                </a:lnTo>
                <a:lnTo>
                  <a:pt x="1048026" y="581392"/>
                </a:lnTo>
                <a:lnTo>
                  <a:pt x="1100894" y="575174"/>
                </a:lnTo>
                <a:lnTo>
                  <a:pt x="1150652" y="559629"/>
                </a:lnTo>
                <a:lnTo>
                  <a:pt x="1194190" y="531647"/>
                </a:lnTo>
                <a:lnTo>
                  <a:pt x="1231509" y="494338"/>
                </a:lnTo>
                <a:lnTo>
                  <a:pt x="1259498" y="450812"/>
                </a:lnTo>
                <a:lnTo>
                  <a:pt x="1278157" y="401067"/>
                </a:lnTo>
                <a:lnTo>
                  <a:pt x="1281267" y="348213"/>
                </a:lnTo>
                <a:lnTo>
                  <a:pt x="1281267" y="233178"/>
                </a:lnTo>
                <a:lnTo>
                  <a:pt x="1278157" y="180324"/>
                </a:lnTo>
                <a:lnTo>
                  <a:pt x="1259498" y="130580"/>
                </a:lnTo>
                <a:lnTo>
                  <a:pt x="1231509" y="87053"/>
                </a:lnTo>
                <a:lnTo>
                  <a:pt x="1194190" y="49744"/>
                </a:lnTo>
                <a:lnTo>
                  <a:pt x="1150652" y="21763"/>
                </a:lnTo>
                <a:lnTo>
                  <a:pt x="1100894" y="6218"/>
                </a:lnTo>
                <a:lnTo>
                  <a:pt x="1048026" y="0"/>
                </a:lnTo>
                <a:lnTo>
                  <a:pt x="233240" y="0"/>
                </a:lnTo>
                <a:lnTo>
                  <a:pt x="180372" y="6218"/>
                </a:lnTo>
                <a:lnTo>
                  <a:pt x="130614" y="21763"/>
                </a:lnTo>
                <a:lnTo>
                  <a:pt x="87076" y="49744"/>
                </a:lnTo>
                <a:lnTo>
                  <a:pt x="49757" y="87053"/>
                </a:lnTo>
                <a:lnTo>
                  <a:pt x="21769" y="130580"/>
                </a:lnTo>
                <a:lnTo>
                  <a:pt x="6219" y="180324"/>
                </a:lnTo>
                <a:lnTo>
                  <a:pt x="0" y="233178"/>
                </a:lnTo>
              </a:path>
            </a:pathLst>
          </a:custGeom>
          <a:ln w="621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8819" y="4970784"/>
            <a:ext cx="581660" cy="1281430"/>
          </a:xfrm>
          <a:custGeom>
            <a:avLst/>
            <a:gdLst/>
            <a:ahLst/>
            <a:cxnLst/>
            <a:rect l="l" t="t" r="r" b="b"/>
            <a:pathLst>
              <a:path w="581660" h="1281429">
                <a:moveTo>
                  <a:pt x="348305" y="0"/>
                </a:moveTo>
                <a:lnTo>
                  <a:pt x="233240" y="0"/>
                </a:lnTo>
                <a:lnTo>
                  <a:pt x="180372" y="6218"/>
                </a:lnTo>
                <a:lnTo>
                  <a:pt x="130614" y="21763"/>
                </a:lnTo>
                <a:lnTo>
                  <a:pt x="87076" y="49744"/>
                </a:lnTo>
                <a:lnTo>
                  <a:pt x="49757" y="87053"/>
                </a:lnTo>
                <a:lnTo>
                  <a:pt x="21769" y="130580"/>
                </a:lnTo>
                <a:lnTo>
                  <a:pt x="3109" y="180324"/>
                </a:lnTo>
                <a:lnTo>
                  <a:pt x="0" y="233178"/>
                </a:lnTo>
                <a:lnTo>
                  <a:pt x="0" y="1047749"/>
                </a:lnTo>
                <a:lnTo>
                  <a:pt x="3109" y="1100603"/>
                </a:lnTo>
                <a:lnTo>
                  <a:pt x="21769" y="1150348"/>
                </a:lnTo>
                <a:lnTo>
                  <a:pt x="49757" y="1193875"/>
                </a:lnTo>
                <a:lnTo>
                  <a:pt x="87076" y="1231183"/>
                </a:lnTo>
                <a:lnTo>
                  <a:pt x="130614" y="1259165"/>
                </a:lnTo>
                <a:lnTo>
                  <a:pt x="180372" y="1274710"/>
                </a:lnTo>
                <a:lnTo>
                  <a:pt x="233240" y="1280928"/>
                </a:lnTo>
                <a:lnTo>
                  <a:pt x="348305" y="1280928"/>
                </a:lnTo>
                <a:lnTo>
                  <a:pt x="401173" y="1274710"/>
                </a:lnTo>
                <a:lnTo>
                  <a:pt x="450931" y="1259165"/>
                </a:lnTo>
                <a:lnTo>
                  <a:pt x="494469" y="1231183"/>
                </a:lnTo>
                <a:lnTo>
                  <a:pt x="531788" y="1193875"/>
                </a:lnTo>
                <a:lnTo>
                  <a:pt x="559776" y="1150348"/>
                </a:lnTo>
                <a:lnTo>
                  <a:pt x="575326" y="1100603"/>
                </a:lnTo>
                <a:lnTo>
                  <a:pt x="581546" y="1047749"/>
                </a:lnTo>
                <a:lnTo>
                  <a:pt x="581546" y="233178"/>
                </a:lnTo>
                <a:lnTo>
                  <a:pt x="575326" y="180324"/>
                </a:lnTo>
                <a:lnTo>
                  <a:pt x="559776" y="130580"/>
                </a:lnTo>
                <a:lnTo>
                  <a:pt x="531788" y="87053"/>
                </a:lnTo>
                <a:lnTo>
                  <a:pt x="494469" y="49744"/>
                </a:lnTo>
                <a:lnTo>
                  <a:pt x="450931" y="21763"/>
                </a:lnTo>
                <a:lnTo>
                  <a:pt x="401173" y="6218"/>
                </a:lnTo>
                <a:lnTo>
                  <a:pt x="348305" y="0"/>
                </a:lnTo>
              </a:path>
            </a:pathLst>
          </a:custGeom>
          <a:ln w="621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329379" y="6444209"/>
            <a:ext cx="1216660" cy="275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i="1" dirty="0">
                <a:latin typeface="Arial"/>
                <a:cs typeface="Arial"/>
              </a:rPr>
              <a:t>Y =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dirty="0">
                <a:latin typeface="Arial"/>
                <a:cs typeface="Arial"/>
              </a:rPr>
              <a:t>AB +</a:t>
            </a:r>
            <a:r>
              <a:rPr sz="1650" i="1" spc="-10" dirty="0">
                <a:latin typeface="Arial"/>
                <a:cs typeface="Arial"/>
              </a:rPr>
              <a:t> </a:t>
            </a:r>
            <a:r>
              <a:rPr sz="1650" i="1" spc="-25" dirty="0">
                <a:latin typeface="Arial"/>
                <a:cs typeface="Arial"/>
              </a:rPr>
              <a:t>BC</a:t>
            </a:r>
            <a:endParaRPr sz="165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733922" y="648489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25" y="0"/>
                </a:lnTo>
              </a:path>
            </a:pathLst>
          </a:custGeom>
          <a:ln w="62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95636" y="648489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625" y="0"/>
                </a:lnTo>
              </a:path>
            </a:pathLst>
          </a:custGeom>
          <a:ln w="62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6629930" y="1014940"/>
            <a:ext cx="3297554" cy="1295400"/>
            <a:chOff x="6629930" y="1014940"/>
            <a:chExt cx="3297554" cy="1295400"/>
          </a:xfrm>
        </p:grpSpPr>
        <p:sp>
          <p:nvSpPr>
            <p:cNvPr id="49" name="object 49"/>
            <p:cNvSpPr/>
            <p:nvPr/>
          </p:nvSpPr>
          <p:spPr>
            <a:xfrm>
              <a:off x="7150925" y="1031768"/>
              <a:ext cx="252095" cy="252729"/>
            </a:xfrm>
            <a:custGeom>
              <a:avLst/>
              <a:gdLst/>
              <a:ahLst/>
              <a:cxnLst/>
              <a:rect l="l" t="t" r="r" b="b"/>
              <a:pathLst>
                <a:path w="252095" h="252730">
                  <a:moveTo>
                    <a:pt x="0" y="0"/>
                  </a:moveTo>
                  <a:lnTo>
                    <a:pt x="0" y="252259"/>
                  </a:lnTo>
                  <a:lnTo>
                    <a:pt x="252083" y="124447"/>
                  </a:lnTo>
                  <a:lnTo>
                    <a:pt x="0" y="0"/>
                  </a:lnTo>
                  <a:close/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403009" y="1125944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59">
                  <a:moveTo>
                    <a:pt x="60500" y="30271"/>
                  </a:moveTo>
                  <a:lnTo>
                    <a:pt x="57138" y="13453"/>
                  </a:lnTo>
                  <a:lnTo>
                    <a:pt x="40333" y="0"/>
                  </a:lnTo>
                  <a:lnTo>
                    <a:pt x="20166" y="0"/>
                  </a:lnTo>
                  <a:lnTo>
                    <a:pt x="3361" y="13453"/>
                  </a:lnTo>
                  <a:lnTo>
                    <a:pt x="0" y="30271"/>
                  </a:lnTo>
                  <a:lnTo>
                    <a:pt x="3361" y="50451"/>
                  </a:lnTo>
                  <a:lnTo>
                    <a:pt x="20166" y="60542"/>
                  </a:lnTo>
                  <a:lnTo>
                    <a:pt x="40333" y="60542"/>
                  </a:lnTo>
                  <a:lnTo>
                    <a:pt x="57138" y="50451"/>
                  </a:lnTo>
                  <a:lnTo>
                    <a:pt x="60500" y="30271"/>
                  </a:lnTo>
                  <a:close/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87064" y="1156215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3861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63509" y="1156215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3861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50925" y="1284027"/>
              <a:ext cx="252095" cy="252729"/>
            </a:xfrm>
            <a:custGeom>
              <a:avLst/>
              <a:gdLst/>
              <a:ahLst/>
              <a:cxnLst/>
              <a:rect l="l" t="t" r="r" b="b"/>
              <a:pathLst>
                <a:path w="252095" h="252730">
                  <a:moveTo>
                    <a:pt x="0" y="0"/>
                  </a:moveTo>
                  <a:lnTo>
                    <a:pt x="0" y="252259"/>
                  </a:lnTo>
                  <a:lnTo>
                    <a:pt x="252083" y="124447"/>
                  </a:lnTo>
                  <a:lnTo>
                    <a:pt x="0" y="0"/>
                  </a:lnTo>
                  <a:close/>
                </a:path>
              </a:pathLst>
            </a:custGeom>
            <a:ln w="3362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03009" y="1378205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59">
                  <a:moveTo>
                    <a:pt x="40330" y="60542"/>
                  </a:moveTo>
                  <a:lnTo>
                    <a:pt x="20166" y="60542"/>
                  </a:lnTo>
                  <a:lnTo>
                    <a:pt x="3361" y="50448"/>
                  </a:lnTo>
                  <a:lnTo>
                    <a:pt x="0" y="30271"/>
                  </a:lnTo>
                  <a:lnTo>
                    <a:pt x="3361" y="13453"/>
                  </a:lnTo>
                  <a:lnTo>
                    <a:pt x="20166" y="0"/>
                  </a:lnTo>
                  <a:lnTo>
                    <a:pt x="40330" y="0"/>
                  </a:lnTo>
                  <a:lnTo>
                    <a:pt x="57138" y="13453"/>
                  </a:lnTo>
                  <a:lnTo>
                    <a:pt x="60500" y="30271"/>
                  </a:lnTo>
                  <a:lnTo>
                    <a:pt x="57138" y="50448"/>
                  </a:lnTo>
                  <a:lnTo>
                    <a:pt x="40330" y="605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03009" y="1378204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59">
                  <a:moveTo>
                    <a:pt x="60500" y="30271"/>
                  </a:moveTo>
                  <a:lnTo>
                    <a:pt x="57138" y="13453"/>
                  </a:lnTo>
                  <a:lnTo>
                    <a:pt x="40333" y="0"/>
                  </a:lnTo>
                  <a:lnTo>
                    <a:pt x="20166" y="0"/>
                  </a:lnTo>
                  <a:lnTo>
                    <a:pt x="3361" y="13453"/>
                  </a:lnTo>
                  <a:lnTo>
                    <a:pt x="0" y="30271"/>
                  </a:lnTo>
                  <a:lnTo>
                    <a:pt x="3361" y="50451"/>
                  </a:lnTo>
                  <a:lnTo>
                    <a:pt x="20166" y="60542"/>
                  </a:lnTo>
                  <a:lnTo>
                    <a:pt x="40333" y="60542"/>
                  </a:lnTo>
                  <a:lnTo>
                    <a:pt x="57138" y="50451"/>
                  </a:lnTo>
                  <a:lnTo>
                    <a:pt x="60500" y="30271"/>
                  </a:lnTo>
                  <a:close/>
                </a:path>
              </a:pathLst>
            </a:custGeom>
            <a:ln w="3362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87064" y="1408475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3861" y="0"/>
                  </a:lnTo>
                </a:path>
              </a:pathLst>
            </a:custGeom>
            <a:ln w="3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63509" y="1408475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0" y="0"/>
                  </a:moveTo>
                  <a:lnTo>
                    <a:pt x="63861" y="0"/>
                  </a:lnTo>
                </a:path>
              </a:pathLst>
            </a:custGeom>
            <a:ln w="3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79454" y="1156215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722" y="0"/>
                  </a:lnTo>
                </a:path>
              </a:pathLst>
            </a:custGeom>
            <a:ln w="67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779454" y="1408475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722" y="0"/>
                  </a:lnTo>
                </a:path>
              </a:pathLst>
            </a:custGeom>
            <a:ln w="3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35704" y="1284027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127722" y="0"/>
                  </a:moveTo>
                  <a:lnTo>
                    <a:pt x="0" y="0"/>
                  </a:lnTo>
                </a:path>
              </a:pathLst>
            </a:custGeom>
            <a:ln w="3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07176" y="1031768"/>
              <a:ext cx="628650" cy="504825"/>
            </a:xfrm>
            <a:custGeom>
              <a:avLst/>
              <a:gdLst/>
              <a:ahLst/>
              <a:cxnLst/>
              <a:rect l="l" t="t" r="r" b="b"/>
              <a:pathLst>
                <a:path w="628650" h="504825">
                  <a:moveTo>
                    <a:pt x="376444" y="0"/>
                  </a:moveTo>
                  <a:lnTo>
                    <a:pt x="433583" y="6726"/>
                  </a:lnTo>
                  <a:lnTo>
                    <a:pt x="487361" y="23544"/>
                  </a:lnTo>
                  <a:lnTo>
                    <a:pt x="534417" y="53815"/>
                  </a:lnTo>
                  <a:lnTo>
                    <a:pt x="574750" y="94176"/>
                  </a:lnTo>
                  <a:lnTo>
                    <a:pt x="605000" y="141265"/>
                  </a:lnTo>
                  <a:lnTo>
                    <a:pt x="621806" y="195080"/>
                  </a:lnTo>
                  <a:lnTo>
                    <a:pt x="628528" y="252259"/>
                  </a:lnTo>
                  <a:lnTo>
                    <a:pt x="621806" y="309438"/>
                  </a:lnTo>
                  <a:lnTo>
                    <a:pt x="605000" y="359889"/>
                  </a:lnTo>
                  <a:lnTo>
                    <a:pt x="574750" y="410341"/>
                  </a:lnTo>
                  <a:lnTo>
                    <a:pt x="534417" y="447339"/>
                  </a:lnTo>
                  <a:lnTo>
                    <a:pt x="487361" y="477610"/>
                  </a:lnTo>
                  <a:lnTo>
                    <a:pt x="433583" y="497791"/>
                  </a:lnTo>
                  <a:lnTo>
                    <a:pt x="376444" y="504518"/>
                  </a:lnTo>
                </a:path>
                <a:path w="628650" h="504825">
                  <a:moveTo>
                    <a:pt x="376444" y="0"/>
                  </a:moveTo>
                  <a:lnTo>
                    <a:pt x="0" y="0"/>
                  </a:lnTo>
                  <a:lnTo>
                    <a:pt x="0" y="504518"/>
                  </a:lnTo>
                  <a:lnTo>
                    <a:pt x="376444" y="504518"/>
                  </a:lnTo>
                </a:path>
              </a:pathLst>
            </a:custGeom>
            <a:ln w="3362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039872" y="1536286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500" y="0"/>
                  </a:lnTo>
                </a:path>
              </a:pathLst>
            </a:custGeom>
            <a:ln w="3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039872" y="1788545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500" y="0"/>
                  </a:lnTo>
                </a:path>
              </a:pathLst>
            </a:custGeom>
            <a:ln w="3363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167594" y="1408475"/>
              <a:ext cx="60960" cy="504825"/>
            </a:xfrm>
            <a:custGeom>
              <a:avLst/>
              <a:gdLst/>
              <a:ahLst/>
              <a:cxnLst/>
              <a:rect l="l" t="t" r="r" b="b"/>
              <a:pathLst>
                <a:path w="60959" h="504825">
                  <a:moveTo>
                    <a:pt x="60500" y="252259"/>
                  </a:moveTo>
                  <a:lnTo>
                    <a:pt x="60500" y="309438"/>
                  </a:lnTo>
                  <a:lnTo>
                    <a:pt x="57138" y="363253"/>
                  </a:lnTo>
                  <a:lnTo>
                    <a:pt x="47055" y="410341"/>
                  </a:lnTo>
                  <a:lnTo>
                    <a:pt x="36972" y="450703"/>
                  </a:lnTo>
                  <a:lnTo>
                    <a:pt x="26888" y="480974"/>
                  </a:lnTo>
                  <a:lnTo>
                    <a:pt x="13444" y="497791"/>
                  </a:lnTo>
                  <a:lnTo>
                    <a:pt x="0" y="504518"/>
                  </a:lnTo>
                </a:path>
                <a:path w="60959" h="504825">
                  <a:moveTo>
                    <a:pt x="60500" y="252259"/>
                  </a:moveTo>
                  <a:lnTo>
                    <a:pt x="60500" y="198443"/>
                  </a:lnTo>
                  <a:lnTo>
                    <a:pt x="57138" y="144628"/>
                  </a:lnTo>
                  <a:lnTo>
                    <a:pt x="50416" y="97540"/>
                  </a:lnTo>
                  <a:lnTo>
                    <a:pt x="40333" y="57178"/>
                  </a:lnTo>
                  <a:lnTo>
                    <a:pt x="30250" y="26907"/>
                  </a:lnTo>
                  <a:lnTo>
                    <a:pt x="20166" y="6726"/>
                  </a:lnTo>
                  <a:lnTo>
                    <a:pt x="6722" y="0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796122" y="1660734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127722" y="0"/>
                  </a:moveTo>
                  <a:lnTo>
                    <a:pt x="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291955" y="1660734"/>
              <a:ext cx="504190" cy="252729"/>
            </a:xfrm>
            <a:custGeom>
              <a:avLst/>
              <a:gdLst/>
              <a:ahLst/>
              <a:cxnLst/>
              <a:rect l="l" t="t" r="r" b="b"/>
              <a:pathLst>
                <a:path w="504190" h="252730">
                  <a:moveTo>
                    <a:pt x="504167" y="0"/>
                  </a:moveTo>
                  <a:lnTo>
                    <a:pt x="497444" y="40361"/>
                  </a:lnTo>
                  <a:lnTo>
                    <a:pt x="480639" y="80722"/>
                  </a:lnTo>
                  <a:lnTo>
                    <a:pt x="450389" y="114357"/>
                  </a:lnTo>
                  <a:lnTo>
                    <a:pt x="410055" y="147992"/>
                  </a:lnTo>
                  <a:lnTo>
                    <a:pt x="356278" y="178263"/>
                  </a:lnTo>
                  <a:lnTo>
                    <a:pt x="295778" y="205170"/>
                  </a:lnTo>
                  <a:lnTo>
                    <a:pt x="228555" y="225351"/>
                  </a:lnTo>
                  <a:lnTo>
                    <a:pt x="157972" y="242168"/>
                  </a:lnTo>
                  <a:lnTo>
                    <a:pt x="80666" y="248895"/>
                  </a:lnTo>
                  <a:lnTo>
                    <a:pt x="0" y="252259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291955" y="1408475"/>
              <a:ext cx="504190" cy="252729"/>
            </a:xfrm>
            <a:custGeom>
              <a:avLst/>
              <a:gdLst/>
              <a:ahLst/>
              <a:cxnLst/>
              <a:rect l="l" t="t" r="r" b="b"/>
              <a:pathLst>
                <a:path w="504190" h="252730">
                  <a:moveTo>
                    <a:pt x="0" y="0"/>
                  </a:moveTo>
                  <a:lnTo>
                    <a:pt x="80666" y="3363"/>
                  </a:lnTo>
                  <a:lnTo>
                    <a:pt x="157972" y="13453"/>
                  </a:lnTo>
                  <a:lnTo>
                    <a:pt x="228555" y="30271"/>
                  </a:lnTo>
                  <a:lnTo>
                    <a:pt x="295778" y="50451"/>
                  </a:lnTo>
                  <a:lnTo>
                    <a:pt x="356278" y="73996"/>
                  </a:lnTo>
                  <a:lnTo>
                    <a:pt x="410055" y="104267"/>
                  </a:lnTo>
                  <a:lnTo>
                    <a:pt x="450389" y="137901"/>
                  </a:lnTo>
                  <a:lnTo>
                    <a:pt x="480639" y="174899"/>
                  </a:lnTo>
                  <a:lnTo>
                    <a:pt x="497444" y="215261"/>
                  </a:lnTo>
                  <a:lnTo>
                    <a:pt x="504167" y="252259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167594" y="1408475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59">
                  <a:moveTo>
                    <a:pt x="0" y="0"/>
                  </a:moveTo>
                  <a:lnTo>
                    <a:pt x="124361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167594" y="1912993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59">
                  <a:moveTo>
                    <a:pt x="0" y="0"/>
                  </a:moveTo>
                  <a:lnTo>
                    <a:pt x="124361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663427" y="1284027"/>
              <a:ext cx="376555" cy="252729"/>
            </a:xfrm>
            <a:custGeom>
              <a:avLst/>
              <a:gdLst/>
              <a:ahLst/>
              <a:cxnLst/>
              <a:rect l="l" t="t" r="r" b="b"/>
              <a:pathLst>
                <a:path w="376554" h="252730">
                  <a:moveTo>
                    <a:pt x="0" y="0"/>
                  </a:moveTo>
                  <a:lnTo>
                    <a:pt x="188222" y="0"/>
                  </a:lnTo>
                  <a:lnTo>
                    <a:pt x="188222" y="252259"/>
                  </a:lnTo>
                  <a:lnTo>
                    <a:pt x="376444" y="252259"/>
                  </a:lnTo>
                </a:path>
              </a:pathLst>
            </a:custGeom>
            <a:ln w="336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79454" y="1912993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722" y="0"/>
                  </a:lnTo>
                </a:path>
              </a:pathLst>
            </a:custGeom>
            <a:ln w="3363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779454" y="2165252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0" y="0"/>
                  </a:moveTo>
                  <a:lnTo>
                    <a:pt x="127722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35704" y="2040805"/>
              <a:ext cx="128270" cy="0"/>
            </a:xfrm>
            <a:custGeom>
              <a:avLst/>
              <a:gdLst/>
              <a:ahLst/>
              <a:cxnLst/>
              <a:rect l="l" t="t" r="r" b="b"/>
              <a:pathLst>
                <a:path w="128270">
                  <a:moveTo>
                    <a:pt x="127722" y="0"/>
                  </a:moveTo>
                  <a:lnTo>
                    <a:pt x="0" y="0"/>
                  </a:lnTo>
                </a:path>
              </a:pathLst>
            </a:custGeom>
            <a:ln w="3363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07176" y="1788545"/>
              <a:ext cx="628650" cy="504825"/>
            </a:xfrm>
            <a:custGeom>
              <a:avLst/>
              <a:gdLst/>
              <a:ahLst/>
              <a:cxnLst/>
              <a:rect l="l" t="t" r="r" b="b"/>
              <a:pathLst>
                <a:path w="628650" h="504825">
                  <a:moveTo>
                    <a:pt x="376444" y="0"/>
                  </a:moveTo>
                  <a:lnTo>
                    <a:pt x="433583" y="6726"/>
                  </a:lnTo>
                  <a:lnTo>
                    <a:pt x="487361" y="23544"/>
                  </a:lnTo>
                  <a:lnTo>
                    <a:pt x="534417" y="53815"/>
                  </a:lnTo>
                  <a:lnTo>
                    <a:pt x="574750" y="94176"/>
                  </a:lnTo>
                  <a:lnTo>
                    <a:pt x="605000" y="141265"/>
                  </a:lnTo>
                  <a:lnTo>
                    <a:pt x="621806" y="195080"/>
                  </a:lnTo>
                  <a:lnTo>
                    <a:pt x="628528" y="252259"/>
                  </a:lnTo>
                  <a:lnTo>
                    <a:pt x="621806" y="309438"/>
                  </a:lnTo>
                  <a:lnTo>
                    <a:pt x="605000" y="359889"/>
                  </a:lnTo>
                  <a:lnTo>
                    <a:pt x="574750" y="410341"/>
                  </a:lnTo>
                  <a:lnTo>
                    <a:pt x="534417" y="450703"/>
                  </a:lnTo>
                  <a:lnTo>
                    <a:pt x="487361" y="477610"/>
                  </a:lnTo>
                  <a:lnTo>
                    <a:pt x="433583" y="497791"/>
                  </a:lnTo>
                  <a:lnTo>
                    <a:pt x="376444" y="504518"/>
                  </a:lnTo>
                </a:path>
                <a:path w="628650" h="504825">
                  <a:moveTo>
                    <a:pt x="376444" y="0"/>
                  </a:moveTo>
                  <a:lnTo>
                    <a:pt x="0" y="0"/>
                  </a:lnTo>
                  <a:lnTo>
                    <a:pt x="0" y="504518"/>
                  </a:lnTo>
                  <a:lnTo>
                    <a:pt x="376444" y="504518"/>
                  </a:lnTo>
                </a:path>
              </a:pathLst>
            </a:custGeom>
            <a:ln w="33622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663427" y="1788545"/>
              <a:ext cx="376555" cy="252729"/>
            </a:xfrm>
            <a:custGeom>
              <a:avLst/>
              <a:gdLst/>
              <a:ahLst/>
              <a:cxnLst/>
              <a:rect l="l" t="t" r="r" b="b"/>
              <a:pathLst>
                <a:path w="376554" h="252730">
                  <a:moveTo>
                    <a:pt x="0" y="252259"/>
                  </a:moveTo>
                  <a:lnTo>
                    <a:pt x="188222" y="252259"/>
                  </a:lnTo>
                  <a:lnTo>
                    <a:pt x="188222" y="0"/>
                  </a:lnTo>
                  <a:lnTo>
                    <a:pt x="376444" y="0"/>
                  </a:lnTo>
                </a:path>
              </a:pathLst>
            </a:custGeom>
            <a:ln w="33627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27370" y="1156215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2083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27370" y="1408475"/>
              <a:ext cx="252095" cy="0"/>
            </a:xfrm>
            <a:custGeom>
              <a:avLst/>
              <a:gdLst/>
              <a:ahLst/>
              <a:cxnLst/>
              <a:rect l="l" t="t" r="r" b="b"/>
              <a:pathLst>
                <a:path w="252095">
                  <a:moveTo>
                    <a:pt x="0" y="0"/>
                  </a:moveTo>
                  <a:lnTo>
                    <a:pt x="252083" y="0"/>
                  </a:lnTo>
                </a:path>
              </a:pathLst>
            </a:custGeom>
            <a:ln w="3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98842" y="1408475"/>
              <a:ext cx="880744" cy="504825"/>
            </a:xfrm>
            <a:custGeom>
              <a:avLst/>
              <a:gdLst/>
              <a:ahLst/>
              <a:cxnLst/>
              <a:rect l="l" t="t" r="r" b="b"/>
              <a:pathLst>
                <a:path w="880745" h="504825">
                  <a:moveTo>
                    <a:pt x="880612" y="504518"/>
                  </a:moveTo>
                  <a:lnTo>
                    <a:pt x="0" y="504518"/>
                  </a:lnTo>
                  <a:lnTo>
                    <a:pt x="0" y="0"/>
                  </a:lnTo>
                </a:path>
              </a:pathLst>
            </a:custGeom>
            <a:ln w="33628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46758" y="2165252"/>
              <a:ext cx="1132840" cy="0"/>
            </a:xfrm>
            <a:custGeom>
              <a:avLst/>
              <a:gdLst/>
              <a:ahLst/>
              <a:cxnLst/>
              <a:rect l="l" t="t" r="r" b="b"/>
              <a:pathLst>
                <a:path w="1132840">
                  <a:moveTo>
                    <a:pt x="1132695" y="0"/>
                  </a:moveTo>
                  <a:lnTo>
                    <a:pt x="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46758" y="1156215"/>
              <a:ext cx="440690" cy="0"/>
            </a:xfrm>
            <a:custGeom>
              <a:avLst/>
              <a:gdLst/>
              <a:ahLst/>
              <a:cxnLst/>
              <a:rect l="l" t="t" r="r" b="b"/>
              <a:pathLst>
                <a:path w="440690">
                  <a:moveTo>
                    <a:pt x="440306" y="0"/>
                  </a:moveTo>
                  <a:lnTo>
                    <a:pt x="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646758" y="1408475"/>
              <a:ext cx="440690" cy="0"/>
            </a:xfrm>
            <a:custGeom>
              <a:avLst/>
              <a:gdLst/>
              <a:ahLst/>
              <a:cxnLst/>
              <a:rect l="l" t="t" r="r" b="b"/>
              <a:pathLst>
                <a:path w="440690">
                  <a:moveTo>
                    <a:pt x="440306" y="0"/>
                  </a:moveTo>
                  <a:lnTo>
                    <a:pt x="0" y="0"/>
                  </a:lnTo>
                </a:path>
              </a:pathLst>
            </a:custGeom>
            <a:ln w="3363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676148" y="985434"/>
            <a:ext cx="964565" cy="548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15925">
              <a:lnSpc>
                <a:spcPts val="2045"/>
              </a:lnSpc>
              <a:spcBef>
                <a:spcPts val="125"/>
              </a:spcBef>
            </a:pPr>
            <a:r>
              <a:rPr sz="1750" i="1" dirty="0">
                <a:latin typeface="Arial"/>
                <a:cs typeface="Arial"/>
              </a:rPr>
              <a:t>A</a:t>
            </a:r>
            <a:r>
              <a:rPr sz="1750" i="1" spc="3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=</a:t>
            </a:r>
            <a:r>
              <a:rPr sz="1750" i="1" spc="20" dirty="0">
                <a:latin typeface="Arial"/>
                <a:cs typeface="Arial"/>
              </a:rPr>
              <a:t> </a:t>
            </a:r>
            <a:r>
              <a:rPr sz="1750" spc="-50" dirty="0">
                <a:latin typeface="Arial"/>
                <a:cs typeface="Arial"/>
              </a:rPr>
              <a:t>0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045"/>
              </a:lnSpc>
              <a:tabLst>
                <a:tab pos="812800" algn="l"/>
              </a:tabLst>
            </a:pPr>
            <a:r>
              <a:rPr sz="1750" b="1" i="1" dirty="0">
                <a:latin typeface="Arial"/>
                <a:cs typeface="Arial"/>
              </a:rPr>
              <a:t>B</a:t>
            </a:r>
            <a:r>
              <a:rPr sz="1750" b="1" i="1" spc="15" dirty="0">
                <a:latin typeface="Arial"/>
                <a:cs typeface="Arial"/>
              </a:rPr>
              <a:t> </a:t>
            </a:r>
            <a:r>
              <a:rPr sz="1750" b="1" i="1" dirty="0">
                <a:latin typeface="Arial"/>
                <a:cs typeface="Arial"/>
              </a:rPr>
              <a:t>=</a:t>
            </a:r>
            <a:r>
              <a:rPr sz="1750" b="1" i="1" spc="20" dirty="0">
                <a:latin typeface="Arial"/>
                <a:cs typeface="Arial"/>
              </a:rPr>
              <a:t> </a:t>
            </a:r>
            <a:r>
              <a:rPr sz="1750" b="1" spc="-60" dirty="0">
                <a:latin typeface="Arial"/>
                <a:cs typeface="Arial"/>
              </a:rPr>
              <a:t>1</a:t>
            </a:r>
            <a:r>
              <a:rPr sz="1750" b="1" dirty="0">
                <a:latin typeface="Arial"/>
                <a:cs typeface="Arial"/>
              </a:rPr>
              <a:t>	</a:t>
            </a:r>
            <a:r>
              <a:rPr sz="1750" b="1" spc="-50" dirty="0">
                <a:latin typeface="Arial"/>
                <a:cs typeface="Arial"/>
              </a:rPr>
              <a:t>0</a:t>
            </a:r>
            <a:endParaRPr sz="17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039163" y="1994332"/>
            <a:ext cx="57086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i="1" dirty="0">
                <a:latin typeface="Arial"/>
                <a:cs typeface="Arial"/>
              </a:rPr>
              <a:t>C</a:t>
            </a:r>
            <a:r>
              <a:rPr sz="1750" i="1" spc="15" dirty="0">
                <a:latin typeface="Arial"/>
                <a:cs typeface="Arial"/>
              </a:rPr>
              <a:t> </a:t>
            </a:r>
            <a:r>
              <a:rPr sz="1750" i="1" dirty="0">
                <a:latin typeface="Arial"/>
                <a:cs typeface="Arial"/>
              </a:rPr>
              <a:t>=</a:t>
            </a:r>
            <a:r>
              <a:rPr sz="1750" i="1" spc="20" dirty="0">
                <a:latin typeface="Arial"/>
                <a:cs typeface="Arial"/>
              </a:rPr>
              <a:t> </a:t>
            </a:r>
            <a:r>
              <a:rPr sz="1750" spc="-60" dirty="0"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250147" y="1347935"/>
            <a:ext cx="232410" cy="121285"/>
            <a:chOff x="6250147" y="1347935"/>
            <a:chExt cx="232410" cy="121285"/>
          </a:xfrm>
        </p:grpSpPr>
        <p:sp>
          <p:nvSpPr>
            <p:cNvPr id="85" name="object 85"/>
            <p:cNvSpPr/>
            <p:nvPr/>
          </p:nvSpPr>
          <p:spPr>
            <a:xfrm>
              <a:off x="6250147" y="1408475"/>
              <a:ext cx="141605" cy="0"/>
            </a:xfrm>
            <a:custGeom>
              <a:avLst/>
              <a:gdLst/>
              <a:ahLst/>
              <a:cxnLst/>
              <a:rect l="l" t="t" r="r" b="b"/>
              <a:pathLst>
                <a:path w="141604">
                  <a:moveTo>
                    <a:pt x="0" y="0"/>
                  </a:moveTo>
                  <a:lnTo>
                    <a:pt x="141166" y="0"/>
                  </a:lnTo>
                </a:path>
              </a:pathLst>
            </a:custGeom>
            <a:ln w="2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61064" y="1347935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5" h="121284">
                  <a:moveTo>
                    <a:pt x="0" y="121084"/>
                  </a:moveTo>
                  <a:lnTo>
                    <a:pt x="3361" y="114354"/>
                  </a:lnTo>
                  <a:lnTo>
                    <a:pt x="10083" y="100900"/>
                  </a:lnTo>
                  <a:lnTo>
                    <a:pt x="10083" y="94176"/>
                  </a:lnTo>
                  <a:lnTo>
                    <a:pt x="13444" y="87446"/>
                  </a:lnTo>
                  <a:lnTo>
                    <a:pt x="13444" y="36994"/>
                  </a:lnTo>
                  <a:lnTo>
                    <a:pt x="10083" y="30271"/>
                  </a:lnTo>
                  <a:lnTo>
                    <a:pt x="10083" y="20177"/>
                  </a:lnTo>
                  <a:lnTo>
                    <a:pt x="0" y="0"/>
                  </a:lnTo>
                  <a:lnTo>
                    <a:pt x="121000" y="60542"/>
                  </a:lnTo>
                  <a:lnTo>
                    <a:pt x="0" y="121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9890976" y="1489953"/>
            <a:ext cx="132080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02640" algn="l"/>
                <a:tab pos="1181735" algn="l"/>
              </a:tabLst>
            </a:pPr>
            <a:r>
              <a:rPr sz="1750" b="1" i="1" dirty="0">
                <a:latin typeface="Arial"/>
                <a:cs typeface="Arial"/>
              </a:rPr>
              <a:t>Y</a:t>
            </a:r>
            <a:r>
              <a:rPr sz="1750" b="1" i="1" spc="35" dirty="0">
                <a:latin typeface="Arial"/>
                <a:cs typeface="Arial"/>
              </a:rPr>
              <a:t> </a:t>
            </a:r>
            <a:r>
              <a:rPr sz="1750" b="1" i="1" dirty="0">
                <a:latin typeface="Arial"/>
                <a:cs typeface="Arial"/>
              </a:rPr>
              <a:t>=</a:t>
            </a:r>
            <a:r>
              <a:rPr sz="1750" b="1" i="1" spc="20" dirty="0">
                <a:latin typeface="Arial"/>
                <a:cs typeface="Arial"/>
              </a:rPr>
              <a:t> </a:t>
            </a:r>
            <a:r>
              <a:rPr sz="1750" b="1" spc="-50" dirty="0">
                <a:latin typeface="Arial"/>
                <a:cs typeface="Arial"/>
              </a:rPr>
              <a:t>1</a:t>
            </a:r>
            <a:r>
              <a:rPr sz="1750" b="1" dirty="0">
                <a:latin typeface="Arial"/>
                <a:cs typeface="Arial"/>
              </a:rPr>
              <a:t>	</a:t>
            </a:r>
            <a:r>
              <a:rPr sz="1750" b="1" spc="-50" dirty="0">
                <a:solidFill>
                  <a:srgbClr val="818181"/>
                </a:solidFill>
                <a:latin typeface="Arial"/>
                <a:cs typeface="Arial"/>
              </a:rPr>
              <a:t>0</a:t>
            </a:r>
            <a:r>
              <a:rPr sz="1750" b="1" dirty="0">
                <a:solidFill>
                  <a:srgbClr val="818181"/>
                </a:solidFill>
                <a:latin typeface="Arial"/>
                <a:cs typeface="Arial"/>
              </a:rPr>
              <a:t>	</a:t>
            </a:r>
            <a:r>
              <a:rPr sz="1750" b="1" spc="-5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0448180" y="1600193"/>
            <a:ext cx="232410" cy="121285"/>
            <a:chOff x="10448180" y="1600193"/>
            <a:chExt cx="232410" cy="121285"/>
          </a:xfrm>
        </p:grpSpPr>
        <p:sp>
          <p:nvSpPr>
            <p:cNvPr id="89" name="object 89"/>
            <p:cNvSpPr/>
            <p:nvPr/>
          </p:nvSpPr>
          <p:spPr>
            <a:xfrm>
              <a:off x="10448180" y="1660734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>
                  <a:moveTo>
                    <a:pt x="0" y="0"/>
                  </a:moveTo>
                  <a:lnTo>
                    <a:pt x="137805" y="0"/>
                  </a:lnTo>
                </a:path>
              </a:pathLst>
            </a:custGeom>
            <a:ln w="201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559095" y="1600193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5">
                  <a:moveTo>
                    <a:pt x="0" y="121084"/>
                  </a:moveTo>
                  <a:lnTo>
                    <a:pt x="3364" y="114357"/>
                  </a:lnTo>
                  <a:lnTo>
                    <a:pt x="3364" y="107627"/>
                  </a:lnTo>
                  <a:lnTo>
                    <a:pt x="10086" y="94176"/>
                  </a:lnTo>
                  <a:lnTo>
                    <a:pt x="10086" y="87449"/>
                  </a:lnTo>
                  <a:lnTo>
                    <a:pt x="13447" y="80722"/>
                  </a:lnTo>
                  <a:lnTo>
                    <a:pt x="13447" y="43721"/>
                  </a:lnTo>
                  <a:lnTo>
                    <a:pt x="10086" y="36998"/>
                  </a:lnTo>
                  <a:lnTo>
                    <a:pt x="10086" y="30271"/>
                  </a:lnTo>
                  <a:lnTo>
                    <a:pt x="6725" y="20180"/>
                  </a:lnTo>
                  <a:lnTo>
                    <a:pt x="3364" y="13450"/>
                  </a:lnTo>
                  <a:lnTo>
                    <a:pt x="3364" y="6726"/>
                  </a:lnTo>
                  <a:lnTo>
                    <a:pt x="0" y="0"/>
                  </a:lnTo>
                  <a:lnTo>
                    <a:pt x="121000" y="60542"/>
                  </a:lnTo>
                  <a:lnTo>
                    <a:pt x="0" y="121084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10838069" y="1600193"/>
            <a:ext cx="228600" cy="121285"/>
            <a:chOff x="10838069" y="1600193"/>
            <a:chExt cx="228600" cy="121285"/>
          </a:xfrm>
        </p:grpSpPr>
        <p:sp>
          <p:nvSpPr>
            <p:cNvPr id="92" name="object 92"/>
            <p:cNvSpPr/>
            <p:nvPr/>
          </p:nvSpPr>
          <p:spPr>
            <a:xfrm>
              <a:off x="10838069" y="1660734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>
                  <a:moveTo>
                    <a:pt x="0" y="0"/>
                  </a:moveTo>
                  <a:lnTo>
                    <a:pt x="137805" y="0"/>
                  </a:lnTo>
                </a:path>
              </a:pathLst>
            </a:custGeom>
            <a:ln w="201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945624" y="1600193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5">
                  <a:moveTo>
                    <a:pt x="0" y="121084"/>
                  </a:moveTo>
                  <a:lnTo>
                    <a:pt x="3361" y="114357"/>
                  </a:lnTo>
                  <a:lnTo>
                    <a:pt x="10086" y="100903"/>
                  </a:lnTo>
                  <a:lnTo>
                    <a:pt x="10086" y="94176"/>
                  </a:lnTo>
                  <a:lnTo>
                    <a:pt x="13444" y="87449"/>
                  </a:lnTo>
                  <a:lnTo>
                    <a:pt x="13444" y="73992"/>
                  </a:lnTo>
                  <a:lnTo>
                    <a:pt x="16805" y="63905"/>
                  </a:lnTo>
                  <a:lnTo>
                    <a:pt x="16805" y="57178"/>
                  </a:lnTo>
                  <a:lnTo>
                    <a:pt x="13444" y="50451"/>
                  </a:lnTo>
                  <a:lnTo>
                    <a:pt x="13444" y="36998"/>
                  </a:lnTo>
                  <a:lnTo>
                    <a:pt x="10086" y="30271"/>
                  </a:lnTo>
                  <a:lnTo>
                    <a:pt x="10086" y="20180"/>
                  </a:lnTo>
                  <a:lnTo>
                    <a:pt x="0" y="0"/>
                  </a:lnTo>
                  <a:lnTo>
                    <a:pt x="121000" y="60542"/>
                  </a:lnTo>
                  <a:lnTo>
                    <a:pt x="0" y="12108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94"/>
          <p:cNvGrpSpPr/>
          <p:nvPr/>
        </p:nvGrpSpPr>
        <p:grpSpPr>
          <a:xfrm>
            <a:off x="7013044" y="957702"/>
            <a:ext cx="2477770" cy="1661795"/>
            <a:chOff x="7013044" y="957702"/>
            <a:chExt cx="2477770" cy="1661795"/>
          </a:xfrm>
        </p:grpSpPr>
        <p:sp>
          <p:nvSpPr>
            <p:cNvPr id="95" name="object 95"/>
            <p:cNvSpPr/>
            <p:nvPr/>
          </p:nvSpPr>
          <p:spPr>
            <a:xfrm>
              <a:off x="7023204" y="2074439"/>
              <a:ext cx="373380" cy="535305"/>
            </a:xfrm>
            <a:custGeom>
              <a:avLst/>
              <a:gdLst/>
              <a:ahLst/>
              <a:cxnLst/>
              <a:rect l="l" t="t" r="r" b="b"/>
              <a:pathLst>
                <a:path w="373379" h="535305">
                  <a:moveTo>
                    <a:pt x="0" y="534789"/>
                  </a:moveTo>
                  <a:lnTo>
                    <a:pt x="373083" y="0"/>
                  </a:lnTo>
                </a:path>
              </a:pathLst>
            </a:custGeom>
            <a:ln w="20171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329066" y="1912994"/>
              <a:ext cx="178435" cy="215265"/>
            </a:xfrm>
            <a:custGeom>
              <a:avLst/>
              <a:gdLst/>
              <a:ahLst/>
              <a:cxnLst/>
              <a:rect l="l" t="t" r="r" b="b"/>
              <a:pathLst>
                <a:path w="178434" h="215264">
                  <a:moveTo>
                    <a:pt x="117639" y="215257"/>
                  </a:moveTo>
                  <a:lnTo>
                    <a:pt x="0" y="134538"/>
                  </a:lnTo>
                  <a:lnTo>
                    <a:pt x="178139" y="0"/>
                  </a:lnTo>
                  <a:lnTo>
                    <a:pt x="117639" y="215257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049956" y="967862"/>
              <a:ext cx="430530" cy="430530"/>
            </a:xfrm>
            <a:custGeom>
              <a:avLst/>
              <a:gdLst/>
              <a:ahLst/>
              <a:cxnLst/>
              <a:rect l="l" t="t" r="r" b="b"/>
              <a:pathLst>
                <a:path w="430529" h="430530">
                  <a:moveTo>
                    <a:pt x="0" y="430522"/>
                  </a:moveTo>
                  <a:lnTo>
                    <a:pt x="430222" y="0"/>
                  </a:lnTo>
                </a:path>
              </a:pathLst>
            </a:custGeom>
            <a:ln w="2017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15510" y="1334478"/>
              <a:ext cx="198755" cy="201930"/>
            </a:xfrm>
            <a:custGeom>
              <a:avLst/>
              <a:gdLst/>
              <a:ahLst/>
              <a:cxnLst/>
              <a:rect l="l" t="t" r="r" b="b"/>
              <a:pathLst>
                <a:path w="198754" h="201930">
                  <a:moveTo>
                    <a:pt x="0" y="201807"/>
                  </a:moveTo>
                  <a:lnTo>
                    <a:pt x="97472" y="0"/>
                  </a:lnTo>
                  <a:lnTo>
                    <a:pt x="198305" y="100903"/>
                  </a:lnTo>
                  <a:lnTo>
                    <a:pt x="0" y="20180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6449197" y="2579712"/>
            <a:ext cx="109220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dirty="0">
                <a:solidFill>
                  <a:srgbClr val="818181"/>
                </a:solidFill>
                <a:latin typeface="Arial"/>
                <a:cs typeface="Arial"/>
              </a:rPr>
              <a:t>Short</a:t>
            </a:r>
            <a:r>
              <a:rPr sz="1750" spc="40" dirty="0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818181"/>
                </a:solidFill>
                <a:latin typeface="Arial"/>
                <a:cs typeface="Arial"/>
              </a:rPr>
              <a:t>Path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523061" y="3383541"/>
            <a:ext cx="17589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i="1" spc="15" dirty="0">
                <a:latin typeface="Arial"/>
                <a:cs typeface="Arial"/>
              </a:rPr>
              <a:t>B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523061" y="5653956"/>
            <a:ext cx="17589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i="1" spc="15" dirty="0">
                <a:latin typeface="Arial"/>
                <a:cs typeface="Arial"/>
              </a:rPr>
              <a:t>Y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391183" y="3803126"/>
            <a:ext cx="4544695" cy="2603500"/>
            <a:chOff x="6391183" y="3803126"/>
            <a:chExt cx="4544695" cy="2603500"/>
          </a:xfrm>
        </p:grpSpPr>
        <p:sp>
          <p:nvSpPr>
            <p:cNvPr id="103" name="object 103"/>
            <p:cNvSpPr/>
            <p:nvPr/>
          </p:nvSpPr>
          <p:spPr>
            <a:xfrm>
              <a:off x="7117316" y="6329210"/>
              <a:ext cx="3599815" cy="0"/>
            </a:xfrm>
            <a:custGeom>
              <a:avLst/>
              <a:gdLst/>
              <a:ahLst/>
              <a:cxnLst/>
              <a:rect l="l" t="t" r="r" b="b"/>
              <a:pathLst>
                <a:path w="3599815">
                  <a:moveTo>
                    <a:pt x="0" y="0"/>
                  </a:moveTo>
                  <a:lnTo>
                    <a:pt x="3599753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700264" y="6251850"/>
              <a:ext cx="232410" cy="154940"/>
            </a:xfrm>
            <a:custGeom>
              <a:avLst/>
              <a:gdLst/>
              <a:ahLst/>
              <a:cxnLst/>
              <a:rect l="l" t="t" r="r" b="b"/>
              <a:pathLst>
                <a:path w="232409" h="154939">
                  <a:moveTo>
                    <a:pt x="0" y="154722"/>
                  </a:moveTo>
                  <a:lnTo>
                    <a:pt x="0" y="0"/>
                  </a:lnTo>
                  <a:lnTo>
                    <a:pt x="231916" y="77359"/>
                  </a:lnTo>
                  <a:lnTo>
                    <a:pt x="0" y="1547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394676" y="5572433"/>
              <a:ext cx="3025140" cy="504825"/>
            </a:xfrm>
            <a:custGeom>
              <a:avLst/>
              <a:gdLst/>
              <a:ahLst/>
              <a:cxnLst/>
              <a:rect l="l" t="t" r="r" b="b"/>
              <a:pathLst>
                <a:path w="3025140" h="504825">
                  <a:moveTo>
                    <a:pt x="0" y="0"/>
                  </a:moveTo>
                  <a:lnTo>
                    <a:pt x="2141030" y="0"/>
                  </a:lnTo>
                  <a:lnTo>
                    <a:pt x="2393113" y="504518"/>
                  </a:lnTo>
                  <a:lnTo>
                    <a:pt x="2772919" y="504518"/>
                  </a:lnTo>
                  <a:lnTo>
                    <a:pt x="3025003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419679" y="5572433"/>
              <a:ext cx="1449070" cy="0"/>
            </a:xfrm>
            <a:custGeom>
              <a:avLst/>
              <a:gdLst/>
              <a:ahLst/>
              <a:cxnLst/>
              <a:rect l="l" t="t" r="r" b="b"/>
              <a:pathLst>
                <a:path w="1449070">
                  <a:moveTo>
                    <a:pt x="1448640" y="0"/>
                  </a:moveTo>
                  <a:lnTo>
                    <a:pt x="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868319" y="5572433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63861" y="0"/>
                  </a:moveTo>
                  <a:lnTo>
                    <a:pt x="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416321" y="5706971"/>
              <a:ext cx="3810" cy="53975"/>
            </a:xfrm>
            <a:custGeom>
              <a:avLst/>
              <a:gdLst/>
              <a:ahLst/>
              <a:cxnLst/>
              <a:rect l="l" t="t" r="r" b="b"/>
              <a:pathLst>
                <a:path w="3809" h="53975">
                  <a:moveTo>
                    <a:pt x="3361" y="53815"/>
                  </a:moveTo>
                  <a:lnTo>
                    <a:pt x="0" y="0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396154" y="5622885"/>
              <a:ext cx="13970" cy="50800"/>
            </a:xfrm>
            <a:custGeom>
              <a:avLst/>
              <a:gdLst/>
              <a:ahLst/>
              <a:cxnLst/>
              <a:rect l="l" t="t" r="r" b="b"/>
              <a:pathLst>
                <a:path w="13970" h="50800">
                  <a:moveTo>
                    <a:pt x="13444" y="50451"/>
                  </a:moveTo>
                  <a:lnTo>
                    <a:pt x="0" y="0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359182" y="5542162"/>
              <a:ext cx="24130" cy="50800"/>
            </a:xfrm>
            <a:custGeom>
              <a:avLst/>
              <a:gdLst/>
              <a:ahLst/>
              <a:cxnLst/>
              <a:rect l="l" t="t" r="r" b="b"/>
              <a:pathLst>
                <a:path w="24129" h="50800">
                  <a:moveTo>
                    <a:pt x="23527" y="50451"/>
                  </a:moveTo>
                  <a:lnTo>
                    <a:pt x="0" y="0"/>
                  </a:lnTo>
                </a:path>
                <a:path w="24129" h="50800">
                  <a:moveTo>
                    <a:pt x="23527" y="50451"/>
                  </a:moveTo>
                  <a:lnTo>
                    <a:pt x="0" y="0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315488" y="5478256"/>
              <a:ext cx="24130" cy="37465"/>
            </a:xfrm>
            <a:custGeom>
              <a:avLst/>
              <a:gdLst/>
              <a:ahLst/>
              <a:cxnLst/>
              <a:rect l="l" t="t" r="r" b="b"/>
              <a:pathLst>
                <a:path w="24129" h="37464">
                  <a:moveTo>
                    <a:pt x="23527" y="36998"/>
                  </a:moveTo>
                  <a:lnTo>
                    <a:pt x="0" y="0"/>
                  </a:lnTo>
                </a:path>
              </a:pathLst>
            </a:custGeom>
            <a:ln w="6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308765" y="547152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4" h="6985">
                  <a:moveTo>
                    <a:pt x="6722" y="6726"/>
                  </a:moveTo>
                  <a:lnTo>
                    <a:pt x="0" y="0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261710" y="542444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23527" y="23544"/>
                  </a:moveTo>
                  <a:lnTo>
                    <a:pt x="0" y="0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244904" y="5414350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16805" y="10090"/>
                  </a:moveTo>
                  <a:lnTo>
                    <a:pt x="0" y="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197849" y="5380716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70">
                  <a:moveTo>
                    <a:pt x="20166" y="13453"/>
                  </a:moveTo>
                  <a:lnTo>
                    <a:pt x="0" y="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170960" y="5367262"/>
              <a:ext cx="27305" cy="13970"/>
            </a:xfrm>
            <a:custGeom>
              <a:avLst/>
              <a:gdLst/>
              <a:ahLst/>
              <a:cxnLst/>
              <a:rect l="l" t="t" r="r" b="b"/>
              <a:pathLst>
                <a:path w="27304" h="13970">
                  <a:moveTo>
                    <a:pt x="26888" y="13453"/>
                  </a:moveTo>
                  <a:lnTo>
                    <a:pt x="0" y="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127265" y="5347081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70" h="6985">
                  <a:moveTo>
                    <a:pt x="13444" y="6726"/>
                  </a:moveTo>
                  <a:lnTo>
                    <a:pt x="0" y="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90293" y="5336991"/>
              <a:ext cx="37465" cy="10160"/>
            </a:xfrm>
            <a:custGeom>
              <a:avLst/>
              <a:gdLst/>
              <a:ahLst/>
              <a:cxnLst/>
              <a:rect l="l" t="t" r="r" b="b"/>
              <a:pathLst>
                <a:path w="37465" h="10160">
                  <a:moveTo>
                    <a:pt x="36972" y="10090"/>
                  </a:moveTo>
                  <a:lnTo>
                    <a:pt x="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53321" y="5326900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09">
                  <a:moveTo>
                    <a:pt x="3361" y="0"/>
                  </a:moveTo>
                  <a:lnTo>
                    <a:pt x="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02904" y="5323537"/>
              <a:ext cx="50800" cy="3810"/>
            </a:xfrm>
            <a:custGeom>
              <a:avLst/>
              <a:gdLst/>
              <a:ahLst/>
              <a:cxnLst/>
              <a:rect l="l" t="t" r="r" b="b"/>
              <a:pathLst>
                <a:path w="50800" h="3810">
                  <a:moveTo>
                    <a:pt x="50416" y="3363"/>
                  </a:moveTo>
                  <a:lnTo>
                    <a:pt x="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915515" y="5320174"/>
              <a:ext cx="53975" cy="6985"/>
            </a:xfrm>
            <a:custGeom>
              <a:avLst/>
              <a:gdLst/>
              <a:ahLst/>
              <a:cxnLst/>
              <a:rect l="l" t="t" r="r" b="b"/>
              <a:pathLst>
                <a:path w="53975" h="6985">
                  <a:moveTo>
                    <a:pt x="53777" y="0"/>
                  </a:moveTo>
                  <a:lnTo>
                    <a:pt x="0" y="6726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828126" y="5333627"/>
              <a:ext cx="53975" cy="13970"/>
            </a:xfrm>
            <a:custGeom>
              <a:avLst/>
              <a:gdLst/>
              <a:ahLst/>
              <a:cxnLst/>
              <a:rect l="l" t="t" r="r" b="b"/>
              <a:pathLst>
                <a:path w="53975" h="13970">
                  <a:moveTo>
                    <a:pt x="53777" y="0"/>
                  </a:moveTo>
                  <a:lnTo>
                    <a:pt x="0" y="13453"/>
                  </a:lnTo>
                </a:path>
                <a:path w="53975" h="13970">
                  <a:moveTo>
                    <a:pt x="53777" y="0"/>
                  </a:moveTo>
                  <a:lnTo>
                    <a:pt x="0" y="13453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757543" y="5360535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40" h="20320">
                  <a:moveTo>
                    <a:pt x="40333" y="0"/>
                  </a:moveTo>
                  <a:lnTo>
                    <a:pt x="0" y="2018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750820" y="538071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6722" y="0"/>
                  </a:moveTo>
                  <a:lnTo>
                    <a:pt x="0" y="3363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693681" y="5404260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30250" y="0"/>
                  </a:moveTo>
                  <a:lnTo>
                    <a:pt x="0" y="2018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680237" y="5424441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13444" y="0"/>
                  </a:moveTo>
                  <a:lnTo>
                    <a:pt x="0" y="13453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639904" y="546143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6805" y="0"/>
                  </a:moveTo>
                  <a:lnTo>
                    <a:pt x="0" y="16817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623098" y="5478256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5" h="24129">
                  <a:moveTo>
                    <a:pt x="16805" y="0"/>
                  </a:moveTo>
                  <a:lnTo>
                    <a:pt x="0" y="23544"/>
                  </a:lnTo>
                </a:path>
              </a:pathLst>
            </a:custGeom>
            <a:ln w="6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596209" y="5528708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4" h="13970">
                  <a:moveTo>
                    <a:pt x="6722" y="0"/>
                  </a:moveTo>
                  <a:lnTo>
                    <a:pt x="0" y="13453"/>
                  </a:lnTo>
                </a:path>
              </a:pathLst>
            </a:custGeom>
            <a:ln w="6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579404" y="5542162"/>
              <a:ext cx="17145" cy="33655"/>
            </a:xfrm>
            <a:custGeom>
              <a:avLst/>
              <a:gdLst/>
              <a:ahLst/>
              <a:cxnLst/>
              <a:rect l="l" t="t" r="r" b="b"/>
              <a:pathLst>
                <a:path w="17145" h="33654">
                  <a:moveTo>
                    <a:pt x="16805" y="0"/>
                  </a:moveTo>
                  <a:lnTo>
                    <a:pt x="0" y="33634"/>
                  </a:lnTo>
                </a:path>
              </a:pathLst>
            </a:custGeom>
            <a:ln w="6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562598" y="560606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361" y="0"/>
                  </a:moveTo>
                  <a:lnTo>
                    <a:pt x="0" y="3363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549153" y="5609431"/>
              <a:ext cx="13970" cy="47625"/>
            </a:xfrm>
            <a:custGeom>
              <a:avLst/>
              <a:gdLst/>
              <a:ahLst/>
              <a:cxnLst/>
              <a:rect l="l" t="t" r="r" b="b"/>
              <a:pathLst>
                <a:path w="13970" h="47625">
                  <a:moveTo>
                    <a:pt x="13444" y="0"/>
                  </a:moveTo>
                  <a:lnTo>
                    <a:pt x="0" y="47088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535709" y="5690154"/>
              <a:ext cx="6985" cy="53975"/>
            </a:xfrm>
            <a:custGeom>
              <a:avLst/>
              <a:gdLst/>
              <a:ahLst/>
              <a:cxnLst/>
              <a:rect l="l" t="t" r="r" b="b"/>
              <a:pathLst>
                <a:path w="6984" h="53975">
                  <a:moveTo>
                    <a:pt x="6722" y="0"/>
                  </a:moveTo>
                  <a:lnTo>
                    <a:pt x="0" y="53815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535709" y="5777604"/>
              <a:ext cx="6985" cy="53975"/>
            </a:xfrm>
            <a:custGeom>
              <a:avLst/>
              <a:gdLst/>
              <a:ahLst/>
              <a:cxnLst/>
              <a:rect l="l" t="t" r="r" b="b"/>
              <a:pathLst>
                <a:path w="6984" h="53975">
                  <a:moveTo>
                    <a:pt x="0" y="0"/>
                  </a:moveTo>
                  <a:lnTo>
                    <a:pt x="6722" y="53815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549153" y="5865053"/>
              <a:ext cx="13970" cy="47625"/>
            </a:xfrm>
            <a:custGeom>
              <a:avLst/>
              <a:gdLst/>
              <a:ahLst/>
              <a:cxnLst/>
              <a:rect l="l" t="t" r="r" b="b"/>
              <a:pathLst>
                <a:path w="13970" h="47625">
                  <a:moveTo>
                    <a:pt x="0" y="0"/>
                  </a:moveTo>
                  <a:lnTo>
                    <a:pt x="13444" y="47088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562598" y="591214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0"/>
                  </a:moveTo>
                  <a:lnTo>
                    <a:pt x="3361" y="3363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579404" y="5945776"/>
              <a:ext cx="17145" cy="37465"/>
            </a:xfrm>
            <a:custGeom>
              <a:avLst/>
              <a:gdLst/>
              <a:ahLst/>
              <a:cxnLst/>
              <a:rect l="l" t="t" r="r" b="b"/>
              <a:pathLst>
                <a:path w="17145" h="37464">
                  <a:moveTo>
                    <a:pt x="0" y="0"/>
                  </a:moveTo>
                  <a:lnTo>
                    <a:pt x="16805" y="36998"/>
                  </a:lnTo>
                </a:path>
              </a:pathLst>
            </a:custGeom>
            <a:ln w="6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596209" y="5982774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4" h="10160">
                  <a:moveTo>
                    <a:pt x="0" y="0"/>
                  </a:moveTo>
                  <a:lnTo>
                    <a:pt x="6722" y="10090"/>
                  </a:lnTo>
                </a:path>
              </a:pathLst>
            </a:custGeom>
            <a:ln w="6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623098" y="6019772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5" h="27304">
                  <a:moveTo>
                    <a:pt x="0" y="0"/>
                  </a:moveTo>
                  <a:lnTo>
                    <a:pt x="16805" y="26907"/>
                  </a:lnTo>
                </a:path>
              </a:pathLst>
            </a:custGeom>
            <a:ln w="6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639904" y="604668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0" y="0"/>
                  </a:moveTo>
                  <a:lnTo>
                    <a:pt x="16805" y="16817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680237" y="6087042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70">
                  <a:moveTo>
                    <a:pt x="0" y="0"/>
                  </a:moveTo>
                  <a:lnTo>
                    <a:pt x="13444" y="13453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693681" y="6100495"/>
              <a:ext cx="30480" cy="20320"/>
            </a:xfrm>
            <a:custGeom>
              <a:avLst/>
              <a:gdLst/>
              <a:ahLst/>
              <a:cxnLst/>
              <a:rect l="l" t="t" r="r" b="b"/>
              <a:pathLst>
                <a:path w="30479" h="20320">
                  <a:moveTo>
                    <a:pt x="0" y="0"/>
                  </a:moveTo>
                  <a:lnTo>
                    <a:pt x="30250" y="2018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750820" y="614085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0" y="0"/>
                  </a:moveTo>
                  <a:lnTo>
                    <a:pt x="6722" y="3363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757543" y="6144220"/>
              <a:ext cx="40640" cy="20320"/>
            </a:xfrm>
            <a:custGeom>
              <a:avLst/>
              <a:gdLst/>
              <a:ahLst/>
              <a:cxnLst/>
              <a:rect l="l" t="t" r="r" b="b"/>
              <a:pathLst>
                <a:path w="40640" h="20320">
                  <a:moveTo>
                    <a:pt x="0" y="0"/>
                  </a:moveTo>
                  <a:lnTo>
                    <a:pt x="40333" y="2018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828126" y="6177855"/>
              <a:ext cx="50800" cy="13970"/>
            </a:xfrm>
            <a:custGeom>
              <a:avLst/>
              <a:gdLst/>
              <a:ahLst/>
              <a:cxnLst/>
              <a:rect l="l" t="t" r="r" b="b"/>
              <a:pathLst>
                <a:path w="50800" h="13970">
                  <a:moveTo>
                    <a:pt x="0" y="0"/>
                  </a:moveTo>
                  <a:lnTo>
                    <a:pt x="50416" y="13453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12154" y="6198036"/>
              <a:ext cx="53975" cy="6985"/>
            </a:xfrm>
            <a:custGeom>
              <a:avLst/>
              <a:gdLst/>
              <a:ahLst/>
              <a:cxnLst/>
              <a:rect l="l" t="t" r="r" b="b"/>
              <a:pathLst>
                <a:path w="53975" h="6985">
                  <a:moveTo>
                    <a:pt x="0" y="0"/>
                  </a:moveTo>
                  <a:lnTo>
                    <a:pt x="53777" y="6726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9543" y="6198036"/>
              <a:ext cx="53975" cy="3810"/>
            </a:xfrm>
            <a:custGeom>
              <a:avLst/>
              <a:gdLst/>
              <a:ahLst/>
              <a:cxnLst/>
              <a:rect l="l" t="t" r="r" b="b"/>
              <a:pathLst>
                <a:path w="53975" h="3810">
                  <a:moveTo>
                    <a:pt x="0" y="3363"/>
                  </a:moveTo>
                  <a:lnTo>
                    <a:pt x="53777" y="0"/>
                  </a:lnTo>
                </a:path>
                <a:path w="53975" h="3810">
                  <a:moveTo>
                    <a:pt x="0" y="3363"/>
                  </a:moveTo>
                  <a:lnTo>
                    <a:pt x="53777" y="0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86932" y="6177855"/>
              <a:ext cx="40640" cy="10160"/>
            </a:xfrm>
            <a:custGeom>
              <a:avLst/>
              <a:gdLst/>
              <a:ahLst/>
              <a:cxnLst/>
              <a:rect l="l" t="t" r="r" b="b"/>
              <a:pathLst>
                <a:path w="40640" h="10160">
                  <a:moveTo>
                    <a:pt x="0" y="10090"/>
                  </a:moveTo>
                  <a:lnTo>
                    <a:pt x="40333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127265" y="6171128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59" h="6985">
                  <a:moveTo>
                    <a:pt x="0" y="6726"/>
                  </a:moveTo>
                  <a:lnTo>
                    <a:pt x="10083" y="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167599" y="6144220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79" h="13970">
                  <a:moveTo>
                    <a:pt x="0" y="13453"/>
                  </a:moveTo>
                  <a:lnTo>
                    <a:pt x="3025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197849" y="6134130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5" h="10160">
                  <a:moveTo>
                    <a:pt x="0" y="10090"/>
                  </a:moveTo>
                  <a:lnTo>
                    <a:pt x="16805" y="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241543" y="6100495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70">
                  <a:moveTo>
                    <a:pt x="0" y="13453"/>
                  </a:moveTo>
                  <a:lnTo>
                    <a:pt x="20166" y="0"/>
                  </a:lnTo>
                </a:path>
              </a:pathLst>
            </a:custGeom>
            <a:ln w="67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261710" y="6080315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0" y="20180"/>
                  </a:moveTo>
                  <a:lnTo>
                    <a:pt x="20166" y="0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305404" y="604668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59" h="10160">
                  <a:moveTo>
                    <a:pt x="0" y="10090"/>
                  </a:moveTo>
                  <a:lnTo>
                    <a:pt x="10083" y="0"/>
                  </a:lnTo>
                </a:path>
              </a:pathLst>
            </a:custGeom>
            <a:ln w="6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315488" y="6013045"/>
              <a:ext cx="24130" cy="33655"/>
            </a:xfrm>
            <a:custGeom>
              <a:avLst/>
              <a:gdLst/>
              <a:ahLst/>
              <a:cxnLst/>
              <a:rect l="l" t="t" r="r" b="b"/>
              <a:pathLst>
                <a:path w="24129" h="33654">
                  <a:moveTo>
                    <a:pt x="0" y="33634"/>
                  </a:moveTo>
                  <a:lnTo>
                    <a:pt x="23527" y="0"/>
                  </a:lnTo>
                </a:path>
              </a:pathLst>
            </a:custGeom>
            <a:ln w="67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359182" y="598277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h="3810">
                  <a:moveTo>
                    <a:pt x="0" y="3363"/>
                  </a:moveTo>
                  <a:lnTo>
                    <a:pt x="0" y="0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359182" y="5935686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0" y="47088"/>
                  </a:moveTo>
                  <a:lnTo>
                    <a:pt x="20166" y="0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396154" y="5851600"/>
              <a:ext cx="13970" cy="53975"/>
            </a:xfrm>
            <a:custGeom>
              <a:avLst/>
              <a:gdLst/>
              <a:ahLst/>
              <a:cxnLst/>
              <a:rect l="l" t="t" r="r" b="b"/>
              <a:pathLst>
                <a:path w="13970" h="53975">
                  <a:moveTo>
                    <a:pt x="0" y="53815"/>
                  </a:moveTo>
                  <a:lnTo>
                    <a:pt x="13444" y="0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416321" y="5764150"/>
              <a:ext cx="3810" cy="53975"/>
            </a:xfrm>
            <a:custGeom>
              <a:avLst/>
              <a:gdLst/>
              <a:ahLst/>
              <a:cxnLst/>
              <a:rect l="l" t="t" r="r" b="b"/>
              <a:pathLst>
                <a:path w="3809" h="53975">
                  <a:moveTo>
                    <a:pt x="0" y="53815"/>
                  </a:moveTo>
                  <a:lnTo>
                    <a:pt x="3361" y="0"/>
                  </a:lnTo>
                </a:path>
              </a:pathLst>
            </a:custGeom>
            <a:ln w="6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533960" y="5834782"/>
              <a:ext cx="514350" cy="27305"/>
            </a:xfrm>
            <a:custGeom>
              <a:avLst/>
              <a:gdLst/>
              <a:ahLst/>
              <a:cxnLst/>
              <a:rect l="l" t="t" r="r" b="b"/>
              <a:pathLst>
                <a:path w="514350" h="27304">
                  <a:moveTo>
                    <a:pt x="0" y="26907"/>
                  </a:moveTo>
                  <a:lnTo>
                    <a:pt x="514250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6322" y="5784331"/>
              <a:ext cx="157972" cy="151355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9923846" y="3806618"/>
              <a:ext cx="1008380" cy="0"/>
            </a:xfrm>
            <a:custGeom>
              <a:avLst/>
              <a:gdLst/>
              <a:ahLst/>
              <a:cxnLst/>
              <a:rect l="l" t="t" r="r" b="b"/>
              <a:pathLst>
                <a:path w="1008379">
                  <a:moveTo>
                    <a:pt x="0" y="0"/>
                  </a:moveTo>
                  <a:lnTo>
                    <a:pt x="1008334" y="0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" name="object 163"/>
          <p:cNvSpPr txBox="1"/>
          <p:nvPr/>
        </p:nvSpPr>
        <p:spPr>
          <a:xfrm>
            <a:off x="6395420" y="6158427"/>
            <a:ext cx="53086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spc="-20" dirty="0">
                <a:latin typeface="Arial"/>
                <a:cs typeface="Arial"/>
              </a:rPr>
              <a:t>Time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570061" y="2028104"/>
            <a:ext cx="53086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2430" algn="l"/>
              </a:tabLst>
            </a:pPr>
            <a:r>
              <a:rPr sz="1750" b="1" spc="-50" dirty="0">
                <a:solidFill>
                  <a:srgbClr val="818181"/>
                </a:solidFill>
                <a:latin typeface="Arial"/>
                <a:cs typeface="Arial"/>
              </a:rPr>
              <a:t>1</a:t>
            </a:r>
            <a:r>
              <a:rPr sz="1750" b="1" dirty="0">
                <a:solidFill>
                  <a:srgbClr val="818181"/>
                </a:solidFill>
                <a:latin typeface="Arial"/>
                <a:cs typeface="Arial"/>
              </a:rPr>
              <a:t>	</a:t>
            </a:r>
            <a:r>
              <a:rPr sz="1750" b="1" spc="-50" dirty="0">
                <a:solidFill>
                  <a:srgbClr val="818181"/>
                </a:solidFill>
                <a:latin typeface="Arial"/>
                <a:cs typeface="Arial"/>
              </a:rPr>
              <a:t>0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8713770" y="2138346"/>
            <a:ext cx="242570" cy="121285"/>
            <a:chOff x="8713770" y="2138346"/>
            <a:chExt cx="242570" cy="121285"/>
          </a:xfrm>
        </p:grpSpPr>
        <p:sp>
          <p:nvSpPr>
            <p:cNvPr id="166" name="object 166"/>
            <p:cNvSpPr/>
            <p:nvPr/>
          </p:nvSpPr>
          <p:spPr>
            <a:xfrm>
              <a:off x="8723930" y="2198886"/>
              <a:ext cx="141605" cy="0"/>
            </a:xfrm>
            <a:custGeom>
              <a:avLst/>
              <a:gdLst/>
              <a:ahLst/>
              <a:cxnLst/>
              <a:rect l="l" t="t" r="r" b="b"/>
              <a:pathLst>
                <a:path w="141604">
                  <a:moveTo>
                    <a:pt x="0" y="0"/>
                  </a:moveTo>
                  <a:lnTo>
                    <a:pt x="141166" y="0"/>
                  </a:lnTo>
                </a:path>
              </a:pathLst>
            </a:custGeom>
            <a:ln w="20180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834844" y="2138346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5">
                  <a:moveTo>
                    <a:pt x="0" y="121084"/>
                  </a:moveTo>
                  <a:lnTo>
                    <a:pt x="3364" y="114354"/>
                  </a:lnTo>
                  <a:lnTo>
                    <a:pt x="10086" y="100900"/>
                  </a:lnTo>
                  <a:lnTo>
                    <a:pt x="10086" y="94176"/>
                  </a:lnTo>
                  <a:lnTo>
                    <a:pt x="13447" y="84083"/>
                  </a:lnTo>
                  <a:lnTo>
                    <a:pt x="13447" y="33634"/>
                  </a:lnTo>
                  <a:lnTo>
                    <a:pt x="10086" y="26907"/>
                  </a:lnTo>
                  <a:lnTo>
                    <a:pt x="10086" y="20177"/>
                  </a:lnTo>
                  <a:lnTo>
                    <a:pt x="0" y="0"/>
                  </a:lnTo>
                  <a:lnTo>
                    <a:pt x="121000" y="60542"/>
                  </a:lnTo>
                  <a:lnTo>
                    <a:pt x="0" y="121084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8570062" y="596765"/>
            <a:ext cx="1633220" cy="68453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401955">
              <a:lnSpc>
                <a:spcPct val="100000"/>
              </a:lnSpc>
              <a:spcBef>
                <a:spcPts val="590"/>
              </a:spcBef>
            </a:pPr>
            <a:r>
              <a:rPr sz="1750" dirty="0">
                <a:solidFill>
                  <a:srgbClr val="0000FF"/>
                </a:solidFill>
                <a:latin typeface="Arial"/>
                <a:cs typeface="Arial"/>
              </a:rPr>
              <a:t>Critical</a:t>
            </a:r>
            <a:r>
              <a:rPr sz="1750" spc="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0000FF"/>
                </a:solidFill>
                <a:latin typeface="Arial"/>
                <a:cs typeface="Arial"/>
              </a:rPr>
              <a:t>Path</a:t>
            </a: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392430" algn="l"/>
              </a:tabLst>
            </a:pPr>
            <a:r>
              <a:rPr sz="1750" b="1" spc="-5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175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750" b="1" spc="-5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1750" dirty="0">
              <a:latin typeface="Arial"/>
              <a:cs typeface="Arial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8723931" y="1095672"/>
            <a:ext cx="232410" cy="121285"/>
            <a:chOff x="8723931" y="1095672"/>
            <a:chExt cx="232410" cy="121285"/>
          </a:xfrm>
        </p:grpSpPr>
        <p:sp>
          <p:nvSpPr>
            <p:cNvPr id="170" name="object 170"/>
            <p:cNvSpPr/>
            <p:nvPr/>
          </p:nvSpPr>
          <p:spPr>
            <a:xfrm>
              <a:off x="8723931" y="1156214"/>
              <a:ext cx="141605" cy="0"/>
            </a:xfrm>
            <a:custGeom>
              <a:avLst/>
              <a:gdLst/>
              <a:ahLst/>
              <a:cxnLst/>
              <a:rect l="l" t="t" r="r" b="b"/>
              <a:pathLst>
                <a:path w="141604">
                  <a:moveTo>
                    <a:pt x="0" y="0"/>
                  </a:moveTo>
                  <a:lnTo>
                    <a:pt x="141166" y="0"/>
                  </a:lnTo>
                </a:path>
              </a:pathLst>
            </a:custGeom>
            <a:ln w="2018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834845" y="1095672"/>
              <a:ext cx="121285" cy="121285"/>
            </a:xfrm>
            <a:custGeom>
              <a:avLst/>
              <a:gdLst/>
              <a:ahLst/>
              <a:cxnLst/>
              <a:rect l="l" t="t" r="r" b="b"/>
              <a:pathLst>
                <a:path w="121284" h="121284">
                  <a:moveTo>
                    <a:pt x="0" y="121084"/>
                  </a:moveTo>
                  <a:lnTo>
                    <a:pt x="3364" y="114357"/>
                  </a:lnTo>
                  <a:lnTo>
                    <a:pt x="10086" y="100903"/>
                  </a:lnTo>
                  <a:lnTo>
                    <a:pt x="10086" y="94176"/>
                  </a:lnTo>
                  <a:lnTo>
                    <a:pt x="13447" y="87449"/>
                  </a:lnTo>
                  <a:lnTo>
                    <a:pt x="13447" y="36998"/>
                  </a:lnTo>
                  <a:lnTo>
                    <a:pt x="10086" y="30271"/>
                  </a:lnTo>
                  <a:lnTo>
                    <a:pt x="10086" y="20180"/>
                  </a:lnTo>
                  <a:lnTo>
                    <a:pt x="0" y="0"/>
                  </a:lnTo>
                  <a:lnTo>
                    <a:pt x="121000" y="60542"/>
                  </a:lnTo>
                  <a:lnTo>
                    <a:pt x="0" y="12108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10122898" y="5653910"/>
            <a:ext cx="554355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spc="-10" dirty="0">
                <a:latin typeface="Arial"/>
                <a:cs typeface="Arial"/>
              </a:rPr>
              <a:t>glitch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570064" y="1311687"/>
            <a:ext cx="218440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25" dirty="0">
                <a:solidFill>
                  <a:srgbClr val="0000FF"/>
                </a:solidFill>
                <a:latin typeface="Arial"/>
                <a:cs typeface="Arial"/>
              </a:rPr>
              <a:t>n1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593591" y="1782573"/>
            <a:ext cx="218440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25" dirty="0">
                <a:solidFill>
                  <a:srgbClr val="818181"/>
                </a:solidFill>
                <a:latin typeface="Arial"/>
                <a:cs typeface="Arial"/>
              </a:rPr>
              <a:t>n2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523146" y="4140355"/>
            <a:ext cx="27432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spc="-25" dirty="0">
                <a:solidFill>
                  <a:srgbClr val="818181"/>
                </a:solidFill>
                <a:latin typeface="Arial"/>
                <a:cs typeface="Arial"/>
              </a:rPr>
              <a:t>n2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6523146" y="4927507"/>
            <a:ext cx="274320" cy="2959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50" spc="-25" dirty="0">
                <a:solidFill>
                  <a:srgbClr val="0000FF"/>
                </a:solidFill>
                <a:latin typeface="Arial"/>
                <a:cs typeface="Arial"/>
              </a:rPr>
              <a:t>n1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6391317" y="3298735"/>
            <a:ext cx="4544695" cy="2576830"/>
            <a:chOff x="6391317" y="3298735"/>
            <a:chExt cx="4544695" cy="2576830"/>
          </a:xfrm>
        </p:grpSpPr>
        <p:sp>
          <p:nvSpPr>
            <p:cNvPr id="178" name="object 178"/>
            <p:cNvSpPr/>
            <p:nvPr/>
          </p:nvSpPr>
          <p:spPr>
            <a:xfrm>
              <a:off x="7029931" y="3503906"/>
              <a:ext cx="1402080" cy="1517015"/>
            </a:xfrm>
            <a:custGeom>
              <a:avLst/>
              <a:gdLst/>
              <a:ahLst/>
              <a:cxnLst/>
              <a:rect l="l" t="t" r="r" b="b"/>
              <a:pathLst>
                <a:path w="1402079" h="1517014">
                  <a:moveTo>
                    <a:pt x="0" y="33634"/>
                  </a:moveTo>
                  <a:lnTo>
                    <a:pt x="40333" y="13453"/>
                  </a:lnTo>
                  <a:lnTo>
                    <a:pt x="80666" y="3363"/>
                  </a:lnTo>
                  <a:lnTo>
                    <a:pt x="127722" y="0"/>
                  </a:lnTo>
                  <a:lnTo>
                    <a:pt x="171416" y="3363"/>
                  </a:lnTo>
                  <a:lnTo>
                    <a:pt x="218472" y="13453"/>
                  </a:lnTo>
                  <a:lnTo>
                    <a:pt x="268889" y="30271"/>
                  </a:lnTo>
                  <a:lnTo>
                    <a:pt x="315944" y="50451"/>
                  </a:lnTo>
                  <a:lnTo>
                    <a:pt x="366361" y="73996"/>
                  </a:lnTo>
                  <a:lnTo>
                    <a:pt x="416778" y="104267"/>
                  </a:lnTo>
                  <a:lnTo>
                    <a:pt x="463833" y="134538"/>
                  </a:lnTo>
                  <a:lnTo>
                    <a:pt x="510889" y="171536"/>
                  </a:lnTo>
                  <a:lnTo>
                    <a:pt x="557945" y="211897"/>
                  </a:lnTo>
                  <a:lnTo>
                    <a:pt x="601639" y="252259"/>
                  </a:lnTo>
                  <a:lnTo>
                    <a:pt x="641972" y="295984"/>
                  </a:lnTo>
                  <a:lnTo>
                    <a:pt x="682306" y="339709"/>
                  </a:lnTo>
                  <a:lnTo>
                    <a:pt x="719278" y="386797"/>
                  </a:lnTo>
                  <a:lnTo>
                    <a:pt x="752889" y="430522"/>
                  </a:lnTo>
                  <a:lnTo>
                    <a:pt x="826834" y="554970"/>
                  </a:lnTo>
                  <a:lnTo>
                    <a:pt x="860445" y="628966"/>
                  </a:lnTo>
                  <a:lnTo>
                    <a:pt x="883973" y="699599"/>
                  </a:lnTo>
                  <a:lnTo>
                    <a:pt x="904139" y="770231"/>
                  </a:lnTo>
                  <a:lnTo>
                    <a:pt x="917584" y="840864"/>
                  </a:lnTo>
                  <a:lnTo>
                    <a:pt x="927667" y="908133"/>
                  </a:lnTo>
                  <a:lnTo>
                    <a:pt x="934389" y="972038"/>
                  </a:lnTo>
                  <a:lnTo>
                    <a:pt x="944473" y="1035944"/>
                  </a:lnTo>
                  <a:lnTo>
                    <a:pt x="954556" y="1093123"/>
                  </a:lnTo>
                  <a:lnTo>
                    <a:pt x="971362" y="1153665"/>
                  </a:lnTo>
                  <a:lnTo>
                    <a:pt x="988167" y="1207480"/>
                  </a:lnTo>
                  <a:lnTo>
                    <a:pt x="1015056" y="1261296"/>
                  </a:lnTo>
                  <a:lnTo>
                    <a:pt x="1048667" y="1311748"/>
                  </a:lnTo>
                  <a:lnTo>
                    <a:pt x="1092362" y="1358836"/>
                  </a:lnTo>
                  <a:lnTo>
                    <a:pt x="1149501" y="1402561"/>
                  </a:lnTo>
                  <a:lnTo>
                    <a:pt x="1216723" y="1442922"/>
                  </a:lnTo>
                  <a:lnTo>
                    <a:pt x="1300751" y="1483284"/>
                  </a:lnTo>
                  <a:lnTo>
                    <a:pt x="1401584" y="1516918"/>
                  </a:lnTo>
                </a:path>
              </a:pathLst>
            </a:custGeom>
            <a:ln w="67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74375" y="4936740"/>
              <a:ext cx="168059" cy="147992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6394680" y="3302099"/>
              <a:ext cx="4537710" cy="504825"/>
            </a:xfrm>
            <a:custGeom>
              <a:avLst/>
              <a:gdLst/>
              <a:ahLst/>
              <a:cxnLst/>
              <a:rect l="l" t="t" r="r" b="b"/>
              <a:pathLst>
                <a:path w="4537709" h="504825">
                  <a:moveTo>
                    <a:pt x="0" y="0"/>
                  </a:moveTo>
                  <a:lnTo>
                    <a:pt x="504167" y="0"/>
                  </a:lnTo>
                  <a:lnTo>
                    <a:pt x="756250" y="504518"/>
                  </a:lnTo>
                  <a:lnTo>
                    <a:pt x="4537504" y="504518"/>
                  </a:lnTo>
                </a:path>
              </a:pathLst>
            </a:custGeom>
            <a:ln w="67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394680" y="4058877"/>
              <a:ext cx="4537710" cy="504825"/>
            </a:xfrm>
            <a:custGeom>
              <a:avLst/>
              <a:gdLst/>
              <a:ahLst/>
              <a:cxnLst/>
              <a:rect l="l" t="t" r="r" b="b"/>
              <a:pathLst>
                <a:path w="4537709" h="504825">
                  <a:moveTo>
                    <a:pt x="0" y="0"/>
                  </a:moveTo>
                  <a:lnTo>
                    <a:pt x="1260417" y="0"/>
                  </a:lnTo>
                  <a:lnTo>
                    <a:pt x="1512501" y="504518"/>
                  </a:lnTo>
                  <a:lnTo>
                    <a:pt x="4537504" y="504518"/>
                  </a:lnTo>
                </a:path>
              </a:pathLst>
            </a:custGeom>
            <a:ln w="6726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394680" y="4815654"/>
              <a:ext cx="4537710" cy="504825"/>
            </a:xfrm>
            <a:custGeom>
              <a:avLst/>
              <a:gdLst/>
              <a:ahLst/>
              <a:cxnLst/>
              <a:rect l="l" t="t" r="r" b="b"/>
              <a:pathLst>
                <a:path w="4537709" h="504825">
                  <a:moveTo>
                    <a:pt x="0" y="504518"/>
                  </a:moveTo>
                  <a:lnTo>
                    <a:pt x="2016668" y="504518"/>
                  </a:lnTo>
                  <a:lnTo>
                    <a:pt x="2268752" y="0"/>
                  </a:lnTo>
                  <a:lnTo>
                    <a:pt x="4537504" y="0"/>
                  </a:lnTo>
                </a:path>
              </a:pathLst>
            </a:custGeom>
            <a:ln w="672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009765" y="3544268"/>
              <a:ext cx="675640" cy="753745"/>
            </a:xfrm>
            <a:custGeom>
              <a:avLst/>
              <a:gdLst/>
              <a:ahLst/>
              <a:cxnLst/>
              <a:rect l="l" t="t" r="r" b="b"/>
              <a:pathLst>
                <a:path w="675640" h="753745">
                  <a:moveTo>
                    <a:pt x="0" y="10090"/>
                  </a:moveTo>
                  <a:lnTo>
                    <a:pt x="30250" y="0"/>
                  </a:lnTo>
                  <a:lnTo>
                    <a:pt x="60500" y="0"/>
                  </a:lnTo>
                  <a:lnTo>
                    <a:pt x="121000" y="23544"/>
                  </a:lnTo>
                  <a:lnTo>
                    <a:pt x="181500" y="67269"/>
                  </a:lnTo>
                  <a:lnTo>
                    <a:pt x="211750" y="97540"/>
                  </a:lnTo>
                  <a:lnTo>
                    <a:pt x="242000" y="131174"/>
                  </a:lnTo>
                  <a:lnTo>
                    <a:pt x="265528" y="164809"/>
                  </a:lnTo>
                  <a:lnTo>
                    <a:pt x="292416" y="201807"/>
                  </a:lnTo>
                  <a:lnTo>
                    <a:pt x="342833" y="292620"/>
                  </a:lnTo>
                  <a:lnTo>
                    <a:pt x="366361" y="349799"/>
                  </a:lnTo>
                  <a:lnTo>
                    <a:pt x="386528" y="403614"/>
                  </a:lnTo>
                  <a:lnTo>
                    <a:pt x="406694" y="454066"/>
                  </a:lnTo>
                  <a:lnTo>
                    <a:pt x="426861" y="504518"/>
                  </a:lnTo>
                  <a:lnTo>
                    <a:pt x="450389" y="551606"/>
                  </a:lnTo>
                  <a:lnTo>
                    <a:pt x="477278" y="595331"/>
                  </a:lnTo>
                  <a:lnTo>
                    <a:pt x="510889" y="639056"/>
                  </a:lnTo>
                  <a:lnTo>
                    <a:pt x="554583" y="679418"/>
                  </a:lnTo>
                  <a:lnTo>
                    <a:pt x="608361" y="716416"/>
                  </a:lnTo>
                  <a:lnTo>
                    <a:pt x="675584" y="753414"/>
                  </a:lnTo>
                </a:path>
              </a:pathLst>
            </a:custGeom>
            <a:ln w="6724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1488" y="4210233"/>
              <a:ext cx="171416" cy="144628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7786182" y="4301045"/>
              <a:ext cx="756285" cy="1463675"/>
            </a:xfrm>
            <a:custGeom>
              <a:avLst/>
              <a:gdLst/>
              <a:ahLst/>
              <a:cxnLst/>
              <a:rect l="l" t="t" r="r" b="b"/>
              <a:pathLst>
                <a:path w="756284" h="1463675">
                  <a:moveTo>
                    <a:pt x="0" y="23544"/>
                  </a:moveTo>
                  <a:lnTo>
                    <a:pt x="60500" y="6726"/>
                  </a:lnTo>
                  <a:lnTo>
                    <a:pt x="114277" y="0"/>
                  </a:lnTo>
                  <a:lnTo>
                    <a:pt x="168055" y="3363"/>
                  </a:lnTo>
                  <a:lnTo>
                    <a:pt x="211750" y="16817"/>
                  </a:lnTo>
                  <a:lnTo>
                    <a:pt x="255444" y="36998"/>
                  </a:lnTo>
                  <a:lnTo>
                    <a:pt x="292416" y="67269"/>
                  </a:lnTo>
                  <a:lnTo>
                    <a:pt x="326028" y="100903"/>
                  </a:lnTo>
                  <a:lnTo>
                    <a:pt x="352917" y="141265"/>
                  </a:lnTo>
                  <a:lnTo>
                    <a:pt x="379805" y="184990"/>
                  </a:lnTo>
                  <a:lnTo>
                    <a:pt x="399972" y="235441"/>
                  </a:lnTo>
                  <a:lnTo>
                    <a:pt x="416778" y="285893"/>
                  </a:lnTo>
                  <a:lnTo>
                    <a:pt x="430222" y="339709"/>
                  </a:lnTo>
                  <a:lnTo>
                    <a:pt x="436944" y="393524"/>
                  </a:lnTo>
                  <a:lnTo>
                    <a:pt x="447028" y="528062"/>
                  </a:lnTo>
                  <a:lnTo>
                    <a:pt x="440306" y="605422"/>
                  </a:lnTo>
                  <a:lnTo>
                    <a:pt x="433583" y="679418"/>
                  </a:lnTo>
                  <a:lnTo>
                    <a:pt x="423500" y="753414"/>
                  </a:lnTo>
                  <a:lnTo>
                    <a:pt x="413417" y="827410"/>
                  </a:lnTo>
                  <a:lnTo>
                    <a:pt x="403333" y="898042"/>
                  </a:lnTo>
                  <a:lnTo>
                    <a:pt x="396611" y="965312"/>
                  </a:lnTo>
                  <a:lnTo>
                    <a:pt x="393250" y="1029217"/>
                  </a:lnTo>
                  <a:lnTo>
                    <a:pt x="396611" y="1093123"/>
                  </a:lnTo>
                  <a:lnTo>
                    <a:pt x="410055" y="1153665"/>
                  </a:lnTo>
                  <a:lnTo>
                    <a:pt x="433583" y="1210844"/>
                  </a:lnTo>
                  <a:lnTo>
                    <a:pt x="467194" y="1268023"/>
                  </a:lnTo>
                  <a:lnTo>
                    <a:pt x="514250" y="1321838"/>
                  </a:lnTo>
                  <a:lnTo>
                    <a:pt x="578111" y="1372290"/>
                  </a:lnTo>
                  <a:lnTo>
                    <a:pt x="655417" y="1419378"/>
                  </a:lnTo>
                  <a:lnTo>
                    <a:pt x="756250" y="1463103"/>
                  </a:lnTo>
                </a:path>
              </a:pathLst>
            </a:custGeom>
            <a:ln w="6723">
              <a:solidFill>
                <a:srgbClr val="81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78572" y="5680062"/>
              <a:ext cx="174777" cy="144628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8552516" y="4980464"/>
              <a:ext cx="638810" cy="817880"/>
            </a:xfrm>
            <a:custGeom>
              <a:avLst/>
              <a:gdLst/>
              <a:ahLst/>
              <a:cxnLst/>
              <a:rect l="l" t="t" r="r" b="b"/>
              <a:pathLst>
                <a:path w="638809" h="817879">
                  <a:moveTo>
                    <a:pt x="0" y="57178"/>
                  </a:moveTo>
                  <a:lnTo>
                    <a:pt x="47055" y="26907"/>
                  </a:lnTo>
                  <a:lnTo>
                    <a:pt x="90750" y="10090"/>
                  </a:lnTo>
                  <a:lnTo>
                    <a:pt x="131083" y="0"/>
                  </a:lnTo>
                  <a:lnTo>
                    <a:pt x="168055" y="0"/>
                  </a:lnTo>
                  <a:lnTo>
                    <a:pt x="235278" y="26907"/>
                  </a:lnTo>
                  <a:lnTo>
                    <a:pt x="289055" y="77359"/>
                  </a:lnTo>
                  <a:lnTo>
                    <a:pt x="309222" y="110994"/>
                  </a:lnTo>
                  <a:lnTo>
                    <a:pt x="326028" y="147992"/>
                  </a:lnTo>
                  <a:lnTo>
                    <a:pt x="342833" y="184990"/>
                  </a:lnTo>
                  <a:lnTo>
                    <a:pt x="363000" y="279166"/>
                  </a:lnTo>
                  <a:lnTo>
                    <a:pt x="366361" y="332982"/>
                  </a:lnTo>
                  <a:lnTo>
                    <a:pt x="369722" y="386797"/>
                  </a:lnTo>
                  <a:lnTo>
                    <a:pt x="369722" y="440612"/>
                  </a:lnTo>
                  <a:lnTo>
                    <a:pt x="369722" y="494428"/>
                  </a:lnTo>
                  <a:lnTo>
                    <a:pt x="369722" y="541516"/>
                  </a:lnTo>
                  <a:lnTo>
                    <a:pt x="373083" y="591968"/>
                  </a:lnTo>
                  <a:lnTo>
                    <a:pt x="376444" y="635693"/>
                  </a:lnTo>
                  <a:lnTo>
                    <a:pt x="389889" y="676054"/>
                  </a:lnTo>
                  <a:lnTo>
                    <a:pt x="406694" y="713052"/>
                  </a:lnTo>
                  <a:lnTo>
                    <a:pt x="430222" y="746687"/>
                  </a:lnTo>
                  <a:lnTo>
                    <a:pt x="467194" y="773595"/>
                  </a:lnTo>
                  <a:lnTo>
                    <a:pt x="510889" y="793775"/>
                  </a:lnTo>
                  <a:lnTo>
                    <a:pt x="568028" y="810593"/>
                  </a:lnTo>
                  <a:lnTo>
                    <a:pt x="638611" y="817319"/>
                  </a:lnTo>
                </a:path>
              </a:pathLst>
            </a:custGeom>
            <a:ln w="67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50794" y="5720425"/>
              <a:ext cx="157972" cy="154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03C5-5A01-C009-4F73-F12BCFEC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" y="269708"/>
            <a:ext cx="12286673" cy="677108"/>
          </a:xfrm>
        </p:spPr>
        <p:txBody>
          <a:bodyPr/>
          <a:lstStyle/>
          <a:p>
            <a:pPr algn="ctr"/>
            <a:r>
              <a:rPr lang="uk-UA" sz="4400" dirty="0"/>
              <a:t>УСУНЕННЯ ПАРАЗИТНОГО ІМПУЛЬСУ</a:t>
            </a:r>
            <a:endParaRPr lang="en-US" sz="4400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1D81FD82-6BC2-975B-014D-25655381089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125680"/>
            <a:ext cx="4267200" cy="2886455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63FF8C87-6D9B-15FC-47A5-74087D1ADF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1125680"/>
            <a:ext cx="4770668" cy="2886455"/>
          </a:xfrm>
          <a:prstGeom prst="rect">
            <a:avLst/>
          </a:prstGeom>
        </p:spPr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id="{522FE280-EFBD-A3B6-04F2-7DFF8840526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800" y="4190999"/>
            <a:ext cx="4770668" cy="2544446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4C106D9C-97AE-B200-CBE9-7CAD50081A24}"/>
              </a:ext>
            </a:extLst>
          </p:cNvPr>
          <p:cNvSpPr txBox="1"/>
          <p:nvPr/>
        </p:nvSpPr>
        <p:spPr>
          <a:xfrm>
            <a:off x="314960" y="4191000"/>
            <a:ext cx="578104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333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Паразитний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імпульс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виникає,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коли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одна </a:t>
            </a:r>
            <a:r>
              <a:rPr sz="2400" dirty="0">
                <a:latin typeface="Times New Roman"/>
                <a:cs typeface="Times New Roman"/>
              </a:rPr>
              <a:t>змінна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перетинає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границю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між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двома </a:t>
            </a:r>
            <a:r>
              <a:rPr sz="2400" dirty="0">
                <a:latin typeface="Times New Roman"/>
                <a:cs typeface="Times New Roman"/>
              </a:rPr>
              <a:t>первинними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імплікантами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карті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Карно</a:t>
            </a:r>
            <a:endParaRPr sz="2400" dirty="0">
              <a:latin typeface="Times New Roman"/>
              <a:cs typeface="Times New Roman"/>
            </a:endParaRPr>
          </a:p>
          <a:p>
            <a:pPr marL="354965" marR="5080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Цей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імпульс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можна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усунути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добавленням </a:t>
            </a:r>
            <a:r>
              <a:rPr sz="2400" spc="-20" dirty="0">
                <a:latin typeface="Times New Roman"/>
                <a:cs typeface="Times New Roman"/>
              </a:rPr>
              <a:t>додаткових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імплікант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карту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Карно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так, </a:t>
            </a:r>
            <a:r>
              <a:rPr sz="2400" dirty="0">
                <a:latin typeface="Times New Roman"/>
                <a:cs typeface="Times New Roman"/>
              </a:rPr>
              <a:t>щоб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перекрити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ці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границі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4494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03C5-5A01-C009-4F73-F12BCFEC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33600"/>
            <a:ext cx="8095653" cy="492443"/>
          </a:xfrm>
        </p:spPr>
        <p:txBody>
          <a:bodyPr/>
          <a:lstStyle/>
          <a:p>
            <a:pPr algn="ctr"/>
            <a:r>
              <a:rPr lang="uk-UA" dirty="0"/>
              <a:t>ДЯКУЮ ЗА УВАГУ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2835" y="228838"/>
            <a:ext cx="2401991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uk-UA" sz="3600" spc="-10" dirty="0">
                <a:latin typeface="Calibri" panose="020F0502020204030204" pitchFamily="34" charset="0"/>
                <a:cs typeface="Calibri" panose="020F0502020204030204" pitchFamily="34" charset="0"/>
              </a:rPr>
              <a:t>БУЛЕВІ </a:t>
            </a:r>
            <a:r>
              <a:rPr lang="uk-UA" sz="3600" spc="-30" dirty="0">
                <a:latin typeface="Calibri" panose="020F0502020204030204" pitchFamily="34" charset="0"/>
                <a:cs typeface="Calibri" panose="020F0502020204030204" pitchFamily="34" charset="0"/>
              </a:rPr>
              <a:t>АКСІОМИ,</a:t>
            </a:r>
            <a:br>
              <a:rPr lang="uk-UA" sz="3600" spc="-3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600" spc="-30" dirty="0">
                <a:latin typeface="Calibri" panose="020F0502020204030204" pitchFamily="34" charset="0"/>
                <a:cs typeface="Calibri" panose="020F0502020204030204" pitchFamily="34" charset="0"/>
              </a:rPr>
              <a:t>ТЕОРЕМИ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41AC5-7C38-F957-1BCF-A26DC119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66" y="680518"/>
            <a:ext cx="8673713" cy="2977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426A49-40E3-D037-3A12-A1DF636FF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57600"/>
            <a:ext cx="8682180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8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D6FC9D-2D09-ABB2-37F3-AFD949347862}"/>
              </a:ext>
            </a:extLst>
          </p:cNvPr>
          <p:cNvSpPr txBox="1"/>
          <p:nvPr/>
        </p:nvSpPr>
        <p:spPr>
          <a:xfrm>
            <a:off x="1478" y="0"/>
            <a:ext cx="12190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БУЛЕВІ</a:t>
            </a:r>
            <a:r>
              <a:rPr lang="uk-UA" sz="4800" b="1" spc="-1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ТЕОРЕМИ</a:t>
            </a:r>
            <a:r>
              <a:rPr lang="uk-UA" sz="4800" b="1" spc="-1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ДЕКІЛЬКОХ</a:t>
            </a:r>
            <a:r>
              <a:rPr lang="uk-UA" sz="4800" b="1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ЗМІННИХ</a:t>
            </a:r>
            <a:endParaRPr lang="en-U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BA896-4425-B638-950C-670DC0023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11734800" cy="45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3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E6F7AD-6129-EEC9-57BE-634DF8D4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3"/>
            <a:ext cx="12191999" cy="738664"/>
          </a:xfrm>
        </p:spPr>
        <p:txBody>
          <a:bodyPr/>
          <a:lstStyle/>
          <a:p>
            <a:pPr algn="ctr"/>
            <a:r>
              <a:rPr lang="uk-UA" sz="4800" dirty="0">
                <a:latin typeface="+mn-lt"/>
              </a:rPr>
              <a:t>СПРОЩЕННЯ ЛОГІЧНИХ ВИРАЗІВ</a:t>
            </a:r>
            <a:endParaRPr lang="en-US" sz="4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02B04-CD07-50E3-46FA-85EC35DE7954}"/>
              </a:ext>
            </a:extLst>
          </p:cNvPr>
          <p:cNvSpPr txBox="1"/>
          <p:nvPr/>
        </p:nvSpPr>
        <p:spPr>
          <a:xfrm>
            <a:off x="304800" y="1219200"/>
            <a:ext cx="1165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+mj-lt"/>
              </a:rPr>
              <a:t>   ПРИКЛАД</a:t>
            </a:r>
          </a:p>
          <a:p>
            <a:r>
              <a:rPr lang="uk-UA" sz="2400" dirty="0">
                <a:latin typeface="+mj-lt"/>
              </a:rPr>
              <a:t> Нехай потрібно створити пристрій,</a:t>
            </a:r>
            <a:r>
              <a:rPr lang="en-US" sz="2400" dirty="0">
                <a:latin typeface="+mj-lt"/>
              </a:rPr>
              <a:t> </a:t>
            </a:r>
            <a:r>
              <a:rPr lang="uk-UA" sz="2400" dirty="0">
                <a:latin typeface="+mj-lt"/>
              </a:rPr>
              <a:t>функціональна специфікація якого описується логічним виразом. Треба спростити вираз для подальших синтезу та імплементації.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3163A0-CDC8-AE59-627C-1DE24DD2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14600"/>
            <a:ext cx="3191320" cy="3048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2876C1-B65C-2605-B926-B18DD988979E}"/>
              </a:ext>
            </a:extLst>
          </p:cNvPr>
          <p:cNvSpPr txBox="1"/>
          <p:nvPr/>
        </p:nvSpPr>
        <p:spPr>
          <a:xfrm>
            <a:off x="609600" y="2889229"/>
            <a:ext cx="1120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+mj-lt"/>
              </a:rPr>
              <a:t>Розв</a:t>
            </a:r>
            <a:r>
              <a:rPr lang="en-US" sz="2400" b="1" dirty="0">
                <a:latin typeface="+mj-lt"/>
              </a:rPr>
              <a:t>`</a:t>
            </a:r>
            <a:r>
              <a:rPr lang="uk-UA" sz="2400" b="1" dirty="0" err="1">
                <a:latin typeface="+mj-lt"/>
              </a:rPr>
              <a:t>язання</a:t>
            </a:r>
            <a:endParaRPr lang="uk-UA" sz="2400" b="1" dirty="0">
              <a:latin typeface="+mj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25B909-21CF-B2BA-B143-05E3098DA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400" y="4038600"/>
            <a:ext cx="7163800" cy="20005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E6F7AD-6129-EEC9-57BE-634DF8D4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3"/>
            <a:ext cx="12191999" cy="738664"/>
          </a:xfrm>
        </p:spPr>
        <p:txBody>
          <a:bodyPr/>
          <a:lstStyle/>
          <a:p>
            <a:pPr algn="ctr"/>
            <a:r>
              <a:rPr lang="uk-UA" sz="4800" dirty="0">
                <a:latin typeface="+mn-lt"/>
              </a:rPr>
              <a:t>СПРОЩЕННЯ ЛОГІЧНИХ ВИРАЗІВ</a:t>
            </a:r>
            <a:endParaRPr lang="en-US" sz="4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02B04-CD07-50E3-46FA-85EC35DE7954}"/>
              </a:ext>
            </a:extLst>
          </p:cNvPr>
          <p:cNvSpPr txBox="1"/>
          <p:nvPr/>
        </p:nvSpPr>
        <p:spPr>
          <a:xfrm>
            <a:off x="685800" y="1219200"/>
            <a:ext cx="1082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+mj-lt"/>
              </a:rPr>
              <a:t>   </a:t>
            </a:r>
            <a:endParaRPr lang="en-US" sz="2400" b="1" dirty="0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AD38B3-090F-451E-3324-D29B33BA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6" y="1208843"/>
            <a:ext cx="5305426" cy="53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0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E6F7AD-6129-EEC9-57BE-634DF8D4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03"/>
            <a:ext cx="12191999" cy="738664"/>
          </a:xfrm>
        </p:spPr>
        <p:txBody>
          <a:bodyPr/>
          <a:lstStyle/>
          <a:p>
            <a:pPr algn="ctr"/>
            <a:r>
              <a:rPr lang="uk-UA" sz="4800" dirty="0">
                <a:latin typeface="Calibri" panose="020F0502020204030204" pitchFamily="34" charset="0"/>
                <a:cs typeface="Calibri" panose="020F0502020204030204" pitchFamily="34" charset="0"/>
              </a:rPr>
              <a:t>СПРОЩЕННЯ ЛОГІЧНИХ ВИРАЗІВ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02B04-CD07-50E3-46FA-85EC35DE7954}"/>
              </a:ext>
            </a:extLst>
          </p:cNvPr>
          <p:cNvSpPr txBox="1"/>
          <p:nvPr/>
        </p:nvSpPr>
        <p:spPr>
          <a:xfrm>
            <a:off x="685800" y="1219200"/>
            <a:ext cx="1082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+mj-lt"/>
              </a:rPr>
              <a:t>   </a:t>
            </a:r>
            <a:endParaRPr lang="en-US" sz="2400" b="1" dirty="0">
              <a:latin typeface="+mj-lt"/>
            </a:endParaRPr>
          </a:p>
        </p:txBody>
      </p:sp>
      <p:pic>
        <p:nvPicPr>
          <p:cNvPr id="2050" name="Picture 2" descr="Sub-expressions at the outputs of the first three gates.">
            <a:extLst>
              <a:ext uri="{FF2B5EF4-FFF2-40B4-BE49-F238E27FC236}">
                <a16:creationId xmlns:a16="http://schemas.microsoft.com/office/drawing/2014/main" id="{0CED998C-D294-079A-F62A-3C914660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07" y="1039682"/>
            <a:ext cx="41529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FB8577-0E28-F1CC-5827-9C72B4A3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34" y="4114800"/>
            <a:ext cx="421095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output (“Q”) is seen to be equal to the expression AB + BC(B + C)">
            <a:extLst>
              <a:ext uri="{FF2B5EF4-FFF2-40B4-BE49-F238E27FC236}">
                <a16:creationId xmlns:a16="http://schemas.microsoft.com/office/drawing/2014/main" id="{FC8F8CD5-8B73-79C1-0629-F4D8B8141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52" y="1034920"/>
            <a:ext cx="5781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EE895D-8A11-A307-761C-1917566A0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36" y="3382832"/>
            <a:ext cx="4581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F814248-7D1F-BF57-2CD0-27909B984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2"/>
            <a:ext cx="8001000" cy="30714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4EF1DD-8354-0CFF-0B25-CE44B8403642}"/>
              </a:ext>
            </a:extLst>
          </p:cNvPr>
          <p:cNvSpPr txBox="1"/>
          <p:nvPr/>
        </p:nvSpPr>
        <p:spPr>
          <a:xfrm>
            <a:off x="381000" y="1066800"/>
            <a:ext cx="1150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Карно (K-</a:t>
            </a:r>
            <a:r>
              <a:rPr lang="uk-UA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- метод спрощення виразів булевої алгебри</a:t>
            </a: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A23406-103E-40E3-B48F-A63DF9DD3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642" y="2057402"/>
            <a:ext cx="2754758" cy="3429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E26CB6-939C-E14F-C89A-A09C8B3B888A}"/>
              </a:ext>
            </a:extLst>
          </p:cNvPr>
          <p:cNvSpPr txBox="1"/>
          <p:nvPr/>
        </p:nvSpPr>
        <p:spPr>
          <a:xfrm>
            <a:off x="4232" y="0"/>
            <a:ext cx="12187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Calibri" panose="020F0502020204030204" pitchFamily="34" charset="0"/>
                <a:cs typeface="Calibri" panose="020F0502020204030204" pitchFamily="34" charset="0"/>
              </a:rPr>
              <a:t>КАРТИ</a:t>
            </a:r>
            <a:r>
              <a:rPr lang="uk-UA" sz="4800" b="1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48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КАРНО</a:t>
            </a:r>
            <a:endParaRPr lang="en-US" sz="48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1497</Words>
  <Application>Microsoft Office PowerPoint</Application>
  <PresentationFormat>Widescreen</PresentationFormat>
  <Paragraphs>509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Symbol</vt:lpstr>
      <vt:lpstr>Times New Roman</vt:lpstr>
      <vt:lpstr>Office Theme</vt:lpstr>
      <vt:lpstr>1_Тема Office</vt:lpstr>
      <vt:lpstr>ЦИФРОВИЙ ДИЗАЙН НА ОСНОВІ FPGA: ПРИНЦИПИ ТА ЗАСТОСУВАННЯ</vt:lpstr>
      <vt:lpstr>PowerPoint Presentation</vt:lpstr>
      <vt:lpstr>БУЛЕВА АЛГЕБРА (АЛГЕБРА ЛОГІКИ)</vt:lpstr>
      <vt:lpstr>БУЛЕВІ АКСІОМИ, ТЕОРЕМИ</vt:lpstr>
      <vt:lpstr>PowerPoint Presentation</vt:lpstr>
      <vt:lpstr>СПРОЩЕННЯ ЛОГІЧНИХ ВИРАЗІВ</vt:lpstr>
      <vt:lpstr>СПРОЩЕННЯ ЛОГІЧНИХ ВИРАЗІВ</vt:lpstr>
      <vt:lpstr>СПРОЩЕННЯ ЛОГІЧНИХ ВИРАЗІВ</vt:lpstr>
      <vt:lpstr>PowerPoint Presentation</vt:lpstr>
      <vt:lpstr>PowerPoint Presentation</vt:lpstr>
      <vt:lpstr>PowerPoint Presentation</vt:lpstr>
      <vt:lpstr>PowerPoint Presentation</vt:lpstr>
      <vt:lpstr>КАРТИ КАРНО</vt:lpstr>
      <vt:lpstr>КАРТА КАРНО – ТРИ ВХОДИ</vt:lpstr>
      <vt:lpstr>PowerPoint Presentation</vt:lpstr>
      <vt:lpstr>PowerPoint Presentation</vt:lpstr>
      <vt:lpstr>PowerPoint Presentation</vt:lpstr>
      <vt:lpstr>PowerPoint Presentation</vt:lpstr>
      <vt:lpstr>2-ВХОДОВИЙ МУЛЬТИПЛЕКСОР</vt:lpstr>
      <vt:lpstr>4-ВХОДОВИЙ МУЛЬТИПЛЕКСОР</vt:lpstr>
      <vt:lpstr>ВИКОРИСТАННЯ МУЛЬТИПЛЕКСОРА ЯК ТАБЛИЦІ ПЕРЕТВОРЕНЬ (LOOKUP TABLE)</vt:lpstr>
      <vt:lpstr>PowerPoint Presentation</vt:lpstr>
      <vt:lpstr>ДЕШИФРАТОР (DECODER)</vt:lpstr>
      <vt:lpstr>PowerPoint Presentation</vt:lpstr>
      <vt:lpstr>PowerPoint Presentation</vt:lpstr>
      <vt:lpstr>7-СЕГМЕНТНИЙ ДИСПЛЕЙ</vt:lpstr>
      <vt:lpstr>7-СЕГМЕНТНИЙ ДИСПЛЕЙ</vt:lpstr>
      <vt:lpstr>7-СЕГМЕНТНИЙ ДИСПЛЕЙ</vt:lpstr>
      <vt:lpstr>7-СЕГМЕНТНИЙ ДИСПЛЕЙ</vt:lpstr>
      <vt:lpstr>7-СЕГМЕНТНИЙ ДИСПЛЕЙ</vt:lpstr>
      <vt:lpstr>PowerPoint Presentation</vt:lpstr>
      <vt:lpstr>ЗАТРИМКИ ПОШИРЕННЯ І РЕАКЦІЇ</vt:lpstr>
      <vt:lpstr>КРИТИЧНІ І НАЙКОРОТШІ ШЛЯХИ</vt:lpstr>
      <vt:lpstr>ПАРАЗИТНИЙ ІМПУЛЬС</vt:lpstr>
      <vt:lpstr>УСУНЕННЯ ПАРАЗИТНОГО ІМПУЛЬСУ</vt:lpstr>
      <vt:lpstr>ДЯКУЮ ЗА УВАГУ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2024-03-04T10:16:59Z</dcterms:created>
  <dcterms:modified xsi:type="dcterms:W3CDTF">2024-03-15T06:38:59Z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2020-03-01T00:00:00Z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2024-03-04T00:00:00Z</vt:filetime>
  </property>
  <property fmtid="{D5CDD505-2E9C-101B-9397-08002B2CF9AE}" pid="5" name="Producer">
    <vt:lpwstr>Adobe PDF Library 15.0</vt:lpwstr>
  </property>
</Properties>
</file>