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455" r:id="rId2"/>
    <p:sldId id="40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3EC18-CE4D-4B04-9ECF-97A0C3613CE5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D795F-B7F7-422A-AA53-F60A3DA9B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898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CA2939F2-2F60-4544-A24B-A4ECFA7AC8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7B4B8F-5706-433D-A861-5B40EFD93D42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62E2AFEF-4D3A-4903-B55D-1FA64B106C0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1EA577B9-B60A-41C7-A69D-23E46887E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BC78C-3A68-43AB-BF8A-919328FF0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AA5739-A641-42D5-8768-56F9018A7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C2FDEF-69CB-47AB-B640-31662E388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8273-8E6B-4DD8-92F3-25A532B654AF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0FC3D6-13C6-4040-8F13-D358E03E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A931C1-0963-4A9A-A240-CDEE9812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AF45-5CA2-465B-BD05-1B19E734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21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E7AC9-80E8-4AE8-9A5A-293E6E01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F6F9BC-1945-4E44-A8FA-11EEE18AE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0CAB1-3E34-417D-B484-30BE7A059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8273-8E6B-4DD8-92F3-25A532B654AF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8148B9-7C8D-4F09-A500-2E5C6C6E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60BA8-FCBC-47D4-9595-90FD0EF4B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AF45-5CA2-465B-BD05-1B19E734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0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913ADC-A25F-45FF-A8D3-9D1573327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F8A8FA-45F2-4F45-BD7F-6D163CD5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543DF4-1A00-4DFD-9805-8E8957C25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8273-8E6B-4DD8-92F3-25A532B654AF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AD5816-F13A-4504-B2B5-794C509F8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E3B5CF-072F-4610-8186-9B4A10246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AF45-5CA2-465B-BD05-1B19E734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800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2CC240-173D-4D18-B8BA-42D1782DDE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BC8E0F0-0EB3-4C74-8BD8-E669C16D50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0D3511E-8576-44C4-9187-404D96D98C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A1B56-BE23-4ECC-A3F8-0497FD4E41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471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ED05F-2B3C-4F51-BAFC-39DC1A48D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3DD4F9-CF81-452D-B211-B1DB8881E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9C6350-0721-4751-AB1A-F420A0C6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8273-8E6B-4DD8-92F3-25A532B654AF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DB5A13-16BF-46ED-B40E-B8122B45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8DF4CA-DD60-46C0-90FF-369C14F2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AF45-5CA2-465B-BD05-1B19E734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65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E3437-F694-4ADA-AF48-5FAA5944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5D799-B080-4A34-A01C-9A5164277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E94F0-0044-48E1-BEC2-6D1A0F51D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8273-8E6B-4DD8-92F3-25A532B654AF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CF704E-E78A-46A7-BF13-A3B986A4C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CB4405-E999-4ABB-809C-E812F81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AF45-5CA2-465B-BD05-1B19E734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2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E136A-37FC-49B1-91BB-DE3DEE00A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6D329-EE14-47B8-859F-F979C102A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324AD5-C7A2-4D85-977A-E4F9BF28C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D05E0F-8222-4DCD-8563-37170E39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8273-8E6B-4DD8-92F3-25A532B654AF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E09520-BFB3-4BC5-96C6-9EBF6EA80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1E3A3F-B2CB-4A12-B551-542B8A3DB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AF45-5CA2-465B-BD05-1B19E734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79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D6570-ABEA-4F9A-8815-93D29D6B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1832D5-CDCB-48AD-9009-C291A5541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39E7A7-092B-48AB-A2AC-2D4C2FA5E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EB2FDC-DB61-4EE8-8D75-102B776C3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C2E80D-DC38-45FC-8ED2-226F6ACC0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ABF130-C35A-45A6-96CD-59485CF2D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8273-8E6B-4DD8-92F3-25A532B654AF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502143-0CC9-4307-B2B8-4A4406078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7C7783-BE08-451D-A36A-6BA38A65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AF45-5CA2-465B-BD05-1B19E734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8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4CA90-B9C7-4C4C-B447-7CD4345AE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F41094-BA15-469E-9115-CECFD39C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8273-8E6B-4DD8-92F3-25A532B654AF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DC24B2-51FD-4AA3-98AE-AC6703D37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F0E470-3904-4091-96BF-8B8BBCA7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AF45-5CA2-465B-BD05-1B19E734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4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B581D4-CFA5-4F65-9FDD-2C2AC4539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8273-8E6B-4DD8-92F3-25A532B654AF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AD6179-A230-4CD8-98A4-A9B70F84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0DA576-25FB-435E-B4DB-EA62E178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AF45-5CA2-465B-BD05-1B19E734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97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18B3A-9C60-432E-B417-382D6185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8486E0-0D29-4FAB-8A93-F47EC57AF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C5BDFF-7BD0-408E-A9E5-90DDE6524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D0CAFD-7DCA-4B0C-AFC6-58DB6E0C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8273-8E6B-4DD8-92F3-25A532B654AF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AAF80A-0D47-4973-A79E-0CED572B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051F76-5AD7-4996-A399-AA8F9194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AF45-5CA2-465B-BD05-1B19E734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3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80665-92B6-416D-8B75-6735A7E0B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3573BF-FA73-469A-B96C-E7FBEC309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C99B5A-EFAD-489C-A4F6-3B646129C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C4B460-3D5B-4C45-86CA-F3990130D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8273-8E6B-4DD8-92F3-25A532B654AF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D6DE91-F7A4-46D9-B3EE-A7004714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6D9AA0-206E-406A-82F6-C4BD55EE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AF45-5CA2-465B-BD05-1B19E734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72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7ADFA-1AD5-46BA-8387-C87E03A7F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D33383-1BF6-469E-A230-37B97DE8D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F1910A-09BB-4A18-A1AE-2BA92511E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18273-8E6B-4DD8-92F3-25A532B654AF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2ADA44-A6D6-4F76-9B52-00C211B48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B6902C-7988-4D5E-9E01-8960505CA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6AF45-5CA2-465B-BD05-1B19E734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84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2" Type="http://schemas.openxmlformats.org/officeDocument/2006/relationships/video" Target="file:///D:\&#1050;&#1086;&#1089;&#1090;&#1080;&#1085;\&#1052;&#1086;&#1080;%20&#1055;&#1088;&#1077;&#1079;&#1077;&#1085;&#1090;&#1072;&#1094;&#1080;&#1080;\&#1046;&#1091;&#1082;&#1086;&#1074;%20&#1074;&#1086;&#1088;&#1079;&#1077;&#1083;%202009\hm1.wmv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wmf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>
            <a:extLst>
              <a:ext uri="{FF2B5EF4-FFF2-40B4-BE49-F238E27FC236}">
                <a16:creationId xmlns:a16="http://schemas.microsoft.com/office/drawing/2014/main" id="{F4803A48-F67F-4C24-ADD8-E5C2612A585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43100" y="1698625"/>
            <a:ext cx="8434388" cy="1289050"/>
          </a:xfrm>
          <a:solidFill>
            <a:schemeClr val="bg1"/>
          </a:solidFill>
        </p:spPr>
        <p:txBody>
          <a:bodyPr/>
          <a:lstStyle/>
          <a:p>
            <a:pPr marL="0" indent="0" algn="just">
              <a:buNone/>
            </a:pPr>
            <a:r>
              <a:rPr lang="ru-RU" altLang="ru-RU" sz="1800"/>
              <a:t>дозволяє моделювати термічні цикли зварювання, процеси термообробки, прокатки, штампування, кування, опади (пресування), наплавлення, процеси плавлення та кристалізації рідкого металу, деформації при кімнатних та високих температурах, процеси повзучості, термоциклічного впливу.</a:t>
            </a:r>
          </a:p>
        </p:txBody>
      </p:sp>
      <p:pic>
        <p:nvPicPr>
          <p:cNvPr id="101379" name="Picture 14" descr="glibl-3800_html_m2ffbccd8">
            <a:extLst>
              <a:ext uri="{FF2B5EF4-FFF2-40B4-BE49-F238E27FC236}">
                <a16:creationId xmlns:a16="http://schemas.microsoft.com/office/drawing/2014/main" id="{A2E489B6-3D8F-43F4-8920-54645F176471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5389" y="3354389"/>
            <a:ext cx="4141787" cy="3057525"/>
          </a:xfrm>
          <a:noFill/>
        </p:spPr>
      </p:pic>
      <p:sp>
        <p:nvSpPr>
          <p:cNvPr id="101380" name="Rectangle 16">
            <a:extLst>
              <a:ext uri="{FF2B5EF4-FFF2-40B4-BE49-F238E27FC236}">
                <a16:creationId xmlns:a16="http://schemas.microsoft.com/office/drawing/2014/main" id="{C7E1A38A-A2E8-4324-AAD7-A9085362F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6389" y="188913"/>
            <a:ext cx="6300787" cy="1143000"/>
          </a:xfrm>
        </p:spPr>
        <p:txBody>
          <a:bodyPr>
            <a:normAutofit fontScale="90000"/>
          </a:bodyPr>
          <a:lstStyle/>
          <a:p>
            <a:pPr algn="r" eaLnBrk="1" hangingPunct="1">
              <a:lnSpc>
                <a:spcPct val="80000"/>
              </a:lnSpc>
            </a:pPr>
            <a:r>
              <a:rPr lang="ru-RU" altLang="ru-RU" sz="3600" b="1"/>
              <a:t>    Система імітації термодеформаційних процесів </a:t>
            </a:r>
            <a:r>
              <a:rPr lang="en-US" altLang="ru-RU" sz="3600" b="1"/>
              <a:t>GLEEBLE</a:t>
            </a:r>
            <a:r>
              <a:rPr lang="ru-RU" altLang="ru-RU" sz="3600" b="1"/>
              <a:t>-3800</a:t>
            </a:r>
          </a:p>
        </p:txBody>
      </p:sp>
      <p:pic>
        <p:nvPicPr>
          <p:cNvPr id="101381" name="Picture 17" descr="Gleble">
            <a:extLst>
              <a:ext uri="{FF2B5EF4-FFF2-40B4-BE49-F238E27FC236}">
                <a16:creationId xmlns:a16="http://schemas.microsoft.com/office/drawing/2014/main" id="{BD5AF2BE-6557-44C9-86D3-43FAC2014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3352800"/>
            <a:ext cx="41402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Объект 3">
            <a:extLst>
              <a:ext uri="{FF2B5EF4-FFF2-40B4-BE49-F238E27FC236}">
                <a16:creationId xmlns:a16="http://schemas.microsoft.com/office/drawing/2014/main" id="{0DF9FFFA-CCD0-4D8B-BB8F-05514C093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331788"/>
            <a:ext cx="218598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>
            <a:extLst>
              <a:ext uri="{FF2B5EF4-FFF2-40B4-BE49-F238E27FC236}">
                <a16:creationId xmlns:a16="http://schemas.microsoft.com/office/drawing/2014/main" id="{838855C4-4567-4653-B6F3-5571A9981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54" y="24013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403" name="Rectangle 5">
            <a:extLst>
              <a:ext uri="{FF2B5EF4-FFF2-40B4-BE49-F238E27FC236}">
                <a16:creationId xmlns:a16="http://schemas.microsoft.com/office/drawing/2014/main" id="{DAA831A0-0A27-4464-987F-585CF007F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54" y="23489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404" name="Rectangle 6">
            <a:extLst>
              <a:ext uri="{FF2B5EF4-FFF2-40B4-BE49-F238E27FC236}">
                <a16:creationId xmlns:a16="http://schemas.microsoft.com/office/drawing/2014/main" id="{A2D472B6-D79D-46AA-91FF-6D54B7BEE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1962151"/>
            <a:ext cx="24384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800">
              <a:solidFill>
                <a:schemeClr val="tx2"/>
              </a:solidFill>
            </a:endParaRPr>
          </a:p>
        </p:txBody>
      </p:sp>
      <p:sp>
        <p:nvSpPr>
          <p:cNvPr id="102405" name="Rectangle 7">
            <a:extLst>
              <a:ext uri="{FF2B5EF4-FFF2-40B4-BE49-F238E27FC236}">
                <a16:creationId xmlns:a16="http://schemas.microsoft.com/office/drawing/2014/main" id="{C0B3437A-1FF5-4F5F-8C7D-B60A1285F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0" y="1046164"/>
            <a:ext cx="3765550" cy="2954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600">
                <a:latin typeface="Times New Roman" panose="02020603050405020304" pitchFamily="18" charset="0"/>
              </a:rPr>
              <a:t>Система </a:t>
            </a:r>
            <a:r>
              <a:rPr kumimoji="1" lang="en-US" altLang="ru-RU" sz="1600">
                <a:latin typeface="Times New Roman" panose="02020603050405020304" pitchFamily="18" charset="0"/>
              </a:rPr>
              <a:t>Gleeble 3800 </a:t>
            </a:r>
            <a:r>
              <a:rPr kumimoji="1" lang="ru-RU" altLang="ru-RU" sz="1600">
                <a:latin typeface="Times New Roman" panose="02020603050405020304" pitchFamily="18" charset="0"/>
              </a:rPr>
              <a:t>застосовується для дослідження структурно-фазових перетворень в металі швів і ЗТВ, визначення кінетики розпаду астеніту з визначенням температурних діапазонів феритного, бейнітного і мартенситного перетворення, розробці та вдосконаленні режимів термо-механічної обробки високоміцних сталей і сплавів. імітаторів зварних з'єднань сталей з нагріванням за реальними термічними циклами зварювання</a:t>
            </a:r>
            <a:endParaRPr kumimoji="1" lang="uk-UA" altLang="ru-RU" sz="1600">
              <a:latin typeface="Times New Roman" panose="02020603050405020304" pitchFamily="18" charset="0"/>
            </a:endParaRPr>
          </a:p>
        </p:txBody>
      </p:sp>
      <p:graphicFrame>
        <p:nvGraphicFramePr>
          <p:cNvPr id="102406" name="Object 8">
            <a:extLst>
              <a:ext uri="{FF2B5EF4-FFF2-40B4-BE49-F238E27FC236}">
                <a16:creationId xmlns:a16="http://schemas.microsoft.com/office/drawing/2014/main" id="{396E306C-4DB2-4BB0-82C1-085C4D3C8E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200819"/>
              </p:ext>
            </p:extLst>
          </p:nvPr>
        </p:nvGraphicFramePr>
        <p:xfrm>
          <a:off x="1132503" y="3813175"/>
          <a:ext cx="1830388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5" imgW="9422222" imgH="7784127" progId="Photoshop.Image.10">
                  <p:embed/>
                </p:oleObj>
              </mc:Choice>
              <mc:Fallback>
                <p:oleObj name="Image" r:id="rId5" imgW="9422222" imgH="7784127" progId="Photoshop.Image.10">
                  <p:embed/>
                  <p:pic>
                    <p:nvPicPr>
                      <p:cNvPr id="102406" name="Object 8">
                        <a:extLst>
                          <a:ext uri="{FF2B5EF4-FFF2-40B4-BE49-F238E27FC236}">
                            <a16:creationId xmlns:a16="http://schemas.microsoft.com/office/drawing/2014/main" id="{396E306C-4DB2-4BB0-82C1-085C4D3C8E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2503" y="3813175"/>
                        <a:ext cx="1830388" cy="127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07" name="Picture 9">
            <a:extLst>
              <a:ext uri="{FF2B5EF4-FFF2-40B4-BE49-F238E27FC236}">
                <a16:creationId xmlns:a16="http://schemas.microsoft.com/office/drawing/2014/main" id="{FFD734ED-3F68-4B37-8743-0DA8268F0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04" y="5368925"/>
            <a:ext cx="177482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8" name="Rectangle 10">
            <a:extLst>
              <a:ext uri="{FF2B5EF4-FFF2-40B4-BE49-F238E27FC236}">
                <a16:creationId xmlns:a16="http://schemas.microsoft.com/office/drawing/2014/main" id="{1F1B2DF5-8B7F-499F-8497-A1FEBB063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8117" y="3014663"/>
            <a:ext cx="2571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409" name="Rectangle 11">
            <a:extLst>
              <a:ext uri="{FF2B5EF4-FFF2-40B4-BE49-F238E27FC236}">
                <a16:creationId xmlns:a16="http://schemas.microsoft.com/office/drawing/2014/main" id="{1E814254-DBE8-4ED8-85D9-5D970E87A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54" y="1851648"/>
            <a:ext cx="64761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2400">
              <a:latin typeface="Times New Roman" panose="02020603050405020304" pitchFamily="18" charset="0"/>
            </a:endParaRPr>
          </a:p>
        </p:txBody>
      </p:sp>
      <p:pic>
        <p:nvPicPr>
          <p:cNvPr id="102410" name="Picture 12" descr="1">
            <a:extLst>
              <a:ext uri="{FF2B5EF4-FFF2-40B4-BE49-F238E27FC236}">
                <a16:creationId xmlns:a16="http://schemas.microsoft.com/office/drawing/2014/main" id="{FC7394BC-31BD-48F6-B8AF-A82F9ECB7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22" y="1463675"/>
            <a:ext cx="47466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11" name="Object 15">
            <a:extLst>
              <a:ext uri="{FF2B5EF4-FFF2-40B4-BE49-F238E27FC236}">
                <a16:creationId xmlns:a16="http://schemas.microsoft.com/office/drawing/2014/main" id="{6E774D51-488B-4BC6-BEA9-7E5618E808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48526" y="4376739"/>
          <a:ext cx="3121025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Graph" r:id="rId9" imgW="3944112" imgH="2900477" progId="Origin50.Graph">
                  <p:embed/>
                </p:oleObj>
              </mc:Choice>
              <mc:Fallback>
                <p:oleObj name="Graph" r:id="rId9" imgW="3944112" imgH="2900477" progId="Origin50.Graph">
                  <p:embed/>
                  <p:pic>
                    <p:nvPicPr>
                      <p:cNvPr id="102411" name="Object 15">
                        <a:extLst>
                          <a:ext uri="{FF2B5EF4-FFF2-40B4-BE49-F238E27FC236}">
                            <a16:creationId xmlns:a16="http://schemas.microsoft.com/office/drawing/2014/main" id="{6E774D51-488B-4BC6-BEA9-7E5618E808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6" y="4376739"/>
                        <a:ext cx="3121025" cy="2295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2" name="Rectangle 16">
            <a:extLst>
              <a:ext uri="{FF2B5EF4-FFF2-40B4-BE49-F238E27FC236}">
                <a16:creationId xmlns:a16="http://schemas.microsoft.com/office/drawing/2014/main" id="{FB4B7366-2C6A-491C-90A5-4EABDAD4C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017" y="3517901"/>
            <a:ext cx="4541837" cy="238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i="1"/>
              <a:t> </a:t>
            </a:r>
            <a:r>
              <a:rPr lang="en-US" altLang="ru-RU" sz="1200" i="1"/>
              <a:t>C</a:t>
            </a:r>
            <a:r>
              <a:rPr lang="ru-RU" altLang="ru-RU" sz="1200" i="1"/>
              <a:t>хема роботи системи                  Рельні випробування</a:t>
            </a:r>
          </a:p>
        </p:txBody>
      </p:sp>
      <p:sp>
        <p:nvSpPr>
          <p:cNvPr id="102413" name="Rectangle 18">
            <a:extLst>
              <a:ext uri="{FF2B5EF4-FFF2-40B4-BE49-F238E27FC236}">
                <a16:creationId xmlns:a16="http://schemas.microsoft.com/office/drawing/2014/main" id="{C1B2E32F-00C7-4CE7-AA4E-F8F69B87C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75" y="4070351"/>
            <a:ext cx="3544888" cy="238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Визначення температур фазових перетворень</a:t>
            </a:r>
          </a:p>
        </p:txBody>
      </p:sp>
      <p:pic>
        <p:nvPicPr>
          <p:cNvPr id="102414" name="Picture 20">
            <a:extLst>
              <a:ext uri="{FF2B5EF4-FFF2-40B4-BE49-F238E27FC236}">
                <a16:creationId xmlns:a16="http://schemas.microsoft.com/office/drawing/2014/main" id="{AA41C042-8661-4122-9B7B-EC9EB803E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03" y="5211764"/>
            <a:ext cx="196215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406" name="hm1.wmv">
            <a:hlinkClick r:id="" action="ppaction://media"/>
            <a:extLst>
              <a:ext uri="{FF2B5EF4-FFF2-40B4-BE49-F238E27FC236}">
                <a16:creationId xmlns:a16="http://schemas.microsoft.com/office/drawing/2014/main" id="{9B270BEA-7A11-4450-91B5-C28F4FF450D3}"/>
              </a:ext>
            </a:extLst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79" y="5211764"/>
            <a:ext cx="1801813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6" name="Прямоугольник 2">
            <a:extLst>
              <a:ext uri="{FF2B5EF4-FFF2-40B4-BE49-F238E27FC236}">
                <a16:creationId xmlns:a16="http://schemas.microsoft.com/office/drawing/2014/main" id="{C2C5752D-A9F3-4C78-867C-ED686BEE4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675" y="-28575"/>
            <a:ext cx="7143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/>
              <a:t>Методи</a:t>
            </a:r>
            <a:r>
              <a:rPr lang="ru-RU" altLang="ru-RU" b="1" dirty="0"/>
              <a:t> </a:t>
            </a:r>
            <a:r>
              <a:rPr lang="ru-RU" altLang="ru-RU" b="1" dirty="0" err="1"/>
              <a:t>аналізу</a:t>
            </a:r>
            <a:r>
              <a:rPr lang="ru-RU" altLang="ru-RU" b="1" dirty="0"/>
              <a:t> </a:t>
            </a:r>
            <a:r>
              <a:rPr lang="ru-RU" altLang="ru-RU" b="1" dirty="0" err="1"/>
              <a:t>фазових</a:t>
            </a:r>
            <a:r>
              <a:rPr lang="ru-RU" altLang="ru-RU" b="1" dirty="0"/>
              <a:t> </a:t>
            </a:r>
            <a:r>
              <a:rPr lang="ru-RU" altLang="ru-RU" b="1" dirty="0" err="1"/>
              <a:t>перетворень</a:t>
            </a:r>
            <a:r>
              <a:rPr lang="ru-RU" altLang="ru-RU" b="1" dirty="0"/>
              <a:t> </a:t>
            </a:r>
            <a:r>
              <a:rPr lang="en-US" altLang="ru-RU" b="1" dirty="0" err="1"/>
              <a:t>Gleeble</a:t>
            </a:r>
            <a:r>
              <a:rPr lang="ru-RU" altLang="ru-RU" b="1" dirty="0"/>
              <a:t> 3800 </a:t>
            </a:r>
          </a:p>
        </p:txBody>
      </p:sp>
      <p:pic>
        <p:nvPicPr>
          <p:cNvPr id="102417" name="Picture 1106">
            <a:extLst>
              <a:ext uri="{FF2B5EF4-FFF2-40B4-BE49-F238E27FC236}">
                <a16:creationId xmlns:a16="http://schemas.microsoft.com/office/drawing/2014/main" id="{37EF881F-4F72-40AE-8CBE-5DAA29D23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91" y="3760788"/>
            <a:ext cx="2011362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8" name="Объект 3">
            <a:extLst>
              <a:ext uri="{FF2B5EF4-FFF2-40B4-BE49-F238E27FC236}">
                <a16:creationId xmlns:a16="http://schemas.microsoft.com/office/drawing/2014/main" id="{4BC9E2FC-C19A-45E1-ADCE-5381A0849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57" y="-334340"/>
            <a:ext cx="218598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0" fill="hold"/>
                                        <p:tgtEl>
                                          <p:spTgt spid="1444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440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4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44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4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117</Words>
  <Application>Microsoft Office PowerPoint</Application>
  <PresentationFormat>Широкоэкранный</PresentationFormat>
  <Paragraphs>7</Paragraphs>
  <Slides>2</Slides>
  <Notes>1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Adobe Photoshop Image</vt:lpstr>
      <vt:lpstr>Origin Graph</vt:lpstr>
      <vt:lpstr>    Система імітації термодеформаційних процесів GLEEBLE-3800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Система імітації термодеформаційних процесів GLEEBLE-3800</dc:title>
  <dc:creator>Kostin Valery</dc:creator>
  <cp:lastModifiedBy>Kostin Valery</cp:lastModifiedBy>
  <cp:revision>1</cp:revision>
  <dcterms:created xsi:type="dcterms:W3CDTF">2024-10-18T09:56:03Z</dcterms:created>
  <dcterms:modified xsi:type="dcterms:W3CDTF">2024-10-18T09:57:19Z</dcterms:modified>
</cp:coreProperties>
</file>