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3" r:id="rId4"/>
    <p:sldId id="265" r:id="rId5"/>
    <p:sldId id="543" r:id="rId6"/>
    <p:sldId id="264" r:id="rId7"/>
    <p:sldId id="544" r:id="rId8"/>
    <p:sldId id="545" r:id="rId9"/>
    <p:sldId id="546" r:id="rId10"/>
    <p:sldId id="557" r:id="rId11"/>
    <p:sldId id="565" r:id="rId12"/>
    <p:sldId id="569" r:id="rId13"/>
    <p:sldId id="570" r:id="rId14"/>
    <p:sldId id="558" r:id="rId15"/>
    <p:sldId id="560" r:id="rId16"/>
    <p:sldId id="547" r:id="rId17"/>
    <p:sldId id="550" r:id="rId18"/>
    <p:sldId id="551" r:id="rId19"/>
    <p:sldId id="496" r:id="rId20"/>
    <p:sldId id="497" r:id="rId21"/>
    <p:sldId id="499" r:id="rId22"/>
    <p:sldId id="500" r:id="rId23"/>
    <p:sldId id="501" r:id="rId24"/>
    <p:sldId id="548" r:id="rId25"/>
    <p:sldId id="502" r:id="rId26"/>
    <p:sldId id="369" r:id="rId27"/>
    <p:sldId id="366" r:id="rId28"/>
    <p:sldId id="367" r:id="rId29"/>
    <p:sldId id="368" r:id="rId30"/>
    <p:sldId id="549" r:id="rId31"/>
    <p:sldId id="362" r:id="rId32"/>
    <p:sldId id="534" r:id="rId33"/>
    <p:sldId id="372" r:id="rId34"/>
    <p:sldId id="552" r:id="rId35"/>
    <p:sldId id="509" r:id="rId36"/>
    <p:sldId id="511" r:id="rId37"/>
    <p:sldId id="512" r:id="rId38"/>
    <p:sldId id="514" r:id="rId39"/>
    <p:sldId id="553" r:id="rId40"/>
    <p:sldId id="380" r:id="rId41"/>
    <p:sldId id="542" r:id="rId42"/>
    <p:sldId id="536" r:id="rId43"/>
    <p:sldId id="537" r:id="rId44"/>
    <p:sldId id="538" r:id="rId45"/>
    <p:sldId id="539" r:id="rId46"/>
    <p:sldId id="540" r:id="rId47"/>
    <p:sldId id="555" r:id="rId48"/>
    <p:sldId id="571" r:id="rId49"/>
    <p:sldId id="516" r:id="rId50"/>
    <p:sldId id="564" r:id="rId51"/>
    <p:sldId id="554" r:id="rId52"/>
    <p:sldId id="556" r:id="rId53"/>
    <p:sldId id="559" r:id="rId54"/>
    <p:sldId id="363" r:id="rId55"/>
    <p:sldId id="535" r:id="rId56"/>
    <p:sldId id="541" r:id="rId5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AB6"/>
    <a:srgbClr val="5D4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7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0712-31D1-4BE6-9AA7-43F2824B1D7F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78274-B582-46A7-AE23-676052C4C54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32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7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26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2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9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7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BA59F-E972-3332-A7B3-550262FA8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7F565E-1924-E96F-C48D-292ED6600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ADD2035-C548-303A-7F51-EC8B1558A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FFAF81-B5A1-1E21-F8BC-395CF850C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8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8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6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1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7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5058B-16D0-437E-A67A-B57533C8DE0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6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84169-0272-CB0E-7649-9836A473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9F31DC-1946-910F-5493-E53FED937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28F5CD-F80E-666A-D278-99D62C96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FDE619-B1FC-F3B8-C72E-6E84B760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86CBB9-EE64-29C7-D1D9-F393C9C9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27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AA391-5261-384E-C181-6C062DC5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14B1017-12D2-E4F7-6629-E41BE85F0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AD818F-B67F-947C-DC28-A81A69D5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9F5207-F0D3-0F6B-BF85-BAC43F4C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75D7CE-E6FC-F1CE-8483-270F2ADD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48987C-5B35-B302-D473-47FAD9E1C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F50E97-C452-18D7-3E8B-175EA87EA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74F078-C6F0-4621-45FA-0D2069BD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E51D00-48C0-421C-632A-A1D8C3F5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F1CBC6-8CD4-4A4F-8549-A147AE02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64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C33AF-31A5-077C-DC6F-C1437F2D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5FD4D2-00D1-343C-BFEC-52C5D6B1B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5C9FA6-D2FA-7488-3004-4A39B7C3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D658F-879D-EA4D-A03E-A68F5556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38DB3C-4375-D7CE-DA54-CB5E06A8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423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8531D-38F4-6D50-23A5-D268BC31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952222-0C4B-3309-BC25-EF578BA59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D51B2A-C99E-4D9B-396C-C94F155B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A02E54-727B-1393-25C6-A0972E7B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0F7671-1E34-6695-A8DE-48AB8A9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16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F0E65-2952-5B24-A762-85ECC386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357515-62C5-374B-C0F1-7DCCA647B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C3DCFE-5C5D-053D-1898-E1822EF38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2BF29F-FF5A-45F4-F775-FC6A41DE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604277-0172-2F92-CBC9-D2E91663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2C3BC61-6198-30EB-F922-479AECCC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40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699E-1426-61A9-F769-8713E9F8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A3F24-50B4-28A4-52CB-0D0B25C8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7D45928-7EC1-B20E-0105-1B74A72A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6514D76-8A26-5A02-68C3-76AA0C4F8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A77DD24-E73A-DFC5-6EED-1040EF9F5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FB9D281-0210-59F4-3D69-ED895C56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5AB31C-F887-BE22-817F-DE6111C7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D0F76B2-2089-830D-1081-FE09213A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57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D13CA-5DB7-8ED4-21C9-6D14DC88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6075D40-6D90-1B04-8C60-432B54AD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84B9E7-966B-4BF2-64AE-3B57A0AA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1F3589-79E9-D3AA-C810-30B7977B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99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21A94DF-4E95-0004-948E-C0F81507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6B07E8A-2C5A-8EEA-E87D-A72C35C6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B71B2F6-B92F-5881-73A2-65645094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686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ED5F6-5BE5-4650-AB48-2F98C852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803D78-78BE-D72A-32CF-0B171C444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5CE6E0-990E-0984-7441-584DA612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552BB9-108B-7AEB-600A-267D9043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13CF55-8EE9-2EB6-7E4C-76A72D24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289EE6-2781-9BA7-57CD-3A6FE649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52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E1C81-D61C-8427-546C-227BE7F1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B8E2AA1-6E04-19FA-4D93-BCD756D95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C342AD-8652-0D37-9585-C54DC1FCC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BB9319E-11DB-43E3-788C-269BB3E9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70FD4E-E833-8C70-6DA7-45636CD9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5253313-31D9-B479-4093-3A8F2905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8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BC090D-AFEC-302F-F43D-30BD952E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5663FD5-685B-4964-4943-672573A4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0B661-8280-8753-451F-E8F13A833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00D3-B6FC-4484-9D29-0F4368B04850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7B1BE7-5F48-034C-592D-3AD2F49C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249CD6-488E-7DA0-D68D-A57422303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114A3-B90B-4A25-8FA0-E519F39704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58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rive.google.com/file/d/1JfQtVGVHLM_zNpjgvqxIAt1HKZWH7gPd/view?usp=shari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fQtVGVHLM_zNpjgvqxIAt1HKZWH7gPd/view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microsoft-365/project/compare-microsoft-project-management-software?market=us&amp;activetab=tabs%3aprimaryr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F5FC0-6336-5820-7783-9B23FF4C4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2327591"/>
            <a:ext cx="9144000" cy="191389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00B0F0"/>
                </a:solidFill>
              </a:rPr>
              <a:t>Управління інноваційними проєктами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4C65EF-D0AE-18B6-1071-F6BFE260F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160" y="4530409"/>
            <a:ext cx="9144000" cy="1655762"/>
          </a:xfrm>
        </p:spPr>
        <p:txBody>
          <a:bodyPr/>
          <a:lstStyle/>
          <a:p>
            <a:r>
              <a:rPr lang="uk-UA" dirty="0"/>
              <a:t>Кубарева Ірина</a:t>
            </a:r>
          </a:p>
          <a:p>
            <a:r>
              <a:rPr lang="uk-UA" dirty="0" err="1"/>
              <a:t>к.е.н</a:t>
            </a:r>
            <a:r>
              <a:rPr lang="uk-UA" dirty="0"/>
              <a:t>., доцент, проєктний менеджер</a:t>
            </a:r>
          </a:p>
          <a:p>
            <a:r>
              <a:rPr lang="uk-UA" dirty="0"/>
              <a:t>КАУ</a:t>
            </a:r>
          </a:p>
        </p:txBody>
      </p:sp>
      <p:pic>
        <p:nvPicPr>
          <p:cNvPr id="1026" name="Picture 2" descr="Київський академічний університет — Вікіпедія">
            <a:extLst>
              <a:ext uri="{FF2B5EF4-FFF2-40B4-BE49-F238E27FC236}">
                <a16:creationId xmlns:a16="http://schemas.microsoft.com/office/drawing/2014/main" id="{A0F518F2-94CC-8DB1-310F-8EF7AE5B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9" y="78103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378EB2A-3C10-418A-CC5D-199A0F73D866}"/>
              </a:ext>
            </a:extLst>
          </p:cNvPr>
          <p:cNvSpPr txBox="1">
            <a:spLocks/>
          </p:cNvSpPr>
          <p:nvPr/>
        </p:nvSpPr>
        <p:spPr>
          <a:xfrm>
            <a:off x="5496791" y="442435"/>
            <a:ext cx="6047510" cy="700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00B0F0"/>
                </a:solidFill>
              </a:rPr>
              <a:t>Кафедра менеджменту інновацій</a:t>
            </a:r>
          </a:p>
        </p:txBody>
      </p:sp>
    </p:spTree>
    <p:extLst>
      <p:ext uri="{BB962C8B-B14F-4D97-AF65-F5344CB8AC3E}">
        <p14:creationId xmlns:p14="http://schemas.microsoft.com/office/powerpoint/2010/main" val="7381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D187B-8FCA-B09B-1FB7-14B053E1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B18DF-9651-F182-643E-DA48DD8A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02" y="1060384"/>
            <a:ext cx="1928553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Діаграма </a:t>
            </a:r>
            <a:r>
              <a:rPr lang="uk-UA" sz="3200" b="1" dirty="0" err="1">
                <a:solidFill>
                  <a:srgbClr val="00B0F0"/>
                </a:solidFill>
              </a:rPr>
              <a:t>Ганта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053406-C318-C321-EF19-254763E0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73" y="3346913"/>
            <a:ext cx="4983480" cy="31058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noProof="0" dirty="0"/>
              <a:t>Горизонтальні смуги = роботи.</a:t>
            </a:r>
          </a:p>
          <a:p>
            <a:pPr marL="0" indent="0">
              <a:buNone/>
            </a:pPr>
            <a:r>
              <a:rPr lang="uk-UA" sz="2400" noProof="0" dirty="0"/>
              <a:t>Вісь X — час,</a:t>
            </a:r>
          </a:p>
          <a:p>
            <a:pPr marL="0" indent="0">
              <a:buNone/>
            </a:pPr>
            <a:r>
              <a:rPr lang="uk-UA" sz="2400" noProof="0" dirty="0"/>
              <a:t>вісь Y — роботи.</a:t>
            </a:r>
          </a:p>
          <a:p>
            <a:pPr marL="0" indent="0">
              <a:buNone/>
            </a:pPr>
            <a:r>
              <a:rPr lang="uk-UA" sz="2400" noProof="0" dirty="0"/>
              <a:t>Візуально показує:</a:t>
            </a:r>
          </a:p>
          <a:p>
            <a:pPr lvl="1"/>
            <a:r>
              <a:rPr lang="uk-UA" noProof="0" dirty="0"/>
              <a:t>перекриття завдань,</a:t>
            </a:r>
          </a:p>
          <a:p>
            <a:pPr lvl="1"/>
            <a:r>
              <a:rPr lang="uk-UA" noProof="0" dirty="0"/>
              <a:t>затримки,</a:t>
            </a:r>
          </a:p>
          <a:p>
            <a:pPr lvl="1"/>
            <a:r>
              <a:rPr lang="uk-UA" noProof="0" dirty="0"/>
              <a:t>зв'язки між роботами</a:t>
            </a:r>
          </a:p>
          <a:p>
            <a:pPr lvl="1"/>
            <a:r>
              <a:rPr lang="uk-UA" noProof="0" dirty="0"/>
              <a:t>прогрес виконання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855F59-BB94-BED9-A38A-47EE230B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685" y="294238"/>
            <a:ext cx="8722079" cy="23171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6E4B0D-B54D-6BF6-21A0-EB3EABD19F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43"/>
          <a:stretch>
            <a:fillRect/>
          </a:stretch>
        </p:blipFill>
        <p:spPr>
          <a:xfrm>
            <a:off x="4940321" y="2930236"/>
            <a:ext cx="7052124" cy="30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12E32-1979-96EA-9637-23FBAFC5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4E58D-42A5-7D21-5F2D-5494D398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Приклад </a:t>
            </a:r>
            <a:r>
              <a:rPr lang="ru-RU" sz="3200" b="1" dirty="0" err="1">
                <a:solidFill>
                  <a:srgbClr val="00B0F0"/>
                </a:solidFill>
              </a:rPr>
              <a:t>Розкладу</a:t>
            </a:r>
            <a:r>
              <a:rPr lang="ru-RU" sz="3200" b="1" dirty="0">
                <a:solidFill>
                  <a:srgbClr val="00B0F0"/>
                </a:solidFill>
              </a:rPr>
              <a:t> проєкту (</a:t>
            </a:r>
            <a:r>
              <a:rPr lang="en-US" sz="2000" b="1" dirty="0">
                <a:solidFill>
                  <a:srgbClr val="00B0F0"/>
                </a:solidFill>
              </a:rPr>
              <a:t>PMBOK,</a:t>
            </a:r>
            <a:r>
              <a:rPr lang="uk-UA" sz="2000" b="1" dirty="0">
                <a:solidFill>
                  <a:srgbClr val="00B0F0"/>
                </a:solidFill>
              </a:rPr>
              <a:t> 6-е вид.,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uk-UA" sz="2000" b="1" dirty="0" err="1">
                <a:solidFill>
                  <a:srgbClr val="00B0F0"/>
                </a:solidFill>
              </a:rPr>
              <a:t>стор</a:t>
            </a:r>
            <a:r>
              <a:rPr lang="uk-UA" sz="2000" b="1" dirty="0">
                <a:solidFill>
                  <a:srgbClr val="00B0F0"/>
                </a:solidFill>
              </a:rPr>
              <a:t>. 219</a:t>
            </a:r>
            <a:r>
              <a:rPr lang="uk-UA" sz="3200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AB53CD-DC49-393B-CB3D-E79CC300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43" y="1513908"/>
            <a:ext cx="10929353" cy="38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5EC6-3BB0-984F-4D55-403496246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A36CA-A93E-E476-1903-18D28845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Приклад </a:t>
            </a:r>
            <a:r>
              <a:rPr lang="ru-RU" sz="3200" b="1" dirty="0" err="1">
                <a:solidFill>
                  <a:srgbClr val="00B0F0"/>
                </a:solidFill>
              </a:rPr>
              <a:t>Розкладу</a:t>
            </a:r>
            <a:r>
              <a:rPr lang="ru-RU" sz="3200" b="1" dirty="0">
                <a:solidFill>
                  <a:srgbClr val="00B0F0"/>
                </a:solidFill>
              </a:rPr>
              <a:t> проєкту (</a:t>
            </a:r>
            <a:r>
              <a:rPr lang="en-US" sz="2000" b="1" dirty="0">
                <a:solidFill>
                  <a:srgbClr val="00B0F0"/>
                </a:solidFill>
              </a:rPr>
              <a:t>PMBOK,</a:t>
            </a:r>
            <a:r>
              <a:rPr lang="uk-UA" sz="2000" b="1" dirty="0">
                <a:solidFill>
                  <a:srgbClr val="00B0F0"/>
                </a:solidFill>
              </a:rPr>
              <a:t> 6-е вид.,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uk-UA" sz="2000" b="1" dirty="0" err="1">
                <a:solidFill>
                  <a:srgbClr val="00B0F0"/>
                </a:solidFill>
              </a:rPr>
              <a:t>стор</a:t>
            </a:r>
            <a:r>
              <a:rPr lang="uk-UA" sz="2000" b="1" dirty="0">
                <a:solidFill>
                  <a:srgbClr val="00B0F0"/>
                </a:solidFill>
              </a:rPr>
              <a:t>. 219</a:t>
            </a:r>
            <a:r>
              <a:rPr lang="uk-UA" sz="3200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C69D1-B295-E6FA-B8EA-EC87159BF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86" y="2117308"/>
            <a:ext cx="11069027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EF161-BB9F-E5A4-DB5A-12C5EB9F8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ECE3E-3846-A6B8-3937-4CA9EDDB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9948"/>
            <a:ext cx="1981200" cy="35672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Приклад </a:t>
            </a:r>
            <a:r>
              <a:rPr lang="ru-RU" sz="3200" b="1" dirty="0" err="1">
                <a:solidFill>
                  <a:srgbClr val="00B0F0"/>
                </a:solidFill>
              </a:rPr>
              <a:t>Розкладу</a:t>
            </a:r>
            <a:r>
              <a:rPr lang="ru-RU" sz="3200" b="1" dirty="0">
                <a:solidFill>
                  <a:srgbClr val="00B0F0"/>
                </a:solidFill>
              </a:rPr>
              <a:t> проєкту (</a:t>
            </a:r>
            <a:r>
              <a:rPr lang="en-US" sz="2000" b="1" dirty="0">
                <a:solidFill>
                  <a:srgbClr val="00B0F0"/>
                </a:solidFill>
              </a:rPr>
              <a:t>PMBOK,</a:t>
            </a:r>
            <a:r>
              <a:rPr lang="uk-UA" sz="2000" b="1" dirty="0">
                <a:solidFill>
                  <a:srgbClr val="00B0F0"/>
                </a:solidFill>
              </a:rPr>
              <a:t> 6-е вид.,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uk-UA" sz="2000" b="1" dirty="0" err="1">
                <a:solidFill>
                  <a:srgbClr val="00B0F0"/>
                </a:solidFill>
              </a:rPr>
              <a:t>стор</a:t>
            </a:r>
            <a:r>
              <a:rPr lang="uk-UA" sz="2000" b="1" dirty="0">
                <a:solidFill>
                  <a:srgbClr val="00B0F0"/>
                </a:solidFill>
              </a:rPr>
              <a:t>. 219</a:t>
            </a:r>
            <a:r>
              <a:rPr lang="uk-UA" sz="3200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B5419-9FCF-5C15-4B72-3EC4B97B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24" y="337706"/>
            <a:ext cx="7278116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87F4E-D40B-595C-802D-7DBC19519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B23BA-62E2-3C78-283E-B6F61828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Приклад </a:t>
            </a:r>
            <a:r>
              <a:rPr lang="ru-RU" sz="3200" b="1" dirty="0" err="1">
                <a:solidFill>
                  <a:srgbClr val="00B0F0"/>
                </a:solidFill>
              </a:rPr>
              <a:t>Розкладу</a:t>
            </a:r>
            <a:r>
              <a:rPr lang="ru-RU" sz="3200" b="1" dirty="0">
                <a:solidFill>
                  <a:srgbClr val="00B0F0"/>
                </a:solidFill>
              </a:rPr>
              <a:t> для </a:t>
            </a:r>
            <a:r>
              <a:rPr lang="ru-RU" sz="3200" b="1" dirty="0" err="1">
                <a:solidFill>
                  <a:srgbClr val="00B0F0"/>
                </a:solidFill>
              </a:rPr>
              <a:t>дослідницького</a:t>
            </a:r>
            <a:r>
              <a:rPr lang="ru-RU" sz="3200" b="1" dirty="0">
                <a:solidFill>
                  <a:srgbClr val="00B0F0"/>
                </a:solidFill>
              </a:rPr>
              <a:t> проєкту</a:t>
            </a:r>
            <a:endParaRPr lang="uk-UA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10E8C02-CF57-A340-584C-422A3F170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73920"/>
              </p:ext>
            </p:extLst>
          </p:nvPr>
        </p:nvGraphicFramePr>
        <p:xfrm>
          <a:off x="838200" y="1965960"/>
          <a:ext cx="10515600" cy="3406935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50164348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980019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5487935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86359094"/>
                    </a:ext>
                  </a:extLst>
                </a:gridCol>
              </a:tblGrid>
              <a:tr h="681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/>
                        <a:t>Завдання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/>
                        <a:t>Початок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/>
                        <a:t>Кінець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/>
                        <a:t>Тривалість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736050"/>
                  </a:ext>
                </a:extLst>
              </a:tr>
              <a:tr h="681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Підготовка зразків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1.10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10.10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10 днів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841284"/>
                  </a:ext>
                </a:extLst>
              </a:tr>
              <a:tr h="681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Експерименти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11.10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30.10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20 днів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550740"/>
                  </a:ext>
                </a:extLst>
              </a:tr>
              <a:tr h="681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Аналіз даних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25.10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5.11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10 днів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696877"/>
                  </a:ext>
                </a:extLst>
              </a:tr>
              <a:tr h="681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Підготовка звіту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6.11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dirty="0"/>
                        <a:t>12.11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dirty="0"/>
                        <a:t>7 днів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441193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6321371-6BC0-0DEA-34C9-1787D1739251}"/>
              </a:ext>
            </a:extLst>
          </p:cNvPr>
          <p:cNvSpPr txBox="1">
            <a:spLocks/>
          </p:cNvSpPr>
          <p:nvPr/>
        </p:nvSpPr>
        <p:spPr>
          <a:xfrm>
            <a:off x="1097280" y="5608319"/>
            <a:ext cx="10728960" cy="77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noProof="0" dirty="0"/>
              <a:t>→ На діаграмі видно перекриття між експериментами й аналізом.</a:t>
            </a:r>
            <a:endParaRPr lang="uk-UA" sz="2400" b="1" noProof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1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2FDE-1A60-1AC8-D760-BDF0738B9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6AFD4-13C6-8F1D-BF37-039C3155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B0F0"/>
                </a:solidFill>
              </a:rPr>
              <a:t>Планування</a:t>
            </a:r>
            <a:r>
              <a:rPr lang="ru-RU" sz="3200" b="1" dirty="0">
                <a:solidFill>
                  <a:srgbClr val="00B0F0"/>
                </a:solidFill>
              </a:rPr>
              <a:t> часу в </a:t>
            </a:r>
            <a:r>
              <a:rPr lang="ru-RU" sz="3200" b="1" dirty="0" err="1">
                <a:solidFill>
                  <a:srgbClr val="00B0F0"/>
                </a:solidFill>
              </a:rPr>
              <a:t>інноваційних</a:t>
            </a:r>
            <a:r>
              <a:rPr lang="ru-RU" sz="3200" b="1" dirty="0">
                <a:solidFill>
                  <a:srgbClr val="00B0F0"/>
                </a:solidFill>
              </a:rPr>
              <a:t> проєктах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B3EEB5-130B-5126-E4E9-C75B8A92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5044440" cy="4223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Особливості</a:t>
            </a:r>
            <a:r>
              <a:rPr lang="uk-UA" dirty="0"/>
              <a:t>:</a:t>
            </a:r>
          </a:p>
          <a:p>
            <a:r>
              <a:rPr lang="uk-UA" dirty="0"/>
              <a:t>гнучкі межі між етапами,</a:t>
            </a:r>
          </a:p>
          <a:p>
            <a:r>
              <a:rPr lang="uk-UA" dirty="0"/>
              <a:t>тривалість залежить від результатів експериментів,</a:t>
            </a:r>
          </a:p>
          <a:p>
            <a:r>
              <a:rPr lang="uk-UA" dirty="0"/>
              <a:t>необхідність </a:t>
            </a:r>
            <a:r>
              <a:rPr lang="uk-UA" b="1" dirty="0"/>
              <a:t>буферів часу</a:t>
            </a:r>
            <a:r>
              <a:rPr lang="uk-UA" dirty="0"/>
              <a:t> для: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uk-UA" sz="2800" dirty="0"/>
              <a:t>тестів,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uk-UA" sz="2800" dirty="0"/>
              <a:t>повторних вимірювань,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uk-UA" sz="2800" dirty="0"/>
              <a:t>додаткових перевірок гіпотез</a:t>
            </a:r>
            <a:r>
              <a:rPr lang="uk-UA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id="{7F678633-9382-E5DA-8DBA-CC297477FF45}"/>
              </a:ext>
            </a:extLst>
          </p:cNvPr>
          <p:cNvSpPr txBox="1">
            <a:spLocks/>
          </p:cNvSpPr>
          <p:nvPr/>
        </p:nvSpPr>
        <p:spPr>
          <a:xfrm>
            <a:off x="6217920" y="1813559"/>
            <a:ext cx="4892040" cy="422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>
                <a:solidFill>
                  <a:srgbClr val="00B0F0"/>
                </a:solidFill>
              </a:rPr>
              <a:t>Приклад буфера часу</a:t>
            </a:r>
            <a:endParaRPr lang="uk-UA"/>
          </a:p>
          <a:p>
            <a:r>
              <a:rPr lang="uk-UA"/>
              <a:t>TRL4 → TRL5: 6 тижнів експериментів</a:t>
            </a:r>
          </a:p>
          <a:p>
            <a:r>
              <a:rPr lang="uk-UA"/>
              <a:t>резерв 1 тиждень на повторні тести</a:t>
            </a:r>
            <a:br>
              <a:rPr lang="uk-UA"/>
            </a:br>
            <a:r>
              <a:rPr lang="uk-UA"/>
              <a:t>→ у плані записано 7 тижнів.</a:t>
            </a:r>
            <a:br>
              <a:rPr lang="uk-UA"/>
            </a:br>
            <a:r>
              <a:rPr lang="uk-UA"/>
              <a:t>Буфер = 14% тривалості фази.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uk-UA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166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E101E-D4D9-8E8E-DEE3-F7DD66A8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8AB19-C7FA-CEC2-E088-C9570B96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Види планів часу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96820B-7703-4F5B-C8E6-A241B463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32003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uk-UA" b="1" dirty="0"/>
              <a:t>Мережевий графік </a:t>
            </a:r>
            <a:r>
              <a:rPr lang="uk-UA" dirty="0"/>
              <a:t>— показує логіку і залежності.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r>
              <a:rPr lang="uk-UA" b="1" dirty="0"/>
              <a:t>Календарний план (</a:t>
            </a:r>
            <a:r>
              <a:rPr lang="en-US" b="1" dirty="0"/>
              <a:t>Gantt) </a:t>
            </a:r>
            <a:r>
              <a:rPr lang="en-US" dirty="0"/>
              <a:t>— </a:t>
            </a:r>
            <a:r>
              <a:rPr lang="uk-UA" dirty="0"/>
              <a:t>показує терміни у часі.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Milestone chart </a:t>
            </a:r>
            <a:r>
              <a:rPr lang="en-US" dirty="0"/>
              <a:t>— </a:t>
            </a:r>
            <a:r>
              <a:rPr lang="uk-UA" dirty="0"/>
              <a:t>контроль ключових точок </a:t>
            </a:r>
            <a:r>
              <a:rPr lang="en-US" dirty="0"/>
              <a:t>TRL </a:t>
            </a:r>
            <a:r>
              <a:rPr lang="uk-UA" dirty="0"/>
              <a:t>або </a:t>
            </a:r>
            <a:r>
              <a:rPr lang="en-US" dirty="0"/>
              <a:t>deliverables.</a:t>
            </a: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181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C0344-A6FC-A0E2-471E-57F36208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17A58-055B-8C28-CC10-B3FC4CD7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Мережеве планування (</a:t>
            </a:r>
            <a:r>
              <a:rPr lang="en-US" sz="3200" b="1" dirty="0">
                <a:solidFill>
                  <a:srgbClr val="00B0F0"/>
                </a:solidFill>
              </a:rPr>
              <a:t>Network Planning)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32621-97E6-D05A-BE68-2EB208EA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noProof="0" dirty="0"/>
              <a:t>Графічне зображення зв’язків між роботами.</a:t>
            </a:r>
          </a:p>
          <a:p>
            <a:pPr marL="0" indent="0">
              <a:buNone/>
            </a:pPr>
            <a:r>
              <a:rPr lang="uk-UA" sz="3200" b="1" noProof="0" dirty="0"/>
              <a:t>Дозволяє обчислити: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3200" noProof="0" dirty="0"/>
              <a:t>загальну тривалість проєкту,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3200" noProof="0" dirty="0"/>
              <a:t>критичний шлях,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3200" noProof="0" dirty="0"/>
              <a:t>запас часу для некритичних робіт.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0412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A678D-0C7A-37D1-6FE4-6E1D10DB1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8EED-ACE4-319C-CA6E-C2267987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Алгоритм створення мережевої моделі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7B1659-BFAF-989B-B0D4-AC6253B5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/>
              <a:t>Визначити роботи і їхню послідовність.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/>
              <a:t>Побудувати граф (</a:t>
            </a:r>
            <a:r>
              <a:rPr lang="en-US" dirty="0"/>
              <a:t>PDM </a:t>
            </a:r>
            <a:r>
              <a:rPr lang="uk-UA" dirty="0"/>
              <a:t>або </a:t>
            </a:r>
            <a:r>
              <a:rPr lang="en-US" dirty="0"/>
              <a:t>ADM).</a:t>
            </a:r>
            <a:endParaRPr lang="uk-UA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/>
              <a:t>Задати тривалості.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/>
              <a:t>Розрахувати ранні та пізні терміни (</a:t>
            </a:r>
            <a:r>
              <a:rPr lang="en-US" dirty="0"/>
              <a:t>ES, EF, LS, LF).</a:t>
            </a:r>
            <a:endParaRPr lang="uk-UA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uk-UA" dirty="0"/>
              <a:t>Визначити критичний шлях (</a:t>
            </a:r>
            <a:r>
              <a:rPr lang="en-US" dirty="0"/>
              <a:t>F=0).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82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5736" y="470800"/>
            <a:ext cx="9964882" cy="55789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Мережеве</a:t>
            </a:r>
            <a:r>
              <a:rPr lang="ru-RU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сітьове</a:t>
            </a:r>
            <a:r>
              <a:rPr lang="ru-RU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) і </a:t>
            </a:r>
            <a:r>
              <a:rPr lang="ru-RU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календарне</a:t>
            </a:r>
            <a:r>
              <a:rPr lang="ru-RU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планування</a:t>
            </a:r>
            <a:r>
              <a:rPr lang="ru-RU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проєкту</a:t>
            </a:r>
            <a:endParaRPr lang="uk-UA" sz="28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5736" y="1185706"/>
            <a:ext cx="9850582" cy="5034225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1725" b="1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uk-UA" sz="2400" b="1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+mj-lt"/>
                <a:cs typeface="Times New Roman" panose="02020603050405020304" pitchFamily="18" charset="0"/>
              </a:rPr>
              <a:t>Планування послідовності робіт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400" i="1" dirty="0">
                <a:latin typeface="+mj-lt"/>
                <a:cs typeface="Times New Roman" panose="02020603050405020304" pitchFamily="18" charset="0"/>
              </a:rPr>
              <a:t>	Мережеві (сітьові) діаграми: </a:t>
            </a:r>
            <a:r>
              <a:rPr lang="en-GB" sz="2400" i="1" dirty="0">
                <a:latin typeface="+mj-lt"/>
                <a:cs typeface="Times New Roman" panose="02020603050405020304" pitchFamily="18" charset="0"/>
              </a:rPr>
              <a:t>ADM (Arrow Diagramming Method</a:t>
            </a:r>
            <a:r>
              <a:rPr lang="ru-RU" sz="24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uk-UA" sz="2400" i="1" dirty="0">
                <a:latin typeface="+mj-lt"/>
                <a:cs typeface="Times New Roman" panose="02020603050405020304" pitchFamily="18" charset="0"/>
              </a:rPr>
              <a:t>стрілчасті</a:t>
            </a:r>
            <a:r>
              <a:rPr lang="en-GB" sz="2400" i="1" dirty="0">
                <a:latin typeface="+mj-lt"/>
                <a:cs typeface="Times New Roman" panose="02020603050405020304" pitchFamily="18" charset="0"/>
              </a:rPr>
              <a:t>), PDM</a:t>
            </a:r>
            <a:r>
              <a:rPr lang="uk-UA" sz="2400" i="1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GB" sz="2400" i="1" dirty="0">
                <a:latin typeface="+mj-lt"/>
                <a:cs typeface="Times New Roman" panose="02020603050405020304" pitchFamily="18" charset="0"/>
              </a:rPr>
              <a:t>Precedence Diagramming Method</a:t>
            </a:r>
            <a:r>
              <a:rPr lang="ru-RU" sz="24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uk-UA" sz="2400" i="1" dirty="0">
                <a:latin typeface="+mj-lt"/>
                <a:cs typeface="Times New Roman" panose="02020603050405020304" pitchFamily="18" charset="0"/>
              </a:rPr>
              <a:t>передування)</a:t>
            </a:r>
            <a:r>
              <a:rPr lang="en-GB" sz="2400" i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uk-UA" sz="2400" i="1" dirty="0">
                <a:latin typeface="+mj-lt"/>
                <a:cs typeface="Times New Roman" panose="02020603050405020304" pitchFamily="18" charset="0"/>
              </a:rPr>
              <a:t>Система </a:t>
            </a:r>
            <a:r>
              <a:rPr lang="en-GB" sz="2400" i="1" dirty="0">
                <a:latin typeface="+mj-lt"/>
                <a:cs typeface="Times New Roman" panose="02020603050405020304" pitchFamily="18" charset="0"/>
              </a:rPr>
              <a:t>PERT</a:t>
            </a:r>
            <a:r>
              <a:rPr lang="ru-RU" sz="2400" i="1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GB" sz="2400" i="1" dirty="0">
                <a:latin typeface="+mj-lt"/>
                <a:cs typeface="Times New Roman" panose="02020603050405020304" pitchFamily="18" charset="0"/>
              </a:rPr>
              <a:t>Program Evaluation Review Technique</a:t>
            </a:r>
            <a:r>
              <a:rPr lang="ru-RU" sz="2400" i="1" dirty="0">
                <a:latin typeface="+mj-lt"/>
                <a:cs typeface="Times New Roman" panose="02020603050405020304" pitchFamily="18" charset="0"/>
              </a:rPr>
              <a:t>)</a:t>
            </a:r>
            <a:endParaRPr lang="en-GB" sz="2400" i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400" b="1" dirty="0">
                <a:latin typeface="+mj-lt"/>
                <a:cs typeface="Times New Roman" panose="02020603050405020304" pitchFamily="18" charset="0"/>
              </a:rPr>
              <a:t>2. Параметри мережевої діаграми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400" i="1" dirty="0">
                <a:latin typeface="+mj-lt"/>
                <a:cs typeface="Times New Roman" panose="02020603050405020304" pitchFamily="18" charset="0"/>
              </a:rPr>
              <a:t>	Ранні та пізні строки початку і закінчення, визначення критичного 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uk-UA" sz="2400" i="1" dirty="0">
                <a:latin typeface="+mj-lt"/>
                <a:cs typeface="Times New Roman" panose="02020603050405020304" pitchFamily="18" charset="0"/>
              </a:rPr>
              <a:t>шляху, критичних і некритичних робіт, запасу часу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400" b="1" dirty="0">
                <a:latin typeface="+mj-lt"/>
                <a:cs typeface="Times New Roman" panose="02020603050405020304" pitchFamily="18" charset="0"/>
              </a:rPr>
              <a:t>3. Оцінка тривалості проєкту за умов невизначеності</a:t>
            </a:r>
            <a:endParaRPr lang="uk-UA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400" i="1" dirty="0">
                <a:latin typeface="+mj-lt"/>
                <a:cs typeface="Times New Roman" panose="02020603050405020304" pitchFamily="18" charset="0"/>
              </a:rPr>
              <a:t>	Моделювання тривалості робіт.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400" i="1" dirty="0">
                <a:latin typeface="+mj-lt"/>
                <a:cs typeface="Times New Roman" panose="02020603050405020304" pitchFamily="18" charset="0"/>
              </a:rPr>
              <a:t>	Напрямки і методи оптимізації сіткового 	графіку.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400" b="1" dirty="0">
                <a:latin typeface="+mj-lt"/>
                <a:cs typeface="Times New Roman" panose="02020603050405020304" pitchFamily="18" charset="0"/>
              </a:rPr>
              <a:t>4. Календарне планування проекту</a:t>
            </a:r>
            <a:endParaRPr lang="uk-UA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400" i="1" dirty="0">
                <a:latin typeface="+mj-lt"/>
                <a:cs typeface="Times New Roman" panose="02020603050405020304" pitchFamily="18" charset="0"/>
              </a:rPr>
              <a:t>	Діаграма Гантта</a:t>
            </a:r>
            <a:r>
              <a:rPr lang="en-US" sz="2400" i="1" dirty="0">
                <a:latin typeface="+mj-lt"/>
                <a:cs typeface="Times New Roman" panose="02020603050405020304" pitchFamily="18" charset="0"/>
              </a:rPr>
              <a:t> (Gantt chart)</a:t>
            </a:r>
            <a:r>
              <a:rPr lang="uk-UA" sz="2400" i="1" dirty="0">
                <a:latin typeface="+mj-lt"/>
                <a:cs typeface="Times New Roman" panose="02020603050405020304" pitchFamily="18" charset="0"/>
              </a:rPr>
              <a:t>.</a:t>
            </a:r>
            <a:endParaRPr lang="uk-UA" sz="1725" i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9BFD5-594C-35DB-698A-FBCD5946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Тема 4: Планування розкладу інноваційного проєкту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96EC59-9E29-FBAA-B21A-E79E592E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Чому важливий розклад проєкту</a:t>
            </a:r>
          </a:p>
          <a:p>
            <a:r>
              <a:rPr lang="uk-UA" dirty="0"/>
              <a:t>Розклад — це </a:t>
            </a:r>
            <a:r>
              <a:rPr lang="uk-UA" b="1" dirty="0"/>
              <a:t>часова карта</a:t>
            </a:r>
            <a:r>
              <a:rPr lang="uk-UA" dirty="0"/>
              <a:t> реалізації ідей.</a:t>
            </a:r>
          </a:p>
          <a:p>
            <a:r>
              <a:rPr lang="uk-UA" dirty="0"/>
              <a:t>Дозволяє:</a:t>
            </a:r>
          </a:p>
          <a:p>
            <a:pPr lvl="1"/>
            <a:r>
              <a:rPr lang="uk-UA" dirty="0"/>
              <a:t>визначити логіку етапів,</a:t>
            </a:r>
          </a:p>
          <a:p>
            <a:pPr lvl="1"/>
            <a:r>
              <a:rPr lang="uk-UA" dirty="0"/>
              <a:t>оцінити тривалість і залежності,</a:t>
            </a:r>
          </a:p>
          <a:p>
            <a:pPr lvl="1"/>
            <a:r>
              <a:rPr lang="uk-UA" dirty="0"/>
              <a:t>виявити критичні точки,</a:t>
            </a:r>
          </a:p>
          <a:p>
            <a:pPr lvl="1"/>
            <a:r>
              <a:rPr lang="uk-UA" dirty="0"/>
              <a:t>підготувати резерви часу.</a:t>
            </a:r>
          </a:p>
          <a:p>
            <a:r>
              <a:rPr lang="uk-UA" dirty="0">
                <a:solidFill>
                  <a:srgbClr val="00B0F0"/>
                </a:solidFill>
              </a:rPr>
              <a:t>Для інноваційних проєктів це ще й інструмент </a:t>
            </a:r>
            <a:r>
              <a:rPr lang="uk-UA" b="1" dirty="0">
                <a:solidFill>
                  <a:srgbClr val="00B0F0"/>
                </a:solidFill>
              </a:rPr>
              <a:t>управління невизначеністю</a:t>
            </a:r>
            <a:r>
              <a:rPr lang="uk-UA" dirty="0">
                <a:solidFill>
                  <a:srgbClr val="00B0F0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082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519" y="533584"/>
            <a:ext cx="9725890" cy="672218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250" b="1" dirty="0">
                <a:solidFill>
                  <a:srgbClr val="00B0F0"/>
                </a:solidFill>
                <a:cs typeface="Times New Roman" panose="02020603050405020304" pitchFamily="18" charset="0"/>
              </a:rPr>
              <a:t>Мережеве (сітьове) планування: сутність та методи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797" y="1356345"/>
            <a:ext cx="7682915" cy="4612377"/>
          </a:xfrm>
          <a:noFill/>
        </p:spPr>
        <p:txBody>
          <a:bodyPr>
            <a:normAutofit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25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Методи мережевого (сітьового) планування:</a:t>
            </a:r>
            <a:endParaRPr lang="en-US" sz="2025" b="1" dirty="0">
              <a:solidFill>
                <a:srgbClr val="00B0F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25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Метод критичного шляху </a:t>
            </a:r>
            <a:r>
              <a:rPr lang="uk-UA" sz="2025" b="1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en-GB" sz="2025" b="1" dirty="0">
                <a:latin typeface="+mj-lt"/>
                <a:cs typeface="Times New Roman" panose="02020603050405020304" pitchFamily="18" charset="0"/>
              </a:rPr>
              <a:t>CPM</a:t>
            </a:r>
            <a:r>
              <a:rPr lang="ru-RU" sz="2025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25" b="1" dirty="0">
                <a:latin typeface="+mj-lt"/>
                <a:cs typeface="Times New Roman" panose="02020603050405020304" pitchFamily="18" charset="0"/>
              </a:rPr>
              <a:t>(Critical Path Method)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25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Аналіз критичного шляху </a:t>
            </a:r>
            <a:r>
              <a:rPr lang="uk-UA" sz="2025" b="1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en-GB" sz="2025" b="1" dirty="0">
                <a:latin typeface="+mj-lt"/>
                <a:cs typeface="Times New Roman" panose="02020603050405020304" pitchFamily="18" charset="0"/>
              </a:rPr>
              <a:t>CPA</a:t>
            </a:r>
            <a:r>
              <a:rPr lang="ru-RU" sz="2025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25" b="1" dirty="0">
                <a:latin typeface="+mj-lt"/>
                <a:cs typeface="Times New Roman" panose="02020603050405020304" pitchFamily="18" charset="0"/>
              </a:rPr>
              <a:t>(Critical Path Analysis)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25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Метод оцінки й перегляду програм </a:t>
            </a:r>
            <a:r>
              <a:rPr lang="uk-UA" sz="2025" b="1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en-GB" sz="2025" b="1" dirty="0">
                <a:latin typeface="+mj-lt"/>
                <a:cs typeface="Times New Roman" panose="02020603050405020304" pitchFamily="18" charset="0"/>
              </a:rPr>
              <a:t>PERT (Program Evaluation &amp; Review Technique)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GB" sz="2025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25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Мережеве (сітьове) планування</a:t>
            </a:r>
            <a:r>
              <a:rPr lang="en-US" sz="2025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uk-UA" sz="2025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це</a:t>
            </a:r>
            <a:endParaRPr lang="en-US" sz="2025" b="1" dirty="0">
              <a:solidFill>
                <a:srgbClr val="00B0F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25" b="1" dirty="0">
                <a:latin typeface="+mj-lt"/>
                <a:cs typeface="Times New Roman" panose="02020603050405020304" pitchFamily="18" charset="0"/>
              </a:rPr>
              <a:t>–</a:t>
            </a:r>
            <a:r>
              <a:rPr lang="en-US" sz="2025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25" b="1" dirty="0">
                <a:latin typeface="+mj-lt"/>
                <a:cs typeface="Times New Roman" panose="02020603050405020304" pitchFamily="18" charset="0"/>
              </a:rPr>
              <a:t>створення логічних діаграм послідовності виконання проєктних робіт</a:t>
            </a:r>
            <a:r>
              <a:rPr lang="en-US" sz="2025" b="1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2025" b="1" dirty="0">
                <a:latin typeface="+mj-lt"/>
                <a:cs typeface="Times New Roman" panose="02020603050405020304" pitchFamily="18" charset="0"/>
              </a:rPr>
              <a:t>мережевих діаграм</a:t>
            </a: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25" b="1" dirty="0">
                <a:latin typeface="+mj-lt"/>
                <a:cs typeface="Times New Roman" panose="02020603050405020304" pitchFamily="18" charset="0"/>
              </a:rPr>
              <a:t>– і визначення тривалості усіх робіт та проекту в цілому з метою подальшого контролю</a:t>
            </a:r>
          </a:p>
          <a:p>
            <a:pPr marL="0" indent="0">
              <a:spcBef>
                <a:spcPts val="900"/>
              </a:spcBef>
              <a:spcAft>
                <a:spcPts val="450"/>
              </a:spcAft>
              <a:buNone/>
            </a:pPr>
            <a:endParaRPr lang="uk-UA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3655" y="354419"/>
            <a:ext cx="7301345" cy="850925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Мережеве планування визначає: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8460" y="1681550"/>
            <a:ext cx="6776596" cy="3153341"/>
          </a:xfrm>
          <a:noFill/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uk-UA" sz="1875" b="1" dirty="0">
                <a:latin typeface="+mj-lt"/>
                <a:cs typeface="Times New Roman" panose="02020603050405020304" pitchFamily="18" charset="0"/>
              </a:rPr>
              <a:t>Скільки часу потрібно </a:t>
            </a:r>
            <a:r>
              <a:rPr lang="uk-UA" sz="1875" dirty="0">
                <a:latin typeface="+mj-lt"/>
                <a:cs typeface="Times New Roman" panose="02020603050405020304" pitchFamily="18" charset="0"/>
              </a:rPr>
              <a:t>на виконання усього проєкту?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uk-UA" sz="1875" dirty="0">
                <a:latin typeface="+mj-lt"/>
                <a:cs typeface="Times New Roman" panose="02020603050405020304" pitchFamily="18" charset="0"/>
              </a:rPr>
              <a:t>У який час мають </a:t>
            </a:r>
            <a:r>
              <a:rPr lang="uk-UA" sz="1875" b="1" dirty="0">
                <a:latin typeface="+mj-lt"/>
                <a:cs typeface="Times New Roman" panose="02020603050405020304" pitchFamily="18" charset="0"/>
              </a:rPr>
              <a:t>починатися та закінчуватися окремі роботи</a:t>
            </a:r>
            <a:r>
              <a:rPr lang="uk-UA" sz="1875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uk-UA" sz="1875" dirty="0">
                <a:latin typeface="+mj-lt"/>
                <a:cs typeface="Times New Roman" panose="02020603050405020304" pitchFamily="18" charset="0"/>
              </a:rPr>
              <a:t>Які роботи є </a:t>
            </a:r>
            <a:r>
              <a:rPr lang="uk-UA" sz="1875" b="1" dirty="0">
                <a:latin typeface="+mj-lt"/>
                <a:cs typeface="Times New Roman" panose="02020603050405020304" pitchFamily="18" charset="0"/>
              </a:rPr>
              <a:t>“критичними” </a:t>
            </a:r>
            <a:r>
              <a:rPr lang="uk-UA" sz="1875" dirty="0">
                <a:latin typeface="+mj-lt"/>
                <a:cs typeface="Times New Roman" panose="02020603050405020304" pitchFamily="18" charset="0"/>
              </a:rPr>
              <a:t>і повинні виконуватися </a:t>
            </a:r>
            <a:r>
              <a:rPr lang="uk-UA" sz="1875" b="1" dirty="0">
                <a:latin typeface="+mj-lt"/>
                <a:cs typeface="Times New Roman" panose="02020603050405020304" pitchFamily="18" charset="0"/>
              </a:rPr>
              <a:t>точно за графіком аби не зірвати строки </a:t>
            </a:r>
            <a:r>
              <a:rPr lang="uk-UA" sz="1875" dirty="0">
                <a:latin typeface="+mj-lt"/>
                <a:cs typeface="Times New Roman" panose="02020603050405020304" pitchFamily="18" charset="0"/>
              </a:rPr>
              <a:t>виконання проєкту у цілому?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uk-UA" sz="1875" dirty="0">
                <a:latin typeface="+mj-lt"/>
                <a:cs typeface="Times New Roman" panose="02020603050405020304" pitchFamily="18" charset="0"/>
              </a:rPr>
              <a:t>На який термін можна </a:t>
            </a:r>
            <a:r>
              <a:rPr lang="uk-UA" sz="1875" b="1" dirty="0">
                <a:latin typeface="+mj-lt"/>
                <a:cs typeface="Times New Roman" panose="02020603050405020304" pitchFamily="18" charset="0"/>
              </a:rPr>
              <a:t>відкласти виконання “некритичних” </a:t>
            </a:r>
            <a:r>
              <a:rPr lang="uk-UA" sz="1875" dirty="0">
                <a:latin typeface="+mj-lt"/>
                <a:cs typeface="Times New Roman" panose="02020603050405020304" pitchFamily="18" charset="0"/>
              </a:rPr>
              <a:t>робіт, аби це не вплинуло на строки виконання проєкту?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1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418" y="684127"/>
            <a:ext cx="7149925" cy="758947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Мережева (сітьова) діаграма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3328" y="1593218"/>
            <a:ext cx="9372600" cy="4500078"/>
          </a:xfrm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uk-UA" sz="1875" b="1" dirty="0">
                <a:latin typeface="+mj-lt"/>
                <a:cs typeface="Times New Roman" panose="02020603050405020304" pitchFamily="18" charset="0"/>
              </a:rPr>
              <a:t>Мережева діаграма (або сітьовий графік) це</a:t>
            </a:r>
          </a:p>
          <a:p>
            <a:pPr marL="0" indent="0"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uk-UA" sz="1875" dirty="0">
                <a:latin typeface="+mj-lt"/>
                <a:cs typeface="Times New Roman" panose="02020603050405020304" pitchFamily="18" charset="0"/>
              </a:rPr>
              <a:t>– графічне подання робіт проєкту, яке відбиває їх послідовність та взаємозв'язок.</a:t>
            </a:r>
          </a:p>
          <a:p>
            <a:pPr marL="0" indent="0"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uk-UA" sz="1875" b="1" dirty="0">
                <a:latin typeface="+mj-lt"/>
                <a:cs typeface="Times New Roman" panose="02020603050405020304" pitchFamily="18" charset="0"/>
              </a:rPr>
              <a:t>Види мережевих діаграм</a:t>
            </a:r>
          </a:p>
          <a:p>
            <a:pPr marL="0" indent="0" algn="just">
              <a:spcBef>
                <a:spcPts val="900"/>
              </a:spcBef>
              <a:spcAft>
                <a:spcPts val="900"/>
              </a:spcAft>
              <a:buNone/>
            </a:pPr>
            <a:endParaRPr lang="uk-UA" sz="1875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uk-UA" sz="1875" dirty="0">
                <a:latin typeface="+mj-lt"/>
                <a:cs typeface="Times New Roman" panose="02020603050405020304" pitchFamily="18" charset="0"/>
              </a:rPr>
              <a:t>Стрілчасті</a:t>
            </a:r>
          </a:p>
          <a:p>
            <a:pPr marL="0" indent="0" algn="just">
              <a:spcBef>
                <a:spcPts val="900"/>
              </a:spcBef>
              <a:spcAft>
                <a:spcPts val="900"/>
              </a:spcAft>
              <a:buNone/>
            </a:pPr>
            <a:endParaRPr lang="uk-UA" sz="1875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uk-UA" sz="1875" dirty="0">
                <a:latin typeface="+mj-lt"/>
                <a:cs typeface="Times New Roman" panose="02020603050405020304" pitchFamily="18" charset="0"/>
              </a:rPr>
              <a:t>Графіки передування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5DE30-6D90-4B7B-B0B2-F21221C4D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463" y="2953261"/>
            <a:ext cx="2425999" cy="1229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CE5571-26F7-4CFB-B00F-0FCD5922A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554" y="4558671"/>
            <a:ext cx="2735501" cy="10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2673" y="1030376"/>
            <a:ext cx="2587336" cy="2954603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Дизайн мережевої діаграми</a:t>
            </a:r>
            <a:b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</a:br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(передування) для проєкту</a:t>
            </a:r>
            <a:b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</a:br>
            <a:r>
              <a:rPr lang="uk-UA" sz="1725" b="1" dirty="0">
                <a:solidFill>
                  <a:srgbClr val="00B0F0"/>
                </a:solidFill>
                <a:cs typeface="Times New Roman" pitchFamily="18" charset="0"/>
              </a:rPr>
              <a:t>(</a:t>
            </a:r>
            <a:r>
              <a:rPr lang="uk-UA" sz="1200" b="1" dirty="0">
                <a:solidFill>
                  <a:srgbClr val="00B0F0"/>
                </a:solidFill>
                <a:cs typeface="Times New Roman" pitchFamily="18" charset="0"/>
              </a:rPr>
              <a:t>схема – PMBOK, рос., 6-те видання, c.193</a:t>
            </a:r>
            <a:r>
              <a:rPr lang="uk-UA" sz="1725" b="1" dirty="0">
                <a:solidFill>
                  <a:srgbClr val="00B0F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06E733-FDAA-02F8-0C8C-2E0DBC7E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610" y="952729"/>
            <a:ext cx="7703108" cy="5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9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2C05D-A982-D208-902C-1C5EA77C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BA2E9-9AD7-FCD1-3DD8-8A9E6C25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62381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Типи </a:t>
            </a:r>
            <a:r>
              <a:rPr lang="uk-UA" sz="3200" b="1" dirty="0" err="1">
                <a:solidFill>
                  <a:srgbClr val="00B0F0"/>
                </a:solidFill>
              </a:rPr>
              <a:t>залежностей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80C001-744C-93D6-8835-77F755BA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2235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Finish–Start (FS) </a:t>
            </a:r>
            <a:r>
              <a:rPr lang="en-US" dirty="0"/>
              <a:t>—</a:t>
            </a:r>
            <a:r>
              <a:rPr lang="en-US" b="1" dirty="0"/>
              <a:t> </a:t>
            </a:r>
            <a:r>
              <a:rPr lang="uk-UA" dirty="0"/>
              <a:t>наступна починається після завершення попередньої</a:t>
            </a:r>
          </a:p>
          <a:p>
            <a:pPr marL="0" indent="0">
              <a:buNone/>
            </a:pPr>
            <a:endParaRPr lang="uk-UA" dirty="0"/>
          </a:p>
          <a:p>
            <a:r>
              <a:rPr lang="en-US" b="1" dirty="0">
                <a:solidFill>
                  <a:srgbClr val="00B0F0"/>
                </a:solidFill>
              </a:rPr>
              <a:t>Start–Start (SS) </a:t>
            </a:r>
            <a:r>
              <a:rPr lang="en-US" dirty="0"/>
              <a:t>— </a:t>
            </a:r>
            <a:r>
              <a:rPr lang="uk-UA" dirty="0"/>
              <a:t>обидві можуть стартувати з лагом</a:t>
            </a:r>
          </a:p>
          <a:p>
            <a:pPr marL="0" indent="0">
              <a:buNone/>
            </a:pPr>
            <a:endParaRPr lang="uk-UA" dirty="0"/>
          </a:p>
          <a:p>
            <a:r>
              <a:rPr lang="en-US" b="1" dirty="0">
                <a:solidFill>
                  <a:srgbClr val="00B0F0"/>
                </a:solidFill>
              </a:rPr>
              <a:t>Finish–Finish (FF) </a:t>
            </a:r>
            <a:r>
              <a:rPr lang="en-US" dirty="0"/>
              <a:t>— </a:t>
            </a:r>
            <a:r>
              <a:rPr lang="uk-UA" dirty="0"/>
              <a:t>закінчуються приблизно разом</a:t>
            </a:r>
          </a:p>
          <a:p>
            <a:pPr marL="0" indent="0">
              <a:buNone/>
            </a:pPr>
            <a:endParaRPr lang="uk-UA" dirty="0"/>
          </a:p>
          <a:p>
            <a:r>
              <a:rPr lang="en-US" b="1" dirty="0">
                <a:solidFill>
                  <a:srgbClr val="00B0F0"/>
                </a:solidFill>
              </a:rPr>
              <a:t>Start–Finish (SF) </a:t>
            </a:r>
            <a:r>
              <a:rPr lang="en-US" dirty="0"/>
              <a:t>— </a:t>
            </a:r>
            <a:r>
              <a:rPr lang="uk-UA" dirty="0"/>
              <a:t>рідкісний тип (охоплення часових рамок)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84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082" y="337537"/>
            <a:ext cx="6172200" cy="693180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Відносини передування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845" y="1220378"/>
            <a:ext cx="4904509" cy="3960043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кінець — початок (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finish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start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— F—S)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А має закінчитись перед тим, як почнеться B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uk-UA" sz="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початок — початок (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start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start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— S—S)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В має початись після того, як почнеться А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uk-UA" sz="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кінець — кінець (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finish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finish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— F—F)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А має закінчитись до того, як закінчиться В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uk-UA" sz="80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початок — кінець (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start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+mj-lt"/>
                <a:cs typeface="Times New Roman" panose="02020603050405020304" pitchFamily="18" charset="0"/>
              </a:rPr>
              <a:t>finish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 — S—F)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А має початись до того, як В закінчиться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3F59FC-6813-5D78-F7CD-AD2EBAF8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82" y="1448977"/>
            <a:ext cx="6183846" cy="35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4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664" y="412655"/>
            <a:ext cx="6172200" cy="693180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кінець — початок (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finish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to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start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— F—S)*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136" y="1241950"/>
            <a:ext cx="9705109" cy="2403075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А має закінчитись перед тим, як почнеться B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робота В (наприклад, пробний запуск устаткування) не може розпочатися, поки не закінчиться робота А (монтаж устаткування)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0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i="1" dirty="0">
                <a:latin typeface="+mj-lt"/>
                <a:cs typeface="Times New Roman" panose="02020603050405020304" pitchFamily="18" charset="0"/>
              </a:rPr>
              <a:t>*у разі перерви між роботами (за технологічних обставин тощо) вказується лаг (тривалість затримки)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73" b="17808"/>
          <a:stretch/>
        </p:blipFill>
        <p:spPr>
          <a:xfrm>
            <a:off x="1811395" y="3879538"/>
            <a:ext cx="7308943" cy="15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5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382" y="397605"/>
            <a:ext cx="7789718" cy="693180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початок — початок (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start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to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start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— S—S)*</a:t>
            </a:r>
            <a:br>
              <a:rPr lang="uk-UA" sz="3600" b="1" dirty="0">
                <a:solidFill>
                  <a:srgbClr val="00B0F0"/>
                </a:solidFill>
                <a:cs typeface="Times New Roman" panose="02020603050405020304" pitchFamily="18" charset="0"/>
              </a:rPr>
            </a:br>
            <a:endParaRPr lang="uk-UA" sz="2325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2382" y="1512489"/>
            <a:ext cx="9206345" cy="2348560"/>
          </a:xfrm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В має початись після того, як почнеться 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якщо робота А полягає у пофарбуванні підлоги у всіх кімнатах, а робота В — у монтажу меблів в одній із кімнат, то між початком першої і другої робіт повинно пройти чотири дні (з урахуванням часу на висихання підлоги у першій кімнаті)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0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i="1" dirty="0">
                <a:latin typeface="+mj-lt"/>
                <a:cs typeface="Times New Roman" panose="02020603050405020304" pitchFamily="18" charset="0"/>
              </a:rPr>
              <a:t>*використовується для скорочення термінів робіт перекриттям їх у часі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70" b="14907"/>
          <a:stretch/>
        </p:blipFill>
        <p:spPr>
          <a:xfrm>
            <a:off x="2047010" y="4239091"/>
            <a:ext cx="6877898" cy="17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7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900" y="1200150"/>
            <a:ext cx="6172200" cy="693180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кінець — кінець (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finish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to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uk-UA" sz="31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finish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 — F—F)*</a:t>
            </a:r>
            <a:br>
              <a:rPr lang="uk-UA" sz="2325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uk-UA" sz="2325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518" y="1968341"/>
            <a:ext cx="8859982" cy="3371701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А має закінчитись до того, як закінчиться 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Робота В має завершитися через три дні після закінчення роботи А (наприклад, виготовлення і фарбування конструкції: не можна фарбувати, поки не виготовлено, а на пофарбування треба чотири дні).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0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i="1" dirty="0">
                <a:latin typeface="+mj-lt"/>
                <a:cs typeface="Times New Roman" panose="02020603050405020304" pitchFamily="18" charset="0"/>
              </a:rPr>
              <a:t>*використовується для скорочення термінів робіт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-892" b="14910"/>
          <a:stretch/>
        </p:blipFill>
        <p:spPr>
          <a:xfrm>
            <a:off x="3071664" y="3969060"/>
            <a:ext cx="6110436" cy="12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7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027" y="975320"/>
            <a:ext cx="7405255" cy="693180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початок — кінець (</a:t>
            </a:r>
            <a:r>
              <a:rPr lang="en-US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start to finish </a:t>
            </a:r>
            <a: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  <a:t>— S—F)*</a:t>
            </a:r>
            <a:br>
              <a:rPr lang="uk-UA" sz="3100" b="1" dirty="0">
                <a:solidFill>
                  <a:srgbClr val="00B0F0"/>
                </a:solidFill>
                <a:cs typeface="Times New Roman" panose="02020603050405020304" pitchFamily="18" charset="0"/>
              </a:rPr>
            </a:br>
            <a:endParaRPr lang="uk-UA" sz="2325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945" y="1808019"/>
            <a:ext cx="9518073" cy="3823854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А має початись до того, як В закінчиться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якщо автомобіль взяли напрокат на шість днів, то роботи з доставки у певний пункт, використання авто і повернення його мають бути закінчені у ці строки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0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i="1" dirty="0">
                <a:latin typeface="+mj-lt"/>
                <a:cs typeface="Times New Roman" panose="02020603050405020304" pitchFamily="18" charset="0"/>
              </a:rPr>
              <a:t>*зв'язок між початком і закінченням двох робіт, що визначає сумарний термін їх виконання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04" b="16608"/>
          <a:stretch/>
        </p:blipFill>
        <p:spPr>
          <a:xfrm>
            <a:off x="3113551" y="3969060"/>
            <a:ext cx="5952781" cy="11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2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622" y="351766"/>
            <a:ext cx="7459346" cy="46553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uk-UA" sz="3600" b="1" dirty="0">
                <a:solidFill>
                  <a:srgbClr val="00B0F0"/>
                </a:solidFill>
              </a:rPr>
              <a:t>Планування розкладу проєкту</a:t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0621" y="1085223"/>
            <a:ext cx="7886700" cy="516485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3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Ключові учасники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/>
              <a:t>Project Manager (PM) </a:t>
            </a:r>
            <a:r>
              <a:rPr lang="az-Cyrl-AZ" sz="2400" dirty="0"/>
              <a:t>Координує всі заходи щодо розробки розкладу проекту.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/>
              <a:t>Project Core Team (PCT)</a:t>
            </a:r>
            <a:r>
              <a:rPr lang="az-Cyrl-AZ" sz="2400" dirty="0"/>
              <a:t> Основна команда проекту (</a:t>
            </a:r>
            <a:r>
              <a:rPr lang="en-US" sz="2400" dirty="0"/>
              <a:t>PCT) </a:t>
            </a:r>
            <a:r>
              <a:rPr lang="az-Cyrl-AZ" sz="2400" dirty="0"/>
              <a:t>допомагає керівнику проекту (</a:t>
            </a:r>
            <a:r>
              <a:rPr lang="en-US" sz="2400" dirty="0"/>
              <a:t>PM).</a:t>
            </a:r>
            <a:endParaRPr lang="uk-UA" sz="2400" b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/>
              <a:t>Project Support Office (PSO)</a:t>
            </a:r>
            <a:r>
              <a:rPr lang="az-Cyrl-AZ" sz="2400" dirty="0"/>
              <a:t> Офіс підтримки проектів (</a:t>
            </a:r>
            <a:r>
              <a:rPr lang="en-US" sz="2400" dirty="0"/>
              <a:t>PSO) </a:t>
            </a:r>
            <a:r>
              <a:rPr lang="az-Cyrl-AZ" sz="2400" dirty="0"/>
              <a:t>Може надавати технічні поради (наприклад, щодо планування).</a:t>
            </a:r>
            <a:endParaRPr lang="uk-UA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uk-UA" sz="24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5CF9B2-202F-49B0-8519-95B041527102}"/>
              </a:ext>
            </a:extLst>
          </p:cNvPr>
          <p:cNvSpPr txBox="1">
            <a:spLocks/>
          </p:cNvSpPr>
          <p:nvPr/>
        </p:nvSpPr>
        <p:spPr>
          <a:xfrm>
            <a:off x="5783865" y="6424331"/>
            <a:ext cx="4549140" cy="329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350" i="1" dirty="0"/>
              <a:t>Джерело: </a:t>
            </a:r>
            <a:r>
              <a:rPr lang="en-US" sz="1350" i="1" dirty="0"/>
              <a:t>PM² Project Management Methodology, Guide 3.0</a:t>
            </a:r>
            <a:endParaRPr lang="uk-UA" sz="1350" b="1" i="1" dirty="0"/>
          </a:p>
        </p:txBody>
      </p:sp>
    </p:spTree>
    <p:extLst>
      <p:ext uri="{BB962C8B-B14F-4D97-AF65-F5344CB8AC3E}">
        <p14:creationId xmlns:p14="http://schemas.microsoft.com/office/powerpoint/2010/main" val="176890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58D54-AA63-EEF4-177D-67902877A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06F8D-B852-8E9C-317E-B7872039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Приклад для наукового проєкту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D6E73E-061A-49DB-773E-20A1C011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r>
              <a:rPr lang="en-US" b="1" dirty="0"/>
              <a:t>A — </a:t>
            </a:r>
            <a:r>
              <a:rPr lang="uk-UA" b="1" dirty="0"/>
              <a:t>підготовка зразків → </a:t>
            </a:r>
            <a:r>
              <a:rPr lang="en-US" b="1" dirty="0"/>
              <a:t>B — </a:t>
            </a:r>
            <a:r>
              <a:rPr lang="uk-UA" b="1" dirty="0"/>
              <a:t>експерименти → </a:t>
            </a:r>
            <a:r>
              <a:rPr lang="en-US" b="1" dirty="0"/>
              <a:t>C — </a:t>
            </a:r>
            <a:r>
              <a:rPr lang="uk-UA" b="1" dirty="0"/>
              <a:t>аналіз результатів → </a:t>
            </a:r>
            <a:r>
              <a:rPr lang="en-US" b="1" dirty="0"/>
              <a:t>D — </a:t>
            </a:r>
            <a:r>
              <a:rPr lang="uk-UA" b="1" dirty="0"/>
              <a:t>звітність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Тип зв’язків:</a:t>
            </a:r>
          </a:p>
          <a:p>
            <a:r>
              <a:rPr lang="en-US" dirty="0"/>
              <a:t>A–B: FS</a:t>
            </a:r>
          </a:p>
          <a:p>
            <a:r>
              <a:rPr lang="en-US" dirty="0"/>
              <a:t>B–C: SS (</a:t>
            </a:r>
            <a:r>
              <a:rPr lang="uk-UA" dirty="0"/>
              <a:t>з лагом у 2 дні)</a:t>
            </a:r>
          </a:p>
          <a:p>
            <a:r>
              <a:rPr lang="en-US" dirty="0"/>
              <a:t>C–D: FS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5720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900" y="1200150"/>
            <a:ext cx="6172200" cy="693180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cs typeface="Times New Roman" pitchFamily="18" charset="0"/>
              </a:rPr>
              <a:t>Техніки розробки графіків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4940" y="1893330"/>
            <a:ext cx="7251573" cy="2426374"/>
          </a:xfrm>
          <a:noFill/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uk-UA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4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CPM (</a:t>
            </a:r>
            <a:r>
              <a:rPr lang="en-US" sz="24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Critical Path Method</a:t>
            </a:r>
            <a:r>
              <a:rPr lang="uk-UA" sz="24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uk-UA" sz="2400" dirty="0">
                <a:latin typeface="+mj-lt"/>
                <a:cs typeface="Times New Roman" panose="02020603050405020304" pitchFamily="18" charset="0"/>
              </a:rPr>
              <a:t>- використовується у випадку достатньої впевненості у тривалості виконання задач</a:t>
            </a:r>
          </a:p>
          <a:p>
            <a:pPr algn="just">
              <a:spcBef>
                <a:spcPts val="0"/>
              </a:spcBef>
            </a:pPr>
            <a:endParaRPr lang="uk-UA" sz="2400" b="1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4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PERT </a:t>
            </a:r>
            <a:r>
              <a:rPr lang="en-US" sz="24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(Program Evaluation &amp; Review Technique)</a:t>
            </a:r>
            <a:r>
              <a:rPr lang="uk-UA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+mj-lt"/>
                <a:cs typeface="Times New Roman" panose="02020603050405020304" pitchFamily="18" charset="0"/>
              </a:rPr>
              <a:t>- використовується у випадку невпевненості у тривалості виконання задач</a:t>
            </a:r>
          </a:p>
          <a:p>
            <a:pPr algn="just">
              <a:spcBef>
                <a:spcPts val="0"/>
              </a:spcBef>
            </a:pPr>
            <a:endParaRPr lang="uk-UA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07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9709" y="1030514"/>
            <a:ext cx="8361218" cy="568712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solidFill>
                  <a:srgbClr val="00B0F0"/>
                </a:solidFill>
                <a:cs typeface="Times New Roman" pitchFamily="18" charset="0"/>
              </a:rPr>
              <a:t>Розміщення параметрів мережевої діаграми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93" y="2236231"/>
            <a:ext cx="5936671" cy="3306899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01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2837" y="684127"/>
            <a:ext cx="9635144" cy="554664"/>
          </a:xfrm>
          <a:noFill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Послідовність побудови і розрахунків параметрів мережевої діаграми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155" y="1769419"/>
            <a:ext cx="8697190" cy="3409076"/>
          </a:xfrm>
          <a:noFill/>
        </p:spPr>
        <p:txBody>
          <a:bodyPr>
            <a:normAutofit/>
          </a:bodyPr>
          <a:lstStyle/>
          <a:p>
            <a:pPr marL="385763" indent="-385763" algn="just">
              <a:lnSpc>
                <a:spcPct val="85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Визначення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переліку та послідовності робіт</a:t>
            </a:r>
          </a:p>
          <a:p>
            <a:pPr marL="385763" indent="-385763" algn="just">
              <a:lnSpc>
                <a:spcPct val="85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Графічна побудова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дизайну графіку</a:t>
            </a:r>
            <a:endParaRPr lang="uk-UA" sz="2000" dirty="0">
              <a:latin typeface="+mj-lt"/>
              <a:cs typeface="Times New Roman" panose="02020603050405020304" pitchFamily="18" charset="0"/>
            </a:endParaRPr>
          </a:p>
          <a:p>
            <a:pPr marL="385763" indent="-385763" algn="just">
              <a:lnSpc>
                <a:spcPct val="85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Нанесення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тривалості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 робіт</a:t>
            </a:r>
          </a:p>
          <a:p>
            <a:pPr marL="385763" indent="-385763" algn="just">
              <a:lnSpc>
                <a:spcPct val="85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Визначення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ранніх строків початку та закінчення робіт 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методом «прямого проходження»</a:t>
            </a:r>
          </a:p>
          <a:p>
            <a:pPr marL="385763" indent="-385763" algn="just">
              <a:lnSpc>
                <a:spcPct val="85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Визначення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пізніх строків початку та закінчення робіт 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методом «</a:t>
            </a:r>
            <a:r>
              <a:rPr lang="uk-UA" sz="2000" dirty="0" err="1">
                <a:latin typeface="+mj-lt"/>
                <a:cs typeface="Times New Roman" panose="02020603050405020304" pitchFamily="18" charset="0"/>
              </a:rPr>
              <a:t>зворотнього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 проходження»</a:t>
            </a:r>
          </a:p>
          <a:p>
            <a:pPr marL="385763" indent="-385763" algn="just">
              <a:lnSpc>
                <a:spcPct val="85000"/>
              </a:lnSpc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Визначення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запасу часу 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по роботах та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критичного шляху 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по проекту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78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B6164-6B3F-382A-68AD-C6581E3B2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D604B-97FC-F370-6C04-9E69EC92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Формули розрахунку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361CAD-77E3-46B1-1977-33611442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680" y="1317221"/>
            <a:ext cx="4191000" cy="4223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ESᵢ₊₁ = EFᵢ + 1</a:t>
            </a: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en-US" b="1" dirty="0"/>
              <a:t>EF = ES + t – 1</a:t>
            </a: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en-US" b="1" dirty="0"/>
              <a:t>LS = LF – t + 1</a:t>
            </a: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en-US" b="1" dirty="0"/>
              <a:t>LFᵢ₋₁ = LSᵢ – 1</a:t>
            </a: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en-US" b="1" dirty="0"/>
              <a:t>Float = LS – ES = LF – EF</a:t>
            </a: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6284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482" y="405245"/>
            <a:ext cx="10453253" cy="865507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Обчислення параметрів мережевої діаграми (ранні терміни, прямий розрахунок)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481" y="1549634"/>
            <a:ext cx="10453253" cy="4185352"/>
          </a:xfrm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1800" b="1" dirty="0">
                <a:latin typeface="+mj-lt"/>
                <a:cs typeface="Times New Roman" panose="02020603050405020304" pitchFamily="18" charset="0"/>
              </a:rPr>
              <a:t>ES (Early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+mj-lt"/>
                <a:cs typeface="Times New Roman" panose="02020603050405020304" pitchFamily="18" charset="0"/>
              </a:rPr>
              <a:t>Start) -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рання дата початку, найперша, з якої може бути почата робота за певних логічних обмеженнях,</a:t>
            </a: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ESi+1=</a:t>
            </a:r>
            <a:r>
              <a:rPr lang="en-US" sz="1800" b="1" dirty="0" err="1">
                <a:latin typeface="+mj-lt"/>
                <a:cs typeface="Times New Roman" panose="02020603050405020304" pitchFamily="18" charset="0"/>
              </a:rPr>
              <a:t>EFi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+ 1</a:t>
            </a:r>
            <a:endParaRPr lang="uk-UA" sz="18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8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1800" b="1" dirty="0">
                <a:latin typeface="+mj-lt"/>
                <a:cs typeface="Times New Roman" panose="02020603050405020304" pitchFamily="18" charset="0"/>
              </a:rPr>
              <a:t>EF (Early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+mj-lt"/>
                <a:cs typeface="Times New Roman" panose="02020603050405020304" pitchFamily="18" charset="0"/>
              </a:rPr>
              <a:t>Finish) -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рання дата закінчення, найближча дата, коли задача може бути завершена,</a:t>
            </a: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b="1" dirty="0">
                <a:latin typeface="+mj-lt"/>
                <a:cs typeface="Times New Roman" panose="02020603050405020304" pitchFamily="18" charset="0"/>
              </a:rPr>
              <a:t>EF=</a:t>
            </a:r>
            <a:r>
              <a:rPr lang="en-GB" sz="1800" b="1" dirty="0" err="1">
                <a:latin typeface="+mj-lt"/>
                <a:cs typeface="Times New Roman" panose="02020603050405020304" pitchFamily="18" charset="0"/>
              </a:rPr>
              <a:t>ESi</a:t>
            </a:r>
            <a:r>
              <a:rPr lang="en-GB" sz="1800" b="1" dirty="0">
                <a:latin typeface="+mj-lt"/>
                <a:cs typeface="Times New Roman" panose="02020603050405020304" pitchFamily="18" charset="0"/>
              </a:rPr>
              <a:t> + ti – 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dirty="0">
                <a:latin typeface="+mj-lt"/>
                <a:cs typeface="Times New Roman" panose="02020603050405020304" pitchFamily="18" charset="0"/>
              </a:rPr>
              <a:t>(t-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тривалість роботи)</a:t>
            </a: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1800" dirty="0">
                <a:latin typeface="+mj-lt"/>
                <a:cs typeface="Times New Roman" panose="02020603050405020304" pitchFamily="18" charset="0"/>
              </a:rPr>
              <a:t>Щоб визначити ранній початок наступної роботи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(ESi+1),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Необхідно знайти ранні закінчення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всіх попередніх паралельних робіт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EFi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!!! Правило: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800" dirty="0">
                <a:latin typeface="+mj-lt"/>
                <a:cs typeface="Times New Roman" panose="02020603050405020304" pitchFamily="18" charset="0"/>
              </a:rPr>
              <a:t>При обчисленні ранніх термінів, якщо робота С виконується після робіт А і В, ранній термін початку роботи С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(ESC)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 є наступним після найпізнішого серед ранніх термінів закінчення робіт А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(EFA)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 і В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(EFB). </a:t>
            </a:r>
            <a:r>
              <a:rPr lang="uk-UA" sz="1800" i="1" dirty="0">
                <a:latin typeface="+mj-lt"/>
                <a:cs typeface="Times New Roman" panose="02020603050405020304" pitchFamily="18" charset="0"/>
              </a:rPr>
              <a:t>Наприклад: </a:t>
            </a:r>
            <a:r>
              <a:rPr lang="en-US" sz="1800" i="1" dirty="0">
                <a:latin typeface="+mj-lt"/>
                <a:cs typeface="Times New Roman" panose="02020603050405020304" pitchFamily="18" charset="0"/>
              </a:rPr>
              <a:t>EFA</a:t>
            </a:r>
            <a:r>
              <a:rPr lang="uk-UA" sz="1800" i="1" dirty="0">
                <a:latin typeface="+mj-lt"/>
                <a:cs typeface="Times New Roman" panose="02020603050405020304" pitchFamily="18" charset="0"/>
              </a:rPr>
              <a:t>=7, </a:t>
            </a:r>
            <a:r>
              <a:rPr lang="en-US" sz="1800" i="1" dirty="0">
                <a:latin typeface="+mj-lt"/>
                <a:cs typeface="Times New Roman" panose="02020603050405020304" pitchFamily="18" charset="0"/>
              </a:rPr>
              <a:t>EFB</a:t>
            </a:r>
            <a:r>
              <a:rPr lang="uk-UA" sz="1800" i="1" dirty="0">
                <a:latin typeface="+mj-lt"/>
                <a:cs typeface="Times New Roman" panose="02020603050405020304" pitchFamily="18" charset="0"/>
              </a:rPr>
              <a:t>=10; </a:t>
            </a:r>
            <a:r>
              <a:rPr lang="en-US" sz="1800" i="1" dirty="0">
                <a:latin typeface="+mj-lt"/>
                <a:cs typeface="Times New Roman" panose="02020603050405020304" pitchFamily="18" charset="0"/>
              </a:rPr>
              <a:t>ESC</a:t>
            </a:r>
            <a:r>
              <a:rPr lang="uk-UA" sz="1800" i="1" dirty="0">
                <a:latin typeface="+mj-lt"/>
                <a:cs typeface="Times New Roman" panose="02020603050405020304" pitchFamily="18" charset="0"/>
              </a:rPr>
              <a:t>=10+1=11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18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15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4956" y="613885"/>
            <a:ext cx="9270044" cy="554664"/>
          </a:xfrm>
          <a:noFill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2800" b="1" dirty="0">
                <a:solidFill>
                  <a:srgbClr val="00B0F0"/>
                </a:solidFill>
                <a:cs typeface="Times New Roman" pitchFamily="18" charset="0"/>
              </a:rPr>
              <a:t>Тривалість проекту:</a:t>
            </a:r>
            <a:r>
              <a:rPr lang="en-US" sz="28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B0F0"/>
                </a:solidFill>
                <a:cs typeface="Times New Roman" pitchFamily="18" charset="0"/>
              </a:rPr>
              <a:t>прямий та зворотній розрахунок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4956" y="1475509"/>
            <a:ext cx="9798625" cy="4073236"/>
          </a:xfrm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Тривалість проекту 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визначається як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найбільша 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величина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ранніх термінів закінчення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всіх останніх проектних робіт*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uk-UA" sz="20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00" i="1" dirty="0">
                <a:latin typeface="+mj-lt"/>
                <a:cs typeface="Times New Roman" panose="02020603050405020304" pitchFamily="18" charset="0"/>
              </a:rPr>
              <a:t>*наприклад, останніми роботами проекту є 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A (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раннє закінчення 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EF=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12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), B (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раннє закінчення 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EF=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14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), C (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раннє закінчення 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EF=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10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; відповідно термін проекту становить </a:t>
            </a:r>
            <a:r>
              <a:rPr lang="uk-UA" sz="2000" b="1" i="1" dirty="0">
                <a:latin typeface="+mj-lt"/>
                <a:cs typeface="Times New Roman" panose="02020603050405020304" pitchFamily="18" charset="0"/>
              </a:rPr>
              <a:t>14 днів</a:t>
            </a:r>
          </a:p>
          <a:p>
            <a:pPr marL="0" indent="0" algn="ctr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0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наприклад,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 проект закінчується кількома паралельними роботами</a:t>
            </a:r>
          </a:p>
          <a:p>
            <a:pPr marL="0" indent="0" algn="just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00" i="1" dirty="0">
                <a:latin typeface="+mj-lt"/>
                <a:cs typeface="Times New Roman" panose="02020603050405020304" pitchFamily="18" charset="0"/>
              </a:rPr>
              <a:t>(наприклад, останніми роботами проекту є 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A (EFA=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21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), B (EFB=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25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), C (EFC=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18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, </a:t>
            </a:r>
            <a:endParaRPr lang="uk-UA" sz="2000" i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то для всіх них терміном пізнього закінчення (для початку </a:t>
            </a:r>
            <a:r>
              <a:rPr lang="uk-UA" sz="2000" dirty="0" err="1">
                <a:latin typeface="+mj-lt"/>
                <a:cs typeface="Times New Roman" panose="02020603050405020304" pitchFamily="18" charset="0"/>
              </a:rPr>
              <a:t>зворотнього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 розрахунку)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+mj-lt"/>
                <a:cs typeface="Times New Roman" panose="02020603050405020304" pitchFamily="18" charset="0"/>
              </a:rPr>
              <a:t>є тривалість проекту 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25 днів  (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LFA=LFB=LFC=25</a:t>
            </a:r>
            <a:r>
              <a:rPr lang="uk-UA" sz="2000" i="1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18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06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926" y="342901"/>
            <a:ext cx="10931237" cy="706581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Обчислення параметрів мережевої діаграми (пізні терміни, зворотній розрахунок)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645" y="1163782"/>
            <a:ext cx="9996055" cy="4644736"/>
          </a:xfrm>
          <a:noFill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25" b="1" dirty="0">
                <a:latin typeface="+mj-lt"/>
                <a:cs typeface="Times New Roman" panose="02020603050405020304" pitchFamily="18" charset="0"/>
              </a:rPr>
              <a:t>LS (Late Start) –</a:t>
            </a:r>
            <a:r>
              <a:rPr lang="uk-UA" sz="2025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25" dirty="0">
                <a:latin typeface="+mj-lt"/>
                <a:cs typeface="Times New Roman" panose="02020603050405020304" pitchFamily="18" charset="0"/>
              </a:rPr>
              <a:t>пізня дата початку, або найпізніший час, коли задача може початись, щоб задовольнити даті пізнього закінчення,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US" sz="2025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175" b="1" dirty="0">
                <a:latin typeface="+mj-lt"/>
                <a:cs typeface="Times New Roman" panose="02020603050405020304" pitchFamily="18" charset="0"/>
              </a:rPr>
              <a:t>LS </a:t>
            </a:r>
            <a:r>
              <a:rPr lang="en-GB" sz="2175" b="1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GB" sz="2175" b="1" dirty="0">
                <a:latin typeface="+mj-lt"/>
                <a:cs typeface="Times New Roman" panose="02020603050405020304" pitchFamily="18" charset="0"/>
              </a:rPr>
              <a:t>= LF </a:t>
            </a:r>
            <a:r>
              <a:rPr lang="en-GB" sz="2175" b="1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GB" sz="2175" b="1" dirty="0">
                <a:latin typeface="+mj-lt"/>
                <a:cs typeface="Times New Roman" panose="02020603050405020304" pitchFamily="18" charset="0"/>
              </a:rPr>
              <a:t> – t </a:t>
            </a:r>
            <a:r>
              <a:rPr lang="en-GB" sz="2175" b="1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GB" sz="2175" b="1" dirty="0">
                <a:latin typeface="+mj-lt"/>
                <a:cs typeface="Times New Roman" panose="02020603050405020304" pitchFamily="18" charset="0"/>
              </a:rPr>
              <a:t> + 1</a:t>
            </a:r>
            <a:endParaRPr lang="uk-UA" sz="2175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sz="2175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25" b="1" dirty="0">
                <a:latin typeface="+mj-lt"/>
                <a:cs typeface="Times New Roman" panose="02020603050405020304" pitchFamily="18" charset="0"/>
              </a:rPr>
              <a:t>LF(Late Finish)</a:t>
            </a:r>
            <a:r>
              <a:rPr lang="uk-UA" sz="2025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025" b="1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uk-UA" sz="2025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25" dirty="0">
                <a:latin typeface="+mj-lt"/>
                <a:cs typeface="Times New Roman" panose="02020603050405020304" pitchFamily="18" charset="0"/>
              </a:rPr>
              <a:t>дата пізнього закінчення, найпізніший час, коли задача може бути закінчена для того, щоб задовольнити даті пізнього закінчення проекту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US" sz="2025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175" b="1" dirty="0">
                <a:latin typeface="+mj-lt"/>
                <a:cs typeface="Times New Roman" panose="02020603050405020304" pitchFamily="18" charset="0"/>
              </a:rPr>
              <a:t>LF i-1 = LS </a:t>
            </a:r>
            <a:r>
              <a:rPr lang="en-GB" sz="2175" b="1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GB" sz="2175" b="1" dirty="0">
                <a:latin typeface="+mj-lt"/>
                <a:cs typeface="Times New Roman" panose="02020603050405020304" pitchFamily="18" charset="0"/>
              </a:rPr>
              <a:t> –1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175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025" dirty="0">
                <a:latin typeface="+mj-lt"/>
                <a:cs typeface="Times New Roman" panose="02020603050405020304" pitchFamily="18" charset="0"/>
              </a:rPr>
              <a:t>Щоб визначити пізнє завершення попередньої роботи </a:t>
            </a:r>
            <a:r>
              <a:rPr lang="en-US" sz="2025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025" dirty="0" err="1">
                <a:latin typeface="+mj-lt"/>
                <a:cs typeface="Times New Roman" panose="02020603050405020304" pitchFamily="18" charset="0"/>
              </a:rPr>
              <a:t>LFi</a:t>
            </a:r>
            <a:r>
              <a:rPr lang="ru-RU" sz="2025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025" dirty="0">
                <a:latin typeface="+mj-lt"/>
                <a:cs typeface="Times New Roman" panose="02020603050405020304" pitchFamily="18" charset="0"/>
              </a:rPr>
              <a:t>1), </a:t>
            </a:r>
            <a:r>
              <a:rPr lang="uk-UA" sz="2025" dirty="0">
                <a:latin typeface="+mj-lt"/>
                <a:cs typeface="Times New Roman" panose="02020603050405020304" pitchFamily="18" charset="0"/>
              </a:rPr>
              <a:t>Необхідно знайти пізній початок всіх наступних паралельних робіт</a:t>
            </a:r>
            <a:r>
              <a:rPr lang="en-US" sz="2025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025" dirty="0" err="1">
                <a:latin typeface="+mj-lt"/>
                <a:cs typeface="Times New Roman" panose="02020603050405020304" pitchFamily="18" charset="0"/>
              </a:rPr>
              <a:t>LSi</a:t>
            </a:r>
            <a:r>
              <a:rPr lang="en-US" sz="2025" dirty="0">
                <a:latin typeface="+mj-lt"/>
                <a:cs typeface="Times New Roman" panose="02020603050405020304" pitchFamily="18" charset="0"/>
              </a:rPr>
              <a:t>)</a:t>
            </a:r>
            <a:endParaRPr lang="uk-UA" sz="2025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2175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175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!!! Правило: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25" dirty="0">
                <a:latin typeface="+mj-lt"/>
                <a:cs typeface="Times New Roman" panose="02020603050405020304" pitchFamily="18" charset="0"/>
              </a:rPr>
              <a:t>При обчисленні пізніх термінів, якщо після роботи А ідуть дві паралельні В і С, то пізнє завершення роботи А </a:t>
            </a:r>
            <a:r>
              <a:rPr lang="en-US" sz="2025" dirty="0">
                <a:latin typeface="+mj-lt"/>
                <a:cs typeface="Times New Roman" panose="02020603050405020304" pitchFamily="18" charset="0"/>
              </a:rPr>
              <a:t>(LFA)</a:t>
            </a:r>
            <a:r>
              <a:rPr lang="uk-UA" sz="2025" dirty="0">
                <a:latin typeface="+mj-lt"/>
                <a:cs typeface="Times New Roman" panose="02020603050405020304" pitchFamily="18" charset="0"/>
              </a:rPr>
              <a:t> визначається з огляду на більш ранній термін пізнього початку серед наступних робіт </a:t>
            </a:r>
            <a:r>
              <a:rPr lang="en-US" sz="2025" dirty="0">
                <a:latin typeface="+mj-lt"/>
                <a:cs typeface="Times New Roman" panose="02020603050405020304" pitchFamily="18" charset="0"/>
              </a:rPr>
              <a:t>B (LSB)</a:t>
            </a:r>
            <a:r>
              <a:rPr lang="uk-UA" sz="2025" dirty="0">
                <a:latin typeface="+mj-lt"/>
                <a:cs typeface="Times New Roman" panose="02020603050405020304" pitchFamily="18" charset="0"/>
              </a:rPr>
              <a:t> і </a:t>
            </a:r>
            <a:r>
              <a:rPr lang="en-US" sz="2025" dirty="0">
                <a:latin typeface="+mj-lt"/>
                <a:cs typeface="Times New Roman" panose="02020603050405020304" pitchFamily="18" charset="0"/>
              </a:rPr>
              <a:t>C (LSC)</a:t>
            </a:r>
            <a:r>
              <a:rPr lang="uk-UA" sz="2025" dirty="0">
                <a:latin typeface="+mj-lt"/>
                <a:cs typeface="Times New Roman" panose="02020603050405020304" pitchFamily="18" charset="0"/>
              </a:rPr>
              <a:t>*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25" i="1" dirty="0">
                <a:latin typeface="+mj-lt"/>
                <a:cs typeface="Times New Roman" panose="02020603050405020304" pitchFamily="18" charset="0"/>
              </a:rPr>
              <a:t>*Наприклад: </a:t>
            </a:r>
            <a:r>
              <a:rPr lang="en-US" sz="2025" i="1" dirty="0">
                <a:latin typeface="+mj-lt"/>
                <a:cs typeface="Times New Roman" panose="02020603050405020304" pitchFamily="18" charset="0"/>
              </a:rPr>
              <a:t>LSB</a:t>
            </a:r>
            <a:r>
              <a:rPr lang="uk-UA" sz="2025" i="1" dirty="0"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2025" i="1" dirty="0">
                <a:latin typeface="+mj-lt"/>
                <a:cs typeface="Times New Roman" panose="02020603050405020304" pitchFamily="18" charset="0"/>
              </a:rPr>
              <a:t>15</a:t>
            </a:r>
            <a:r>
              <a:rPr lang="uk-UA" sz="2025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25" i="1" dirty="0">
                <a:latin typeface="+mj-lt"/>
                <a:cs typeface="Times New Roman" panose="02020603050405020304" pitchFamily="18" charset="0"/>
              </a:rPr>
              <a:t>LSC</a:t>
            </a:r>
            <a:r>
              <a:rPr lang="uk-UA" sz="2025" i="1" dirty="0"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2025" i="1" dirty="0">
                <a:latin typeface="+mj-lt"/>
                <a:cs typeface="Times New Roman" panose="02020603050405020304" pitchFamily="18" charset="0"/>
              </a:rPr>
              <a:t>20</a:t>
            </a:r>
            <a:r>
              <a:rPr lang="uk-UA" sz="2025" i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sz="2025" i="1" dirty="0">
                <a:latin typeface="+mj-lt"/>
                <a:cs typeface="Times New Roman" panose="02020603050405020304" pitchFamily="18" charset="0"/>
              </a:rPr>
              <a:t>LFA</a:t>
            </a:r>
            <a:r>
              <a:rPr lang="uk-UA" sz="2025" i="1" dirty="0"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2025" i="1" dirty="0">
                <a:latin typeface="+mj-lt"/>
                <a:cs typeface="Times New Roman" panose="02020603050405020304" pitchFamily="18" charset="0"/>
              </a:rPr>
              <a:t>15-</a:t>
            </a:r>
            <a:r>
              <a:rPr lang="uk-UA" sz="2025" i="1" dirty="0">
                <a:latin typeface="+mj-lt"/>
                <a:cs typeface="Times New Roman" panose="02020603050405020304" pitchFamily="18" charset="0"/>
              </a:rPr>
              <a:t>1=1</a:t>
            </a:r>
            <a:r>
              <a:rPr lang="en-US" sz="2025" i="1" dirty="0">
                <a:latin typeface="+mj-lt"/>
                <a:cs typeface="Times New Roman" panose="02020603050405020304" pitchFamily="18" charset="0"/>
              </a:rPr>
              <a:t>4</a:t>
            </a:r>
            <a:endParaRPr lang="uk-UA" sz="2025" i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2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66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299" y="299093"/>
            <a:ext cx="9767455" cy="61530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cs typeface="Times New Roman" pitchFamily="18" charset="0"/>
              </a:rPr>
              <a:t>Обчислення параметрів мережевої діаграми</a:t>
            </a:r>
            <a:br>
              <a:rPr lang="uk-UA" sz="2800" b="1" dirty="0">
                <a:solidFill>
                  <a:srgbClr val="00B0F0"/>
                </a:solidFill>
                <a:cs typeface="Times New Roman" pitchFamily="18" charset="0"/>
              </a:rPr>
            </a:br>
            <a:r>
              <a:rPr lang="en-US" sz="1800" b="1" dirty="0">
                <a:solidFill>
                  <a:srgbClr val="00B0F0"/>
                </a:solidFill>
                <a:cs typeface="Times New Roman" pitchFamily="18" charset="0"/>
                <a:hlinkClick r:id="rId2"/>
              </a:rPr>
              <a:t>https://drive.google.com/file/d/1JfQtVGVHLM_zNpjgvqxIAt1HKZWH7gPd/view?usp=sharing</a:t>
            </a:r>
            <a: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  <a:t> (</a:t>
            </a:r>
            <a:r>
              <a:rPr lang="en-US" sz="1800" b="1" dirty="0">
                <a:solidFill>
                  <a:srgbClr val="00B0F0"/>
                </a:solidFill>
                <a:cs typeface="Times New Roman" pitchFamily="18" charset="0"/>
              </a:rPr>
              <a:t>PMBOK, p.192)</a:t>
            </a:r>
            <a:endParaRPr lang="uk-UA" sz="28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236" y="1153391"/>
            <a:ext cx="5860473" cy="5020482"/>
          </a:xfrm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F (float) </a:t>
            </a:r>
            <a:r>
              <a:rPr lang="uk-UA" sz="20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або </a:t>
            </a:r>
            <a:r>
              <a:rPr lang="en-GB" sz="20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L (lag) </a:t>
            </a:r>
            <a:r>
              <a:rPr lang="en-GB" sz="2000" b="1" dirty="0">
                <a:latin typeface="+mj-lt"/>
                <a:cs typeface="Times New Roman" panose="02020603050405020304" pitchFamily="18" charset="0"/>
              </a:rPr>
              <a:t>–</a:t>
            </a:r>
            <a:endParaRPr lang="uk-UA" sz="20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000" dirty="0">
                <a:latin typeface="+mj-lt"/>
                <a:cs typeface="Times New Roman" panose="02020603050405020304" pitchFamily="18" charset="0"/>
              </a:rPr>
              <a:t>проміжок часу, який визначає простір маневрування ресурсами, </a:t>
            </a:r>
            <a:r>
              <a:rPr lang="uk-UA" sz="20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різниця між ранніми і пізніми строками початку та завершення проекту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1125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50" b="1" dirty="0">
                <a:latin typeface="+mj-lt"/>
                <a:cs typeface="Times New Roman" panose="02020603050405020304" pitchFamily="18" charset="0"/>
              </a:rPr>
              <a:t>F (</a:t>
            </a:r>
            <a:r>
              <a:rPr lang="en-GB" sz="2550" b="1" dirty="0">
                <a:latin typeface="+mj-lt"/>
                <a:cs typeface="Times New Roman" panose="02020603050405020304" pitchFamily="18" charset="0"/>
              </a:rPr>
              <a:t>L) =</a:t>
            </a:r>
            <a:r>
              <a:rPr lang="uk-UA" sz="255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50" b="1" dirty="0">
                <a:latin typeface="+mj-lt"/>
                <a:cs typeface="Times New Roman" panose="02020603050405020304" pitchFamily="18" charset="0"/>
              </a:rPr>
              <a:t>LS</a:t>
            </a:r>
            <a:r>
              <a:rPr lang="uk-UA" sz="255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50" b="1" dirty="0">
                <a:latin typeface="+mj-lt"/>
                <a:cs typeface="Times New Roman" panose="02020603050405020304" pitchFamily="18" charset="0"/>
              </a:rPr>
              <a:t>–</a:t>
            </a:r>
            <a:r>
              <a:rPr lang="uk-UA" sz="255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50" b="1" dirty="0">
                <a:latin typeface="+mj-lt"/>
                <a:cs typeface="Times New Roman" panose="02020603050405020304" pitchFamily="18" charset="0"/>
              </a:rPr>
              <a:t>ES</a:t>
            </a:r>
            <a:endParaRPr lang="uk-UA" sz="255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n-GB" sz="255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550" b="1" dirty="0">
                <a:latin typeface="+mj-lt"/>
                <a:cs typeface="Times New Roman" panose="02020603050405020304" pitchFamily="18" charset="0"/>
              </a:rPr>
              <a:t>або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n-GB" sz="255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50" b="1" dirty="0">
                <a:latin typeface="+mj-lt"/>
                <a:cs typeface="Times New Roman" panose="02020603050405020304" pitchFamily="18" charset="0"/>
              </a:rPr>
              <a:t>F (</a:t>
            </a:r>
            <a:r>
              <a:rPr lang="en-GB" sz="2550" b="1" dirty="0">
                <a:latin typeface="+mj-lt"/>
                <a:cs typeface="Times New Roman" panose="02020603050405020304" pitchFamily="18" charset="0"/>
              </a:rPr>
              <a:t>L) =</a:t>
            </a:r>
            <a:r>
              <a:rPr lang="uk-UA" sz="255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50" b="1" dirty="0">
                <a:latin typeface="+mj-lt"/>
                <a:cs typeface="Times New Roman" panose="02020603050405020304" pitchFamily="18" charset="0"/>
              </a:rPr>
              <a:t>LF</a:t>
            </a:r>
            <a:r>
              <a:rPr lang="uk-UA" sz="255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50" b="1" dirty="0">
                <a:latin typeface="+mj-lt"/>
                <a:cs typeface="Times New Roman" panose="02020603050405020304" pitchFamily="18" charset="0"/>
              </a:rPr>
              <a:t>–</a:t>
            </a:r>
            <a:r>
              <a:rPr lang="uk-UA" sz="255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50" b="1" dirty="0">
                <a:latin typeface="+mj-lt"/>
                <a:cs typeface="Times New Roman" panose="02020603050405020304" pitchFamily="18" charset="0"/>
              </a:rPr>
              <a:t>EF</a:t>
            </a:r>
            <a:endParaRPr lang="uk-UA" sz="255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uk-UA" sz="2550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uk-UA" sz="1125" b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uk-UA" altLang="ru-RU" sz="2000" b="1" dirty="0">
                <a:latin typeface="+mj-lt"/>
                <a:cs typeface="Times New Roman" panose="02020603050405020304" pitchFamily="18" charset="0"/>
              </a:rPr>
              <a:t>максимальний час, на який можна відкласти початок некритичної роботи, щоби при цьому не змінилась тривалість усього проекту</a:t>
            </a:r>
            <a:endParaRPr lang="uk-UA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23B812-B8BE-2975-BD06-0D06772F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440" y="1912193"/>
            <a:ext cx="5906324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E2796-2209-F710-957F-4DDB79E79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F6B-C171-705C-27C6-FA329A94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Критичний шлях (</a:t>
            </a:r>
            <a:r>
              <a:rPr lang="en-US" sz="3200" b="1" dirty="0">
                <a:solidFill>
                  <a:srgbClr val="00B0F0"/>
                </a:solidFill>
              </a:rPr>
              <a:t>CPM)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FEFDA6-803C-E450-F192-3A18F0AC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706880"/>
            <a:ext cx="5074920" cy="422355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uk-UA" dirty="0"/>
              <a:t>Найдовший шлях у мережі — визначає мінімальний час проєкту.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dirty="0"/>
              <a:t>Усі роботи на цьому шляху мають нульовий резерв часу.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dirty="0"/>
              <a:t>Будь-яка затримка тут → затримка всього проєкту.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  <p:sp>
        <p:nvSpPr>
          <p:cNvPr id="6" name="Місце для вмісту 2">
            <a:extLst>
              <a:ext uri="{FF2B5EF4-FFF2-40B4-BE49-F238E27FC236}">
                <a16:creationId xmlns:a16="http://schemas.microsoft.com/office/drawing/2014/main" id="{FDD3BE23-3C5D-55B0-899A-17A0BD708C97}"/>
              </a:ext>
            </a:extLst>
          </p:cNvPr>
          <p:cNvSpPr txBox="1">
            <a:spLocks/>
          </p:cNvSpPr>
          <p:nvPr/>
        </p:nvSpPr>
        <p:spPr>
          <a:xfrm>
            <a:off x="6156960" y="1143000"/>
            <a:ext cx="507492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/>
              <a:t>Приклад критичного шляху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uk-UA" b="1" dirty="0"/>
              <a:t> </a:t>
            </a:r>
            <a:r>
              <a:rPr lang="en-US" b="1" dirty="0"/>
              <a:t>(5</a:t>
            </a:r>
            <a:r>
              <a:rPr lang="uk-UA" b="1" dirty="0"/>
              <a:t>днів) → </a:t>
            </a:r>
            <a:r>
              <a:rPr lang="en-US" b="1" dirty="0"/>
              <a:t>B</a:t>
            </a:r>
            <a:r>
              <a:rPr lang="uk-UA" b="1" dirty="0"/>
              <a:t> </a:t>
            </a:r>
            <a:r>
              <a:rPr lang="en-US" b="1" dirty="0"/>
              <a:t>(4</a:t>
            </a:r>
            <a:r>
              <a:rPr lang="uk-UA" b="1" dirty="0"/>
              <a:t>дні) → </a:t>
            </a:r>
            <a:r>
              <a:rPr lang="en-US" b="1" dirty="0"/>
              <a:t>D</a:t>
            </a:r>
            <a:r>
              <a:rPr lang="uk-UA" b="1" dirty="0"/>
              <a:t> </a:t>
            </a:r>
            <a:r>
              <a:rPr lang="en-US" b="1" dirty="0"/>
              <a:t>(6</a:t>
            </a:r>
            <a:r>
              <a:rPr lang="uk-UA" b="1" dirty="0"/>
              <a:t>днів)</a:t>
            </a:r>
            <a:br>
              <a:rPr lang="uk-UA" dirty="0"/>
            </a:br>
            <a:r>
              <a:rPr lang="uk-UA" dirty="0"/>
              <a:t>Паралельно: </a:t>
            </a:r>
            <a:r>
              <a:rPr lang="en-US" b="1" dirty="0"/>
              <a:t>C</a:t>
            </a:r>
            <a:r>
              <a:rPr lang="uk-UA" b="1" dirty="0"/>
              <a:t> </a:t>
            </a:r>
            <a:r>
              <a:rPr lang="en-US" b="1" dirty="0"/>
              <a:t>(3</a:t>
            </a:r>
            <a:r>
              <a:rPr lang="uk-UA" b="1" dirty="0"/>
              <a:t>дні)</a:t>
            </a:r>
          </a:p>
          <a:p>
            <a:pPr marL="0" indent="0">
              <a:buNone/>
            </a:pPr>
            <a:br>
              <a:rPr lang="uk-UA" dirty="0"/>
            </a:br>
            <a:r>
              <a:rPr lang="uk-UA" dirty="0"/>
              <a:t>→ </a:t>
            </a:r>
            <a:r>
              <a:rPr lang="uk-UA" b="1" dirty="0"/>
              <a:t>Критичний шлях</a:t>
            </a:r>
            <a:r>
              <a:rPr lang="uk-UA" dirty="0"/>
              <a:t>: </a:t>
            </a:r>
            <a:r>
              <a:rPr lang="en-US" dirty="0"/>
              <a:t>A–B–D = 15 </a:t>
            </a:r>
            <a:r>
              <a:rPr lang="uk-UA" dirty="0"/>
              <a:t>днів</a:t>
            </a:r>
          </a:p>
          <a:p>
            <a:pPr marL="0" indent="0">
              <a:buNone/>
            </a:pPr>
            <a:br>
              <a:rPr lang="uk-UA" dirty="0"/>
            </a:br>
            <a:r>
              <a:rPr lang="uk-UA" dirty="0"/>
              <a:t>→ </a:t>
            </a:r>
            <a:r>
              <a:rPr lang="en-US" b="1" dirty="0"/>
              <a:t>Float</a:t>
            </a:r>
            <a:r>
              <a:rPr lang="uk-UA" b="1" dirty="0"/>
              <a:t> </a:t>
            </a:r>
            <a:r>
              <a:rPr lang="en-US" dirty="0"/>
              <a:t>(C) = 2 </a:t>
            </a:r>
            <a:r>
              <a:rPr lang="uk-UA" dirty="0"/>
              <a:t>дні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004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295" y="351766"/>
            <a:ext cx="6708673" cy="46553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uk-UA" sz="3600" dirty="0">
                <a:solidFill>
                  <a:srgbClr val="00B0F0"/>
                </a:solidFill>
              </a:rPr>
              <a:t>Розклад проєкту (</a:t>
            </a:r>
            <a:r>
              <a:rPr lang="en-US" sz="3600" dirty="0">
                <a:solidFill>
                  <a:srgbClr val="00B0F0"/>
                </a:solidFill>
              </a:rPr>
              <a:t>Project Schedule</a:t>
            </a:r>
            <a:r>
              <a:rPr lang="uk-UA" sz="3600" dirty="0">
                <a:solidFill>
                  <a:srgbClr val="00B0F0"/>
                </a:solidFill>
              </a:rPr>
              <a:t>)</a:t>
            </a:r>
            <a:br>
              <a:rPr lang="en-US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8" y="938785"/>
            <a:ext cx="10338955" cy="531129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400" b="1" dirty="0">
                <a:solidFill>
                  <a:srgbClr val="00B0F0"/>
                </a:solidFill>
              </a:rPr>
              <a:t>Метою розкладу проєкту є </a:t>
            </a:r>
            <a:r>
              <a:rPr lang="uk-UA" sz="2400" b="1" dirty="0"/>
              <a:t>задокументувати залежності між завданнями</a:t>
            </a:r>
            <a:r>
              <a:rPr lang="uk-UA" sz="2400" dirty="0"/>
              <a:t>, точно </a:t>
            </a:r>
            <a:r>
              <a:rPr lang="uk-UA" sz="2400" b="1" dirty="0"/>
              <a:t>визначити дати їх початку та закінчення</a:t>
            </a:r>
            <a:r>
              <a:rPr lang="uk-UA" sz="2400" dirty="0"/>
              <a:t>, а також </a:t>
            </a:r>
            <a:r>
              <a:rPr lang="uk-UA" sz="2400" b="1" dirty="0"/>
              <a:t>визначити загальну тривалість проекту</a:t>
            </a:r>
            <a:r>
              <a:rPr lang="uk-UA" sz="2400" dirty="0"/>
              <a:t>.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uk-UA" sz="2400" dirty="0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400" dirty="0"/>
              <a:t>Детальний розклад може бути </a:t>
            </a:r>
            <a:r>
              <a:rPr lang="uk-UA" sz="2400" b="1" dirty="0"/>
              <a:t>зроблено для всього проекту заздалегідь</a:t>
            </a:r>
            <a:r>
              <a:rPr lang="uk-UA" sz="2400" dirty="0"/>
              <a:t>, </a:t>
            </a:r>
            <a:r>
              <a:rPr lang="uk-UA" sz="2400" b="1" dirty="0"/>
              <a:t>або, як альтернатива, розроблено (достатньо детально) лише для деяких ранніх частин </a:t>
            </a:r>
            <a:r>
              <a:rPr lang="uk-UA" sz="2400" dirty="0"/>
              <a:t>Фази виконання, а </a:t>
            </a:r>
            <a:r>
              <a:rPr lang="uk-UA" sz="2400" b="1" dirty="0"/>
              <a:t>потім поступово розроблено з повними деталями</a:t>
            </a:r>
            <a:r>
              <a:rPr lang="uk-UA" sz="2400" dirty="0"/>
              <a:t>.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uk-UA" sz="2400" dirty="0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400" dirty="0"/>
              <a:t>Керівник проекту (РМ) використовує розклад для авторизації, координації та прийняття роботи над проектом, а також для моніторингу загального прогресу (див. Додаток С).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uk-UA" sz="2400" dirty="0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b="1" dirty="0"/>
              <a:t>Входи: </a:t>
            </a:r>
            <a:r>
              <a:rPr lang="ru-RU" sz="2400" dirty="0"/>
              <a:t>Статут проекту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b="1" dirty="0" err="1"/>
              <a:t>Виходи</a:t>
            </a:r>
            <a:r>
              <a:rPr lang="ru-RU" sz="2400" b="1" dirty="0"/>
              <a:t>: </a:t>
            </a:r>
            <a:r>
              <a:rPr lang="ru-RU" sz="2400" dirty="0" err="1"/>
              <a:t>Розклад</a:t>
            </a:r>
            <a:r>
              <a:rPr lang="ru-RU" sz="2400" dirty="0"/>
              <a:t> проєкту (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плану проекту)</a:t>
            </a:r>
            <a:endParaRPr lang="uk-UA" sz="24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5CF9B2-202F-49B0-8519-95B041527102}"/>
              </a:ext>
            </a:extLst>
          </p:cNvPr>
          <p:cNvSpPr txBox="1">
            <a:spLocks/>
          </p:cNvSpPr>
          <p:nvPr/>
        </p:nvSpPr>
        <p:spPr>
          <a:xfrm>
            <a:off x="5783865" y="6424331"/>
            <a:ext cx="4549140" cy="329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350" i="1" dirty="0"/>
              <a:t>Джерело: </a:t>
            </a:r>
            <a:r>
              <a:rPr lang="en-US" sz="1350" i="1" dirty="0"/>
              <a:t>PM² Project Management Methodology, Guide 3.0</a:t>
            </a:r>
            <a:endParaRPr lang="uk-UA" sz="1350" b="1" i="1" dirty="0"/>
          </a:p>
        </p:txBody>
      </p:sp>
    </p:spTree>
    <p:extLst>
      <p:ext uri="{BB962C8B-B14F-4D97-AF65-F5344CB8AC3E}">
        <p14:creationId xmlns:p14="http://schemas.microsoft.com/office/powerpoint/2010/main" val="3032991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09" y="270165"/>
            <a:ext cx="9975273" cy="700378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Критичний шлях</a:t>
            </a: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 (</a:t>
            </a:r>
            <a: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  <a:t>приклад – </a:t>
            </a:r>
            <a:r>
              <a:rPr lang="en-US" sz="1800" b="1" dirty="0">
                <a:solidFill>
                  <a:srgbClr val="00B0F0"/>
                </a:solidFill>
                <a:cs typeface="Times New Roman" pitchFamily="18" charset="0"/>
              </a:rPr>
              <a:t>PMBOK</a:t>
            </a:r>
            <a: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  <a:t>, рос., 6-те видання</a:t>
            </a:r>
            <a:r>
              <a:rPr lang="en-US" sz="1800" b="1" dirty="0">
                <a:solidFill>
                  <a:srgbClr val="00B0F0"/>
                </a:solidFill>
                <a:cs typeface="Times New Roman" pitchFamily="18" charset="0"/>
              </a:rPr>
              <a:t>, c.</a:t>
            </a:r>
            <a: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  <a:t>211</a:t>
            </a: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)</a:t>
            </a:r>
            <a:b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</a:br>
            <a:r>
              <a:rPr lang="en-US" sz="1800" b="1" dirty="0">
                <a:solidFill>
                  <a:srgbClr val="00B0F0"/>
                </a:solidFill>
                <a:cs typeface="Times New Roman" pitchFamily="18" charset="0"/>
                <a:hlinkClick r:id="rId3"/>
              </a:rPr>
              <a:t>https://drive.google.com/file/d/1JfQtVGVHLM_zNpjgvqxIAt1HKZWH7gPd/view?usp=sharing</a:t>
            </a:r>
            <a: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endParaRPr lang="uk-UA" sz="24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541" y="1151342"/>
            <a:ext cx="3335604" cy="4854603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450"/>
              </a:spcAft>
              <a:buNone/>
            </a:pPr>
            <a:r>
              <a:rPr lang="uk-UA" sz="2400" b="1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Критичний шлях утворюється послідовністю критичних робіт</a:t>
            </a:r>
            <a:r>
              <a:rPr lang="uk-UA" sz="24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450"/>
              </a:spcAft>
              <a:buNone/>
            </a:pPr>
            <a:r>
              <a:rPr lang="uk-UA" sz="2400" dirty="0">
                <a:latin typeface="+mj-lt"/>
                <a:cs typeface="Times New Roman" panose="02020603050405020304" pitchFamily="18" charset="0"/>
              </a:rPr>
              <a:t>Це </a:t>
            </a:r>
            <a:r>
              <a:rPr lang="uk-UA" sz="2400" b="1" dirty="0">
                <a:latin typeface="+mj-lt"/>
                <a:cs typeface="Times New Roman" panose="02020603050405020304" pitchFamily="18" charset="0"/>
              </a:rPr>
              <a:t>найдовший шлях проєкту </a:t>
            </a:r>
            <a:r>
              <a:rPr lang="uk-UA" sz="2400" dirty="0">
                <a:latin typeface="+mj-lt"/>
                <a:cs typeface="Times New Roman" panose="02020603050405020304" pitchFamily="18" charset="0"/>
              </a:rPr>
              <a:t>з усіх існуючих у проєкті шляхів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450"/>
              </a:spcAft>
              <a:buNone/>
            </a:pPr>
            <a:r>
              <a:rPr lang="uk-UA" sz="2400" b="1" dirty="0">
                <a:latin typeface="+mj-lt"/>
                <a:cs typeface="Times New Roman" panose="02020603050405020304" pitchFamily="18" charset="0"/>
              </a:rPr>
              <a:t>Критичний шлях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  <a:cs typeface="Times New Roman" panose="02020603050405020304" pitchFamily="18" charset="0"/>
              </a:rPr>
              <a:t>Найдовший шлях у мережі</a:t>
            </a:r>
          </a:p>
          <a:p>
            <a:pPr algn="just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  <a:cs typeface="Times New Roman" panose="02020603050405020304" pitchFamily="18" charset="0"/>
              </a:rPr>
              <a:t>Шлях, в якому немає запасу</a:t>
            </a:r>
          </a:p>
          <a:p>
            <a:pPr algn="just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  <a:cs typeface="Times New Roman" panose="02020603050405020304" pitchFamily="18" charset="0"/>
              </a:rPr>
              <a:t>Для своєчасного завершення проекту всі задачі в рамках нього мають бути виконані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0DE30-E079-2EC1-6449-30F3C94E8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919" y="1488539"/>
            <a:ext cx="6754500" cy="46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31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87569-2844-8B8D-7722-067D5805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439F427-B08F-916F-4C14-7EB290280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7033"/>
            <a:ext cx="9975273" cy="40623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Критичний шлях</a:t>
            </a: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 (</a:t>
            </a:r>
            <a: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  <a:t>приклад – </a:t>
            </a:r>
            <a:r>
              <a:rPr lang="en-US" sz="1800" b="1" dirty="0">
                <a:solidFill>
                  <a:srgbClr val="00B0F0"/>
                </a:solidFill>
                <a:cs typeface="Times New Roman" pitchFamily="18" charset="0"/>
              </a:rPr>
              <a:t>PMBOK</a:t>
            </a:r>
            <a: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  <a:t>, рос., 6-те видання</a:t>
            </a:r>
            <a:r>
              <a:rPr lang="en-US" sz="1800" b="1" dirty="0">
                <a:solidFill>
                  <a:srgbClr val="00B0F0"/>
                </a:solidFill>
                <a:cs typeface="Times New Roman" pitchFamily="18" charset="0"/>
              </a:rPr>
              <a:t>, c.</a:t>
            </a:r>
            <a:r>
              <a:rPr lang="uk-UA" sz="1800" b="1" dirty="0">
                <a:solidFill>
                  <a:srgbClr val="00B0F0"/>
                </a:solidFill>
                <a:cs typeface="Times New Roman" pitchFamily="18" charset="0"/>
              </a:rPr>
              <a:t>211</a:t>
            </a: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)</a:t>
            </a:r>
            <a:endParaRPr lang="uk-UA" sz="24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AFE38466-4C0A-5C6B-0BEC-A38F99266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178003-C7B1-A470-41DD-5563517EA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0B70C5E-7EB4-C6CC-F86C-424861CE2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8AA2538D-8598-2242-D9C6-AA8AE077C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0DBE8613-CD23-155D-07F1-CAABF1BA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F76BB-94EF-4159-36B7-5C4DF2FE4A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406"/>
          <a:stretch>
            <a:fillRect/>
          </a:stretch>
        </p:blipFill>
        <p:spPr>
          <a:xfrm>
            <a:off x="1191490" y="533266"/>
            <a:ext cx="9513866" cy="60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1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391" y="526874"/>
            <a:ext cx="5093422" cy="755816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1600" b="1" dirty="0">
                <a:solidFill>
                  <a:srgbClr val="00B0F0"/>
                </a:solidFill>
                <a:cs typeface="Times New Roman" pitchFamily="18" charset="0"/>
              </a:rPr>
              <a:t>Послідовність робіт</a:t>
            </a:r>
            <a:br>
              <a:rPr lang="uk-UA" sz="1600" b="1" dirty="0">
                <a:solidFill>
                  <a:srgbClr val="00B0F0"/>
                </a:solidFill>
                <a:cs typeface="Times New Roman" pitchFamily="18" charset="0"/>
              </a:rPr>
            </a:br>
            <a:r>
              <a:rPr lang="uk-UA" sz="1600" b="1" dirty="0">
                <a:solidFill>
                  <a:srgbClr val="00B0F0"/>
                </a:solidFill>
                <a:cs typeface="Times New Roman" pitchFamily="18" charset="0"/>
              </a:rPr>
              <a:t>(приклад для проєкту оновлення класів школи)</a:t>
            </a:r>
            <a:endParaRPr lang="ru-RU" sz="16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3F4682A-03DB-48CA-B374-0CEA1A069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46326"/>
              </p:ext>
            </p:extLst>
          </p:nvPr>
        </p:nvGraphicFramePr>
        <p:xfrm>
          <a:off x="1153391" y="1439943"/>
          <a:ext cx="4109602" cy="3767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9676">
                  <a:extLst>
                    <a:ext uri="{9D8B030D-6E8A-4147-A177-3AD203B41FA5}">
                      <a16:colId xmlns:a16="http://schemas.microsoft.com/office/drawing/2014/main" val="2265178451"/>
                    </a:ext>
                  </a:extLst>
                </a:gridCol>
                <a:gridCol w="1803806">
                  <a:extLst>
                    <a:ext uri="{9D8B030D-6E8A-4147-A177-3AD203B41FA5}">
                      <a16:colId xmlns:a16="http://schemas.microsoft.com/office/drawing/2014/main" val="3630530952"/>
                    </a:ext>
                  </a:extLst>
                </a:gridCol>
                <a:gridCol w="884576">
                  <a:extLst>
                    <a:ext uri="{9D8B030D-6E8A-4147-A177-3AD203B41FA5}">
                      <a16:colId xmlns:a16="http://schemas.microsoft.com/office/drawing/2014/main" val="2527494334"/>
                    </a:ext>
                  </a:extLst>
                </a:gridCol>
                <a:gridCol w="921544">
                  <a:extLst>
                    <a:ext uri="{9D8B030D-6E8A-4147-A177-3AD203B41FA5}">
                      <a16:colId xmlns:a16="http://schemas.microsoft.com/office/drawing/2014/main" val="2993041635"/>
                    </a:ext>
                  </a:extLst>
                </a:gridCol>
              </a:tblGrid>
              <a:tr h="516346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 Код роботи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13080"/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Назва (зміст) роботи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7155" algn="ctr">
                        <a:lnSpc>
                          <a:spcPct val="86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Попередня робота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lnSpc>
                          <a:spcPct val="86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Тривалість роботи, роб. днів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69961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marR="62230" indent="-63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Визначення потреб школярів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9126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Аналіз умов навчання у класах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450478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Формування вимог до класів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89809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63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Аналіз витрат на оновлення класів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764951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Аналіз і вибір постачальників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558290"/>
                  </a:ext>
                </a:extLst>
              </a:tr>
              <a:tr h="375916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Формування і затвердження бюджету оновлення класів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121, 122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518010"/>
                  </a:ext>
                </a:extLst>
              </a:tr>
              <a:tr h="345919">
                <a:tc>
                  <a:txBody>
                    <a:bodyPr/>
                    <a:lstStyle/>
                    <a:p>
                      <a:pPr marR="176530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Створення змісту проєкту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111, 112, 113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8444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R="176530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Планування робіт і виконавців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123, 131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763838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marR="5397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Погодження із стейкхолдерами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123, 131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84823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FEAD06-C1D5-4A63-B437-F8B6AB759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1" t="17820" r="33229" b="16440"/>
          <a:stretch/>
        </p:blipFill>
        <p:spPr>
          <a:xfrm>
            <a:off x="6811566" y="1854728"/>
            <a:ext cx="3152775" cy="3437013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1E9C9C3A-B691-4E36-B6AA-498F3AD35281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610231"/>
            <a:ext cx="4290734" cy="75581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400" b="1" dirty="0">
                <a:solidFill>
                  <a:srgbClr val="C00000"/>
                </a:solidFill>
                <a:cs typeface="Times New Roman" pitchFamily="18" charset="0"/>
              </a:rPr>
              <a:t>Мережева діаграма для проєкту оновлення класів школи (прямий розрахунок, ранні терміни робіт)</a:t>
            </a:r>
            <a:endParaRPr lang="ru-RU" sz="1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28537B-F9D6-4377-9AE8-019056842FCC}"/>
              </a:ext>
            </a:extLst>
          </p:cNvPr>
          <p:cNvSpPr txBox="1">
            <a:spLocks noChangeArrowheads="1"/>
          </p:cNvSpPr>
          <p:nvPr/>
        </p:nvSpPr>
        <p:spPr>
          <a:xfrm>
            <a:off x="7421583" y="5240867"/>
            <a:ext cx="3073432" cy="17859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350" b="1" dirty="0">
                <a:solidFill>
                  <a:srgbClr val="C00000"/>
                </a:solidFill>
                <a:cs typeface="Times New Roman" pitchFamily="18" charset="0"/>
              </a:rPr>
              <a:t>Загальна тривалість проєкту – 24 дні</a:t>
            </a:r>
            <a:endParaRPr lang="ru-RU" sz="135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" name="Звезда: 4 точки 11">
            <a:extLst>
              <a:ext uri="{FF2B5EF4-FFF2-40B4-BE49-F238E27FC236}">
                <a16:creationId xmlns:a16="http://schemas.microsoft.com/office/drawing/2014/main" id="{693C6C2A-0609-404D-A036-78A8622DFBEE}"/>
              </a:ext>
            </a:extLst>
          </p:cNvPr>
          <p:cNvSpPr/>
          <p:nvPr/>
        </p:nvSpPr>
        <p:spPr>
          <a:xfrm>
            <a:off x="9867902" y="2750346"/>
            <a:ext cx="192881" cy="178592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90A8ED3-3AC6-489E-9723-0E2AEC739501}"/>
              </a:ext>
            </a:extLst>
          </p:cNvPr>
          <p:cNvCxnSpPr>
            <a:cxnSpLocks/>
          </p:cNvCxnSpPr>
          <p:nvPr/>
        </p:nvCxnSpPr>
        <p:spPr>
          <a:xfrm>
            <a:off x="6905625" y="1919021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9C0A994-9A3D-4768-AB9F-A5D1DE64CF48}"/>
              </a:ext>
            </a:extLst>
          </p:cNvPr>
          <p:cNvCxnSpPr>
            <a:cxnSpLocks/>
          </p:cNvCxnSpPr>
          <p:nvPr/>
        </p:nvCxnSpPr>
        <p:spPr>
          <a:xfrm>
            <a:off x="6905626" y="2604821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E380FEB-E2EB-473F-9AF3-892D78F43522}"/>
              </a:ext>
            </a:extLst>
          </p:cNvPr>
          <p:cNvCxnSpPr>
            <a:cxnSpLocks/>
          </p:cNvCxnSpPr>
          <p:nvPr/>
        </p:nvCxnSpPr>
        <p:spPr>
          <a:xfrm>
            <a:off x="6905624" y="3297764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F3AEC6F-7ED0-4974-8A4A-149A91D85CFE}"/>
              </a:ext>
            </a:extLst>
          </p:cNvPr>
          <p:cNvCxnSpPr>
            <a:cxnSpLocks/>
          </p:cNvCxnSpPr>
          <p:nvPr/>
        </p:nvCxnSpPr>
        <p:spPr>
          <a:xfrm>
            <a:off x="6905624" y="3976421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BED026E-A420-405E-AA39-1E24D61B5AD3}"/>
              </a:ext>
            </a:extLst>
          </p:cNvPr>
          <p:cNvCxnSpPr>
            <a:cxnSpLocks/>
          </p:cNvCxnSpPr>
          <p:nvPr/>
        </p:nvCxnSpPr>
        <p:spPr>
          <a:xfrm>
            <a:off x="6905623" y="4676508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7BC6A2B-5ACB-4398-B611-F77C973E0814}"/>
              </a:ext>
            </a:extLst>
          </p:cNvPr>
          <p:cNvCxnSpPr>
            <a:cxnSpLocks/>
          </p:cNvCxnSpPr>
          <p:nvPr/>
        </p:nvCxnSpPr>
        <p:spPr>
          <a:xfrm>
            <a:off x="8043323" y="2533383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E4EBADD-DDB2-485B-9485-4EE378C46CB4}"/>
              </a:ext>
            </a:extLst>
          </p:cNvPr>
          <p:cNvCxnSpPr>
            <a:cxnSpLocks/>
          </p:cNvCxnSpPr>
          <p:nvPr/>
        </p:nvCxnSpPr>
        <p:spPr>
          <a:xfrm>
            <a:off x="8071898" y="4469339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31154F1-B1A7-4D45-B1A2-00314D081E7D}"/>
              </a:ext>
            </a:extLst>
          </p:cNvPr>
          <p:cNvCxnSpPr>
            <a:cxnSpLocks/>
          </p:cNvCxnSpPr>
          <p:nvPr/>
        </p:nvCxnSpPr>
        <p:spPr>
          <a:xfrm>
            <a:off x="9248833" y="2839641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FF274B5-7156-48A1-AC96-CE7BF8462BCB}"/>
              </a:ext>
            </a:extLst>
          </p:cNvPr>
          <p:cNvCxnSpPr>
            <a:cxnSpLocks/>
          </p:cNvCxnSpPr>
          <p:nvPr/>
        </p:nvCxnSpPr>
        <p:spPr>
          <a:xfrm>
            <a:off x="9263063" y="4126439"/>
            <a:ext cx="5523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411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125" y="624996"/>
            <a:ext cx="4316815" cy="600903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1600" b="1" dirty="0">
                <a:solidFill>
                  <a:srgbClr val="00B0F0"/>
                </a:solidFill>
                <a:cs typeface="Times New Roman" pitchFamily="18" charset="0"/>
              </a:rPr>
              <a:t>Послідовність робіт</a:t>
            </a:r>
            <a:br>
              <a:rPr lang="uk-UA" sz="1600" b="1" dirty="0">
                <a:solidFill>
                  <a:srgbClr val="00B0F0"/>
                </a:solidFill>
                <a:cs typeface="Times New Roman" pitchFamily="18" charset="0"/>
              </a:rPr>
            </a:br>
            <a:r>
              <a:rPr lang="uk-UA" sz="1600" b="1" dirty="0">
                <a:solidFill>
                  <a:srgbClr val="00B0F0"/>
                </a:solidFill>
                <a:cs typeface="Times New Roman" pitchFamily="18" charset="0"/>
              </a:rPr>
              <a:t>(приклад для проєкту оновлення класів школи)</a:t>
            </a:r>
            <a:endParaRPr lang="ru-RU" sz="16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3F4682A-03DB-48CA-B374-0CEA1A069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82520"/>
              </p:ext>
            </p:extLst>
          </p:nvPr>
        </p:nvGraphicFramePr>
        <p:xfrm>
          <a:off x="1177368" y="1479597"/>
          <a:ext cx="4109602" cy="37674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9676">
                  <a:extLst>
                    <a:ext uri="{9D8B030D-6E8A-4147-A177-3AD203B41FA5}">
                      <a16:colId xmlns:a16="http://schemas.microsoft.com/office/drawing/2014/main" val="2265178451"/>
                    </a:ext>
                  </a:extLst>
                </a:gridCol>
                <a:gridCol w="1802557">
                  <a:extLst>
                    <a:ext uri="{9D8B030D-6E8A-4147-A177-3AD203B41FA5}">
                      <a16:colId xmlns:a16="http://schemas.microsoft.com/office/drawing/2014/main" val="363053095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527494334"/>
                    </a:ext>
                  </a:extLst>
                </a:gridCol>
                <a:gridCol w="935831">
                  <a:extLst>
                    <a:ext uri="{9D8B030D-6E8A-4147-A177-3AD203B41FA5}">
                      <a16:colId xmlns:a16="http://schemas.microsoft.com/office/drawing/2014/main" val="2993041635"/>
                    </a:ext>
                  </a:extLst>
                </a:gridCol>
              </a:tblGrid>
              <a:tr h="516346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 Код роботи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13080"/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Назва (зміст) роботи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7155" algn="ctr">
                        <a:lnSpc>
                          <a:spcPct val="86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Попередня робота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lnSpc>
                          <a:spcPct val="86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Тривалість роботи, роб. днів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69961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marR="62230" indent="-63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Визначення потреб школярів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9126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Аналіз умов навчання у класах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450478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Формування вимог до класів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89809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63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Аналіз витрат на оновлення класів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764951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Аналіз і вибір постачальників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558290"/>
                  </a:ext>
                </a:extLst>
              </a:tr>
              <a:tr h="375916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Формування і затвердження бюджету оновлення класів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121, 122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518010"/>
                  </a:ext>
                </a:extLst>
              </a:tr>
              <a:tr h="345919">
                <a:tc>
                  <a:txBody>
                    <a:bodyPr/>
                    <a:lstStyle/>
                    <a:p>
                      <a:pPr marR="176530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Створення змісту проєкту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111, 112, 113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8444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R="176530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Планування робіт і виконавців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123, 131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763838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marR="5397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Погодження із стейкхолдерами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123, 131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848239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1E9C9C3A-B691-4E36-B6AA-498F3AD35281}"/>
              </a:ext>
            </a:extLst>
          </p:cNvPr>
          <p:cNvSpPr txBox="1">
            <a:spLocks noChangeArrowheads="1"/>
          </p:cNvSpPr>
          <p:nvPr/>
        </p:nvSpPr>
        <p:spPr>
          <a:xfrm>
            <a:off x="6334126" y="1388147"/>
            <a:ext cx="4249772" cy="45232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350" b="1" dirty="0">
                <a:solidFill>
                  <a:srgbClr val="C00000"/>
                </a:solidFill>
                <a:cs typeface="Times New Roman" pitchFamily="18" charset="0"/>
              </a:rPr>
              <a:t>Мережева діаграма для проєкту оновлення класів школи (зворотній розрахунок, ранні та пізні терміни робіт)</a:t>
            </a:r>
            <a:endParaRPr lang="ru-RU" sz="135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BEF7E-4832-42F9-9857-F2B5F3AE1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6" t="15969" r="32292" b="15741"/>
          <a:stretch/>
        </p:blipFill>
        <p:spPr>
          <a:xfrm>
            <a:off x="6648450" y="1939404"/>
            <a:ext cx="3343275" cy="3512468"/>
          </a:xfrm>
          <a:prstGeom prst="rect">
            <a:avLst/>
          </a:prstGeom>
        </p:spPr>
      </p:pic>
      <p:sp>
        <p:nvSpPr>
          <p:cNvPr id="4" name="Звезда: 4 точки 3">
            <a:extLst>
              <a:ext uri="{FF2B5EF4-FFF2-40B4-BE49-F238E27FC236}">
                <a16:creationId xmlns:a16="http://schemas.microsoft.com/office/drawing/2014/main" id="{713C4782-8971-4561-A69D-9A1F40258809}"/>
              </a:ext>
            </a:extLst>
          </p:cNvPr>
          <p:cNvSpPr/>
          <p:nvPr/>
        </p:nvSpPr>
        <p:spPr>
          <a:xfrm>
            <a:off x="9895285" y="3609914"/>
            <a:ext cx="192881" cy="178592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Звезда: 4 точки 6">
            <a:extLst>
              <a:ext uri="{FF2B5EF4-FFF2-40B4-BE49-F238E27FC236}">
                <a16:creationId xmlns:a16="http://schemas.microsoft.com/office/drawing/2014/main" id="{24622EDA-4CB8-4404-AB93-5CDA9DF7712B}"/>
              </a:ext>
            </a:extLst>
          </p:cNvPr>
          <p:cNvSpPr/>
          <p:nvPr/>
        </p:nvSpPr>
        <p:spPr>
          <a:xfrm>
            <a:off x="9895285" y="4829300"/>
            <a:ext cx="192881" cy="178592"/>
          </a:xfrm>
          <a:prstGeom prst="star4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A94243A-8A95-4C48-AD6E-11B3B1424E2F}"/>
              </a:ext>
            </a:extLst>
          </p:cNvPr>
          <p:cNvCxnSpPr/>
          <p:nvPr/>
        </p:nvCxnSpPr>
        <p:spPr>
          <a:xfrm flipH="1">
            <a:off x="9337477" y="4900613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B39C500-2575-4DEF-A81A-CF5996662C6F}"/>
              </a:ext>
            </a:extLst>
          </p:cNvPr>
          <p:cNvCxnSpPr/>
          <p:nvPr/>
        </p:nvCxnSpPr>
        <p:spPr>
          <a:xfrm flipH="1">
            <a:off x="9371410" y="3689568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9CC950B-36FD-49BC-A6AB-864CB9EADB9D}"/>
              </a:ext>
            </a:extLst>
          </p:cNvPr>
          <p:cNvCxnSpPr/>
          <p:nvPr/>
        </p:nvCxnSpPr>
        <p:spPr>
          <a:xfrm flipH="1">
            <a:off x="8120179" y="5247042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3E28501-5A71-425D-B840-E2CC26C9D0D2}"/>
              </a:ext>
            </a:extLst>
          </p:cNvPr>
          <p:cNvCxnSpPr/>
          <p:nvPr/>
        </p:nvCxnSpPr>
        <p:spPr>
          <a:xfrm flipH="1">
            <a:off x="8205904" y="3323378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AD1A575-0467-49BE-83AE-77430F05D4AB}"/>
              </a:ext>
            </a:extLst>
          </p:cNvPr>
          <p:cNvCxnSpPr/>
          <p:nvPr/>
        </p:nvCxnSpPr>
        <p:spPr>
          <a:xfrm flipH="1">
            <a:off x="6843712" y="5375618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6EF4FE4-1CE3-4EF4-A077-8A85F4C6B7C9}"/>
              </a:ext>
            </a:extLst>
          </p:cNvPr>
          <p:cNvCxnSpPr/>
          <p:nvPr/>
        </p:nvCxnSpPr>
        <p:spPr>
          <a:xfrm flipH="1">
            <a:off x="6871097" y="4700588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9096BBF-8E81-4504-85C7-0D5369360B00}"/>
              </a:ext>
            </a:extLst>
          </p:cNvPr>
          <p:cNvCxnSpPr/>
          <p:nvPr/>
        </p:nvCxnSpPr>
        <p:spPr>
          <a:xfrm flipH="1">
            <a:off x="6871097" y="4014788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BD1B0DE-4709-494D-A001-B88641D6074A}"/>
              </a:ext>
            </a:extLst>
          </p:cNvPr>
          <p:cNvCxnSpPr/>
          <p:nvPr/>
        </p:nvCxnSpPr>
        <p:spPr>
          <a:xfrm flipH="1">
            <a:off x="6871097" y="3333326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9265BDD-D111-4134-A130-54F24EBF0FB3}"/>
              </a:ext>
            </a:extLst>
          </p:cNvPr>
          <p:cNvCxnSpPr/>
          <p:nvPr/>
        </p:nvCxnSpPr>
        <p:spPr>
          <a:xfrm flipH="1">
            <a:off x="6871097" y="2657475"/>
            <a:ext cx="52387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10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196" y="684127"/>
            <a:ext cx="4109601" cy="801773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1350" b="1" dirty="0">
                <a:solidFill>
                  <a:srgbClr val="00B0F0"/>
                </a:solidFill>
                <a:cs typeface="Times New Roman" pitchFamily="18" charset="0"/>
              </a:rPr>
              <a:t>Послідовність робіт</a:t>
            </a:r>
            <a:br>
              <a:rPr lang="uk-UA" sz="1350" b="1" dirty="0">
                <a:solidFill>
                  <a:srgbClr val="00B0F0"/>
                </a:solidFill>
                <a:cs typeface="Times New Roman" pitchFamily="18" charset="0"/>
              </a:rPr>
            </a:br>
            <a:r>
              <a:rPr lang="uk-UA" sz="1350" b="1" dirty="0">
                <a:solidFill>
                  <a:srgbClr val="00B0F0"/>
                </a:solidFill>
                <a:cs typeface="Times New Roman" pitchFamily="18" charset="0"/>
              </a:rPr>
              <a:t>(приклад для проєкту оновлення класів школи)</a:t>
            </a:r>
            <a:endParaRPr lang="ru-RU" sz="135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3F4682A-03DB-48CA-B374-0CEA1A069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05842"/>
              </p:ext>
            </p:extLst>
          </p:nvPr>
        </p:nvGraphicFramePr>
        <p:xfrm>
          <a:off x="852328" y="1748661"/>
          <a:ext cx="4109602" cy="3731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9676">
                  <a:extLst>
                    <a:ext uri="{9D8B030D-6E8A-4147-A177-3AD203B41FA5}">
                      <a16:colId xmlns:a16="http://schemas.microsoft.com/office/drawing/2014/main" val="2265178451"/>
                    </a:ext>
                  </a:extLst>
                </a:gridCol>
                <a:gridCol w="1802557">
                  <a:extLst>
                    <a:ext uri="{9D8B030D-6E8A-4147-A177-3AD203B41FA5}">
                      <a16:colId xmlns:a16="http://schemas.microsoft.com/office/drawing/2014/main" val="3630530952"/>
                    </a:ext>
                  </a:extLst>
                </a:gridCol>
                <a:gridCol w="878681">
                  <a:extLst>
                    <a:ext uri="{9D8B030D-6E8A-4147-A177-3AD203B41FA5}">
                      <a16:colId xmlns:a16="http://schemas.microsoft.com/office/drawing/2014/main" val="2527494334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993041635"/>
                    </a:ext>
                  </a:extLst>
                </a:gridCol>
              </a:tblGrid>
              <a:tr h="480627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 Код роботи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13080"/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Назва (зміст) роботи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7155" algn="ctr">
                        <a:lnSpc>
                          <a:spcPct val="86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Попередня робота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lnSpc>
                          <a:spcPct val="86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Тривалість роботи, роб. днів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69961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marR="62230" indent="-63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Визначення потреб школярів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9126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Аналіз умов навчання у класах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450478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Формування вимог до класів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89809"/>
                  </a:ext>
                </a:extLst>
              </a:tr>
              <a:tr h="364745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63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Аналіз витрат на оновлення класів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764951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Аналіз і вибір постачальників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558290"/>
                  </a:ext>
                </a:extLst>
              </a:tr>
              <a:tr h="375916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8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Формування і затвердження бюджету оновлення класів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121, 122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518010"/>
                  </a:ext>
                </a:extLst>
              </a:tr>
              <a:tr h="345919">
                <a:tc>
                  <a:txBody>
                    <a:bodyPr/>
                    <a:lstStyle/>
                    <a:p>
                      <a:pPr marR="176530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Створення змісту проєкту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111, 112, 113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90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8444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R="176530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Планування робіт і виконавців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123, 131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763838"/>
                  </a:ext>
                </a:extLst>
              </a:tr>
              <a:tr h="364043">
                <a:tc>
                  <a:txBody>
                    <a:bodyPr/>
                    <a:lstStyle/>
                    <a:p>
                      <a:pPr marR="17653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marR="53975">
                        <a:lnSpc>
                          <a:spcPct val="86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Погодження із стейкхолдерами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marR="98425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123, 131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848239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1E9C9C3A-B691-4E36-B6AA-498F3AD35281}"/>
              </a:ext>
            </a:extLst>
          </p:cNvPr>
          <p:cNvSpPr txBox="1">
            <a:spLocks noChangeArrowheads="1"/>
          </p:cNvSpPr>
          <p:nvPr/>
        </p:nvSpPr>
        <p:spPr>
          <a:xfrm>
            <a:off x="6334126" y="1087294"/>
            <a:ext cx="4249772" cy="70829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350" b="1" dirty="0">
                <a:solidFill>
                  <a:srgbClr val="C00000"/>
                </a:solidFill>
                <a:cs typeface="Times New Roman" pitchFamily="18" charset="0"/>
              </a:rPr>
              <a:t>Мережева діаграма для проєкту оновлення класів школи, зворотній розрахунок</a:t>
            </a:r>
          </a:p>
          <a:p>
            <a:pPr algn="ctr"/>
            <a:r>
              <a:rPr lang="uk-UA" sz="1350" b="1" dirty="0">
                <a:solidFill>
                  <a:srgbClr val="C00000"/>
                </a:solidFill>
                <a:cs typeface="Times New Roman" pitchFamily="18" charset="0"/>
              </a:rPr>
              <a:t>(ранні та пізні терміни робіт, запас часу по кожній роботі)</a:t>
            </a:r>
            <a:endParaRPr lang="ru-RU" sz="135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8D129D-EADA-4EA4-8149-BA0B67479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2" t="21178" r="33333" b="15556"/>
          <a:stretch/>
        </p:blipFill>
        <p:spPr>
          <a:xfrm>
            <a:off x="6515100" y="1811869"/>
            <a:ext cx="3604776" cy="3731904"/>
          </a:xfrm>
          <a:prstGeom prst="rect">
            <a:avLst/>
          </a:prstGeom>
        </p:spPr>
      </p:pic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D1682460-2BD0-42DA-941D-D9AC05555877}"/>
              </a:ext>
            </a:extLst>
          </p:cNvPr>
          <p:cNvSpPr/>
          <p:nvPr/>
        </p:nvSpPr>
        <p:spPr>
          <a:xfrm>
            <a:off x="8267701" y="3204566"/>
            <a:ext cx="257175" cy="92869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0F43E81A-A422-4F36-9421-9DC06B331B5F}"/>
              </a:ext>
            </a:extLst>
          </p:cNvPr>
          <p:cNvSpPr/>
          <p:nvPr/>
        </p:nvSpPr>
        <p:spPr>
          <a:xfrm>
            <a:off x="6810376" y="3941166"/>
            <a:ext cx="258523" cy="92869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EFEFC278-990B-4CCB-BCF4-FD22407C2454}"/>
              </a:ext>
            </a:extLst>
          </p:cNvPr>
          <p:cNvSpPr/>
          <p:nvPr/>
        </p:nvSpPr>
        <p:spPr>
          <a:xfrm>
            <a:off x="9621441" y="3514725"/>
            <a:ext cx="252175" cy="9287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F22040B5-1656-4CC6-BDE5-8D3DCEA297A1}"/>
              </a:ext>
            </a:extLst>
          </p:cNvPr>
          <p:cNvSpPr/>
          <p:nvPr/>
        </p:nvSpPr>
        <p:spPr>
          <a:xfrm>
            <a:off x="9621440" y="4922762"/>
            <a:ext cx="203597" cy="92870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FE3399EA-019F-4743-B134-474E37EBD5CC}"/>
              </a:ext>
            </a:extLst>
          </p:cNvPr>
          <p:cNvSpPr/>
          <p:nvPr/>
        </p:nvSpPr>
        <p:spPr>
          <a:xfrm>
            <a:off x="8267701" y="5270878"/>
            <a:ext cx="257175" cy="9286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Знак ''минус'' 17">
            <a:extLst>
              <a:ext uri="{FF2B5EF4-FFF2-40B4-BE49-F238E27FC236}">
                <a16:creationId xmlns:a16="http://schemas.microsoft.com/office/drawing/2014/main" id="{DC07B799-08E3-4226-90F3-FF2DE9C491EB}"/>
              </a:ext>
            </a:extLst>
          </p:cNvPr>
          <p:cNvSpPr/>
          <p:nvPr/>
        </p:nvSpPr>
        <p:spPr>
          <a:xfrm>
            <a:off x="6810374" y="5433953"/>
            <a:ext cx="258524" cy="92869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Знак ''минус'' 19">
            <a:extLst>
              <a:ext uri="{FF2B5EF4-FFF2-40B4-BE49-F238E27FC236}">
                <a16:creationId xmlns:a16="http://schemas.microsoft.com/office/drawing/2014/main" id="{923B3FEB-F7B5-49BF-BAC7-0B9361052C99}"/>
              </a:ext>
            </a:extLst>
          </p:cNvPr>
          <p:cNvSpPr/>
          <p:nvPr/>
        </p:nvSpPr>
        <p:spPr>
          <a:xfrm>
            <a:off x="6810374" y="4695526"/>
            <a:ext cx="258524" cy="76934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Знак ''минус'' 21">
            <a:extLst>
              <a:ext uri="{FF2B5EF4-FFF2-40B4-BE49-F238E27FC236}">
                <a16:creationId xmlns:a16="http://schemas.microsoft.com/office/drawing/2014/main" id="{A3B824A2-D5FB-4E7C-BE80-E9B7B136FC16}"/>
              </a:ext>
            </a:extLst>
          </p:cNvPr>
          <p:cNvSpPr/>
          <p:nvPr/>
        </p:nvSpPr>
        <p:spPr>
          <a:xfrm>
            <a:off x="6810374" y="2477458"/>
            <a:ext cx="258524" cy="76934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Знак ''минус'' 23">
            <a:extLst>
              <a:ext uri="{FF2B5EF4-FFF2-40B4-BE49-F238E27FC236}">
                <a16:creationId xmlns:a16="http://schemas.microsoft.com/office/drawing/2014/main" id="{BF50520E-17F5-4470-81DE-9839A14D2CEE}"/>
              </a:ext>
            </a:extLst>
          </p:cNvPr>
          <p:cNvSpPr/>
          <p:nvPr/>
        </p:nvSpPr>
        <p:spPr>
          <a:xfrm>
            <a:off x="6810374" y="3215884"/>
            <a:ext cx="258524" cy="76934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0B012EED-0353-4622-B65F-8AD5050FE74E}"/>
              </a:ext>
            </a:extLst>
          </p:cNvPr>
          <p:cNvSpPr txBox="1">
            <a:spLocks noChangeArrowheads="1"/>
          </p:cNvSpPr>
          <p:nvPr/>
        </p:nvSpPr>
        <p:spPr>
          <a:xfrm>
            <a:off x="6271402" y="5543774"/>
            <a:ext cx="4249772" cy="40339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350" b="1" dirty="0">
                <a:solidFill>
                  <a:srgbClr val="C00000"/>
                </a:solidFill>
                <a:cs typeface="Times New Roman" pitchFamily="18" charset="0"/>
              </a:rPr>
              <a:t>Критичний шлях 113 – 131 – 132 (роботи без запасу часу)</a:t>
            </a:r>
            <a:endParaRPr lang="ru-RU" sz="135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36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5610" y="261216"/>
            <a:ext cx="9369370" cy="495291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1800" dirty="0">
                <a:solidFill>
                  <a:srgbClr val="C00000"/>
                </a:solidFill>
                <a:cs typeface="Times New Roman" pitchFamily="18" charset="0"/>
              </a:rPr>
              <a:t>Мережева діаграма в MS Project (приклад для проєкту оновлення класів школи)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BB32F-90C5-40B7-8F39-D89302C2D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" t="25872" r="5178" b="20477"/>
          <a:stretch/>
        </p:blipFill>
        <p:spPr>
          <a:xfrm>
            <a:off x="1711607" y="1698070"/>
            <a:ext cx="8533373" cy="27759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120840-37E3-4FC4-9FEB-044CA783D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8" t="25873" r="17679" b="12222"/>
          <a:stretch/>
        </p:blipFill>
        <p:spPr>
          <a:xfrm>
            <a:off x="537434" y="1064498"/>
            <a:ext cx="10791830" cy="47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6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682" y="434340"/>
            <a:ext cx="8746373" cy="596035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1800" dirty="0">
                <a:solidFill>
                  <a:srgbClr val="C00000"/>
                </a:solidFill>
                <a:cs typeface="Times New Roman" pitchFamily="18" charset="0"/>
              </a:rPr>
              <a:t>Діаграма Гантта в MS Project (приклад для проєкту оновлення класів школи)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3B149-A07D-485A-B8DF-6BCE07DA4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" t="20444" r="22750" b="9334"/>
          <a:stretch/>
        </p:blipFill>
        <p:spPr>
          <a:xfrm>
            <a:off x="1249682" y="1280161"/>
            <a:ext cx="8580118" cy="46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0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34E03-3BAA-65DF-E963-90299096B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56CA-019C-89AC-7A65-B4DA09AE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Оптимізація розкладу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CA6919-1C02-7938-CDF3-F309960F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Методи</a:t>
            </a:r>
            <a:r>
              <a:rPr lang="uk-UA" dirty="0"/>
              <a:t>:</a:t>
            </a:r>
          </a:p>
          <a:p>
            <a:r>
              <a:rPr lang="uk-UA" dirty="0"/>
              <a:t>паралельне виконання робіт (</a:t>
            </a:r>
            <a:r>
              <a:rPr lang="en-US" dirty="0"/>
              <a:t>Fast Tracking),</a:t>
            </a:r>
          </a:p>
          <a:p>
            <a:r>
              <a:rPr lang="uk-UA" dirty="0"/>
              <a:t>додавання ресурсів (</a:t>
            </a:r>
            <a:r>
              <a:rPr lang="en-US" dirty="0"/>
              <a:t>Crashing),</a:t>
            </a:r>
          </a:p>
          <a:p>
            <a:r>
              <a:rPr lang="uk-UA" dirty="0"/>
              <a:t>аутсорсинг,</a:t>
            </a:r>
          </a:p>
          <a:p>
            <a:r>
              <a:rPr lang="uk-UA" dirty="0"/>
              <a:t>скорочення обсягів робіт,</a:t>
            </a:r>
          </a:p>
          <a:p>
            <a:r>
              <a:rPr lang="uk-UA" dirty="0"/>
              <a:t>зміна послідовності.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7368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D2813-DF94-5125-77E3-A2EA967EE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54DA8-6DCC-2E1D-3FF8-1E75226B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56" y="668122"/>
            <a:ext cx="3227417" cy="2521887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Оптимізація розкладу</a:t>
            </a:r>
            <a:br>
              <a:rPr lang="uk-UA" sz="3200" b="1" dirty="0">
                <a:solidFill>
                  <a:srgbClr val="00B0F0"/>
                </a:solidFill>
              </a:rPr>
            </a:br>
            <a:r>
              <a:rPr lang="uk-UA" sz="3200" b="1" dirty="0">
                <a:solidFill>
                  <a:srgbClr val="00B0F0"/>
                </a:solidFill>
              </a:rPr>
              <a:t>(</a:t>
            </a:r>
            <a:r>
              <a:rPr lang="en-US" sz="2000" b="1" dirty="0">
                <a:solidFill>
                  <a:srgbClr val="00B0F0"/>
                </a:solidFill>
              </a:rPr>
              <a:t>PMBOK, 6</a:t>
            </a:r>
            <a:r>
              <a:rPr lang="uk-UA" sz="2000" b="1" dirty="0">
                <a:solidFill>
                  <a:srgbClr val="00B0F0"/>
                </a:solidFill>
              </a:rPr>
              <a:t>-е вид., </a:t>
            </a:r>
            <a:r>
              <a:rPr lang="uk-UA" sz="2000" b="1" dirty="0" err="1">
                <a:solidFill>
                  <a:srgbClr val="00B0F0"/>
                </a:solidFill>
              </a:rPr>
              <a:t>стор</a:t>
            </a:r>
            <a:r>
              <a:rPr lang="uk-UA" sz="2000" b="1" dirty="0">
                <a:solidFill>
                  <a:srgbClr val="00B0F0"/>
                </a:solidFill>
              </a:rPr>
              <a:t>. 212</a:t>
            </a:r>
            <a:r>
              <a:rPr lang="uk-UA" sz="3200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626A-2C08-355D-C462-E0AE1609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1" y="349648"/>
            <a:ext cx="6508865" cy="58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7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8536" y="360087"/>
            <a:ext cx="8423564" cy="3512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2100" b="1" dirty="0">
                <a:solidFill>
                  <a:srgbClr val="00B0F0"/>
                </a:solidFill>
                <a:cs typeface="Times New Roman" pitchFamily="18" charset="0"/>
              </a:rPr>
              <a:t>Методи скорочення тривалості робіт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7421" y="845746"/>
            <a:ext cx="7895807" cy="5404329"/>
          </a:xfrm>
          <a:noFill/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перерозподіл ресурсів від некритичних до критичних робіт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(з метою їх скорочення) в межах запасу часу;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зміна логічних </a:t>
            </a:r>
            <a:r>
              <a:rPr lang="uk-UA" sz="1800" b="1" dirty="0" err="1">
                <a:latin typeface="+mj-lt"/>
                <a:cs typeface="Times New Roman" panose="02020603050405020304" pitchFamily="18" charset="0"/>
              </a:rPr>
              <a:t>зв’язків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(там, де це можливо): замість послідовних – паралельні;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нове обчислення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тривалості робіт критичного шляху (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по мірі надходження більшої інформації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зміна режиму роботи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(замість 5-денного тижня – 6-ти або 7-денний), </a:t>
            </a:r>
            <a:r>
              <a:rPr lang="uk-UA" sz="1600" b="1" i="1" dirty="0">
                <a:latin typeface="+mj-lt"/>
                <a:cs typeface="Times New Roman" panose="02020603050405020304" pitchFamily="18" charset="0"/>
              </a:rPr>
              <a:t>проте треба враховувати зниження продуктивності праці і збільшення затрат на оплату праці</a:t>
            </a:r>
            <a:r>
              <a:rPr lang="uk-UA" sz="1600" i="1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dirty="0">
                <a:latin typeface="+mj-lt"/>
                <a:cs typeface="Times New Roman" panose="02020603050405020304" pitchFamily="18" charset="0"/>
              </a:rPr>
              <a:t>якщо внутрішні ресурси перевантажені, 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використання субпідрядників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(або 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тимчасових працівників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);</a:t>
            </a: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зміна засобів транспортування матеріалів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(якщо із-за цього затримка): замість залізної дороги або кораблів – літаки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технічні зміни, які скорочують тривалість і спрощують зміст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(альтернативні матеріали, інші засоби збірки ті таке інше);</a:t>
            </a: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матеріальне стимулювання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– премії за скорочення тривалості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підвищення кваліфікації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, яке підвищує ефективність;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b="1" dirty="0">
                <a:latin typeface="+mj-lt"/>
                <a:cs typeface="Times New Roman" panose="02020603050405020304" pitchFamily="18" charset="0"/>
              </a:rPr>
              <a:t>покращення умов праці і мотивація 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(з використанням теорій Маслоу, </a:t>
            </a:r>
            <a:r>
              <a:rPr lang="uk-UA" sz="1800" dirty="0" err="1">
                <a:latin typeface="+mj-lt"/>
                <a:cs typeface="Times New Roman" panose="02020603050405020304" pitchFamily="18" charset="0"/>
              </a:rPr>
              <a:t>Херзберга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, Мак-</a:t>
            </a:r>
            <a:r>
              <a:rPr lang="uk-UA" sz="1800" dirty="0" err="1">
                <a:latin typeface="+mj-lt"/>
                <a:cs typeface="Times New Roman" panose="02020603050405020304" pitchFamily="18" charset="0"/>
              </a:rPr>
              <a:t>Грегора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dirty="0">
                <a:latin typeface="+mj-lt"/>
                <a:cs typeface="Times New Roman" panose="02020603050405020304" pitchFamily="18" charset="0"/>
              </a:rPr>
              <a:t>якщо головні критерії – час і затрати, то </a:t>
            </a:r>
            <a:r>
              <a:rPr lang="uk-UA" sz="1800" b="1" dirty="0">
                <a:latin typeface="+mj-lt"/>
                <a:cs typeface="Times New Roman" panose="02020603050405020304" pitchFamily="18" charset="0"/>
              </a:rPr>
              <a:t>скорочення обсягу робіт</a:t>
            </a:r>
            <a:r>
              <a:rPr lang="uk-UA" sz="1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7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3ECF9-28EB-D3EA-7CE9-3391CB6D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911B9-594B-0F12-6778-60E69A86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Етапи планування розкладу інноваційного проєкту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EC32E4-0CF1-0C5D-FA97-A7A8E640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Етапи планування розкладу (</a:t>
            </a:r>
            <a:r>
              <a:rPr lang="en-US" b="1" dirty="0"/>
              <a:t>PM²)</a:t>
            </a:r>
            <a:endParaRPr lang="uk-UA" b="1" dirty="0"/>
          </a:p>
          <a:p>
            <a:pPr marL="0" indent="0">
              <a:buNone/>
            </a:pPr>
            <a:endParaRPr lang="en-US" b="1" dirty="0"/>
          </a:p>
          <a:p>
            <a:r>
              <a:rPr lang="uk-UA" dirty="0"/>
              <a:t>Визначення </a:t>
            </a:r>
            <a:r>
              <a:rPr lang="uk-UA" b="1" dirty="0"/>
              <a:t>структури робіт (</a:t>
            </a:r>
            <a:r>
              <a:rPr lang="en-US" b="1" dirty="0"/>
              <a:t>WBS)</a:t>
            </a:r>
            <a:endParaRPr lang="uk-UA" b="1" dirty="0"/>
          </a:p>
          <a:p>
            <a:endParaRPr lang="en-US" dirty="0"/>
          </a:p>
          <a:p>
            <a:r>
              <a:rPr lang="uk-UA" dirty="0"/>
              <a:t>Оцінка </a:t>
            </a:r>
            <a:r>
              <a:rPr lang="uk-UA" b="1" dirty="0"/>
              <a:t>зусиль, ресурсів і тривалості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Побудова </a:t>
            </a:r>
            <a:r>
              <a:rPr lang="uk-UA" b="1" dirty="0"/>
              <a:t>розкладу (</a:t>
            </a:r>
            <a:r>
              <a:rPr lang="en-US" b="1" dirty="0"/>
              <a:t>Gantt, Network, CPM/PERT)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1399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8B71D-2C02-950A-DB30-BFF01CBF2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C6B54-05AA-6FF3-77BF-F26BD327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Планування за умов невизначеності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469A4E-0AC8-2E37-4CFC-06D19A21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859281"/>
            <a:ext cx="4495800" cy="4145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Використання сценаріїв: оптимістичний, базовий, песимістичний.</a:t>
            </a:r>
          </a:p>
          <a:p>
            <a:pPr marL="0" indent="0">
              <a:buNone/>
            </a:pPr>
            <a:r>
              <a:rPr lang="uk-UA" dirty="0"/>
              <a:t>Адаптивне оновлення розкладу після кожного спринту або </a:t>
            </a:r>
            <a:r>
              <a:rPr lang="en-US" dirty="0"/>
              <a:t>TRL-</a:t>
            </a:r>
            <a:r>
              <a:rPr lang="uk-UA" dirty="0"/>
              <a:t>етапу.</a:t>
            </a:r>
          </a:p>
          <a:p>
            <a:pPr marL="0" indent="0">
              <a:buNone/>
            </a:pPr>
            <a:r>
              <a:rPr lang="uk-UA" dirty="0"/>
              <a:t>Моніторинг ключових ризиків часу.</a:t>
            </a:r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73CAA529-9311-E270-BE85-1D8A70A328DD}"/>
              </a:ext>
            </a:extLst>
          </p:cNvPr>
          <p:cNvSpPr txBox="1">
            <a:spLocks/>
          </p:cNvSpPr>
          <p:nvPr/>
        </p:nvSpPr>
        <p:spPr>
          <a:xfrm>
            <a:off x="6096000" y="1859281"/>
            <a:ext cx="4495800" cy="4145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/>
              <a:t>Інструменти</a:t>
            </a:r>
          </a:p>
          <a:p>
            <a:r>
              <a:rPr lang="en-US" b="1" dirty="0"/>
              <a:t>MS Project</a:t>
            </a:r>
            <a:r>
              <a:rPr lang="en-US" dirty="0"/>
              <a:t> — </a:t>
            </a:r>
            <a:r>
              <a:rPr lang="uk-UA" dirty="0"/>
              <a:t>для </a:t>
            </a:r>
            <a:r>
              <a:rPr lang="en-US" dirty="0"/>
              <a:t>CPM, PERT, Gantt.</a:t>
            </a:r>
          </a:p>
          <a:p>
            <a:r>
              <a:rPr lang="en-US" b="1" dirty="0"/>
              <a:t>Excel</a:t>
            </a:r>
            <a:r>
              <a:rPr lang="en-US" dirty="0"/>
              <a:t> — </a:t>
            </a:r>
            <a:r>
              <a:rPr lang="uk-UA" dirty="0"/>
              <a:t>для простих діаграм.</a:t>
            </a:r>
          </a:p>
          <a:p>
            <a:r>
              <a:rPr lang="en-US" b="1" dirty="0"/>
              <a:t>Notion / Miro / </a:t>
            </a:r>
            <a:r>
              <a:rPr lang="en-US" b="1" dirty="0" err="1"/>
              <a:t>ClickUp</a:t>
            </a:r>
            <a:r>
              <a:rPr lang="en-US" dirty="0"/>
              <a:t> — </a:t>
            </a:r>
            <a:r>
              <a:rPr lang="uk-UA" dirty="0"/>
              <a:t>для візуальних </a:t>
            </a:r>
            <a:r>
              <a:rPr lang="en-US" dirty="0"/>
              <a:t>TRL-</a:t>
            </a:r>
            <a:r>
              <a:rPr lang="uk-UA" dirty="0"/>
              <a:t>планів.</a:t>
            </a:r>
          </a:p>
          <a:p>
            <a:r>
              <a:rPr lang="en-US" b="1" dirty="0" err="1"/>
              <a:t>GanttProject</a:t>
            </a:r>
            <a:r>
              <a:rPr lang="en-US" dirty="0"/>
              <a:t> — </a:t>
            </a:r>
            <a:r>
              <a:rPr lang="uk-UA" dirty="0"/>
              <a:t>безкоштовна альтернатива для студентів.</a:t>
            </a:r>
          </a:p>
        </p:txBody>
      </p:sp>
    </p:spTree>
    <p:extLst>
      <p:ext uri="{BB962C8B-B14F-4D97-AF65-F5344CB8AC3E}">
        <p14:creationId xmlns:p14="http://schemas.microsoft.com/office/powerpoint/2010/main" val="2618052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5C684-40A5-011E-2AB8-B5C50663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8BF39-1448-27DF-7A0B-0315E25E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Метод </a:t>
            </a:r>
            <a:r>
              <a:rPr lang="en-US" sz="3200" b="1" dirty="0">
                <a:solidFill>
                  <a:srgbClr val="00B0F0"/>
                </a:solidFill>
              </a:rPr>
              <a:t>PERT (Program Evaluation &amp; Review Technique)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1A23EA-E5CE-9DB2-5154-81EBFDC05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69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noProof="0" dirty="0"/>
              <a:t>Використовується, коли є </a:t>
            </a:r>
            <a:r>
              <a:rPr lang="uk-UA" b="1" noProof="0" dirty="0"/>
              <a:t>невизначеність тривалості</a:t>
            </a:r>
            <a:r>
              <a:rPr lang="uk-UA" noProof="0" dirty="0"/>
              <a:t>.</a:t>
            </a:r>
          </a:p>
          <a:p>
            <a:pPr marL="0" indent="0">
              <a:buNone/>
            </a:pPr>
            <a:r>
              <a:rPr lang="uk-UA" noProof="0" dirty="0"/>
              <a:t>Формула очікуваної тривалості:</a:t>
            </a:r>
          </a:p>
          <a:p>
            <a:endParaRPr lang="uk-UA" noProof="0" dirty="0"/>
          </a:p>
          <a:p>
            <a:endParaRPr lang="uk-UA" noProof="0" dirty="0"/>
          </a:p>
          <a:p>
            <a:pPr marL="0" indent="0">
              <a:buNone/>
            </a:pPr>
            <a:r>
              <a:rPr lang="uk-UA" noProof="0" dirty="0"/>
              <a:t>де</a:t>
            </a:r>
          </a:p>
          <a:p>
            <a:r>
              <a:rPr lang="uk-UA" i="1" noProof="0" dirty="0"/>
              <a:t>tₒ</a:t>
            </a:r>
            <a:r>
              <a:rPr lang="uk-UA" noProof="0" dirty="0"/>
              <a:t> — оптимістична,</a:t>
            </a:r>
          </a:p>
          <a:p>
            <a:r>
              <a:rPr lang="uk-UA" i="1" noProof="0" dirty="0"/>
              <a:t>tₘ</a:t>
            </a:r>
            <a:r>
              <a:rPr lang="uk-UA" noProof="0" dirty="0"/>
              <a:t> — найімовірніша,</a:t>
            </a:r>
          </a:p>
          <a:p>
            <a:r>
              <a:rPr lang="uk-UA" i="1" noProof="0" dirty="0"/>
              <a:t>tₚ</a:t>
            </a:r>
            <a:r>
              <a:rPr lang="uk-UA" noProof="0" dirty="0"/>
              <a:t> — песимістична оцінка.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1C1EEF-5266-ECB2-1F00-FE78F15C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120" y="2633684"/>
            <a:ext cx="4314739" cy="15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5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F477A-CF25-6D66-D2A8-4747B725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94AB-3A86-1CF4-08CB-459F1300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Приклад </a:t>
            </a:r>
            <a:r>
              <a:rPr lang="en-US" sz="3200" b="1" dirty="0">
                <a:solidFill>
                  <a:srgbClr val="00B0F0"/>
                </a:solidFill>
              </a:rPr>
              <a:t>PERT-</a:t>
            </a:r>
            <a:r>
              <a:rPr lang="uk-UA" sz="3200" b="1" dirty="0">
                <a:solidFill>
                  <a:srgbClr val="00B0F0"/>
                </a:solidFill>
              </a:rPr>
              <a:t>розрахунку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6241FC-5414-301B-2194-C4140EF6A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Для етапу “випробування прототипу”:</a:t>
            </a:r>
          </a:p>
          <a:p>
            <a:pPr marL="0" indent="0">
              <a:buNone/>
            </a:pPr>
            <a:r>
              <a:rPr lang="en-US" dirty="0"/>
              <a:t>tₒ=3 </a:t>
            </a:r>
            <a:r>
              <a:rPr lang="uk-UA" dirty="0"/>
              <a:t>дні, </a:t>
            </a:r>
            <a:r>
              <a:rPr lang="en-US" dirty="0"/>
              <a:t>tₘ=5 </a:t>
            </a:r>
            <a:r>
              <a:rPr lang="uk-UA" dirty="0"/>
              <a:t>днів, </a:t>
            </a:r>
            <a:r>
              <a:rPr lang="en-US" dirty="0"/>
              <a:t>tₚ=9 </a:t>
            </a:r>
            <a:r>
              <a:rPr lang="uk-UA" dirty="0"/>
              <a:t>днів</a:t>
            </a:r>
          </a:p>
          <a:p>
            <a:pPr marL="0" indent="0">
              <a:buNone/>
            </a:pPr>
            <a:br>
              <a:rPr lang="uk-UA" dirty="0"/>
            </a:br>
            <a:r>
              <a:rPr lang="uk-UA" dirty="0"/>
              <a:t>→ </a:t>
            </a:r>
            <a:r>
              <a:rPr lang="en-US" dirty="0"/>
              <a:t>tₑ = (3+4×5+9)/6 = 5.3 </a:t>
            </a:r>
            <a:r>
              <a:rPr lang="uk-UA" dirty="0"/>
              <a:t>днів</a:t>
            </a:r>
          </a:p>
          <a:p>
            <a:r>
              <a:rPr lang="uk-UA" b="1" dirty="0"/>
              <a:t>Дисперсія:</a:t>
            </a: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0513A4-354B-6BE4-7D84-2B2104E6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10" y="3925338"/>
            <a:ext cx="3352102" cy="13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50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8746-5633-308B-1D84-E3AE2582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F50E6-C307-D7CF-1B8B-1E3C4E45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Приклад </a:t>
            </a:r>
            <a:r>
              <a:rPr lang="en-US" sz="3200" b="1" dirty="0">
                <a:solidFill>
                  <a:srgbClr val="00B0F0"/>
                </a:solidFill>
              </a:rPr>
              <a:t>PERT-</a:t>
            </a:r>
            <a:r>
              <a:rPr lang="uk-UA" sz="3200" b="1" dirty="0">
                <a:solidFill>
                  <a:srgbClr val="00B0F0"/>
                </a:solidFill>
              </a:rPr>
              <a:t>розрахунку. Імовірність завершення проєкту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5173FF-9C36-D642-89E9-F0FCDD46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noProof="0" dirty="0"/>
              <a:t>Якщо критичний шлях = 25 днів, σ²=4</a:t>
            </a:r>
            <a:br>
              <a:rPr lang="uk-UA" noProof="0" dirty="0"/>
            </a:br>
            <a:r>
              <a:rPr lang="uk-UA" noProof="0" dirty="0"/>
              <a:t>Хочемо знати ймовірність завершення за 26 днів: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noProof="0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noProof="0" dirty="0"/>
          </a:p>
          <a:p>
            <a:pPr marL="0" indent="0">
              <a:buNone/>
            </a:pPr>
            <a:endParaRPr lang="uk-UA" noProof="0" dirty="0"/>
          </a:p>
          <a:p>
            <a:pPr marL="0" indent="0">
              <a:buNone/>
            </a:pPr>
            <a:r>
              <a:rPr lang="ru-RU" dirty="0"/>
              <a:t>→ </a:t>
            </a:r>
            <a:r>
              <a:rPr lang="ru-RU" dirty="0" err="1"/>
              <a:t>Імовірність</a:t>
            </a:r>
            <a:r>
              <a:rPr lang="ru-RU" dirty="0"/>
              <a:t> ≈ 69% (за </a:t>
            </a:r>
            <a:r>
              <a:rPr lang="ru-RU" dirty="0" err="1"/>
              <a:t>нормальним</a:t>
            </a:r>
            <a:r>
              <a:rPr lang="ru-RU" dirty="0"/>
              <a:t> </a:t>
            </a:r>
            <a:r>
              <a:rPr lang="ru-RU" dirty="0" err="1"/>
              <a:t>розподілом</a:t>
            </a:r>
            <a:r>
              <a:rPr lang="ru-RU" dirty="0"/>
              <a:t>).</a:t>
            </a:r>
            <a:endParaRPr lang="uk-UA" dirty="0"/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3283A7-4FB8-6F0A-24BF-38B4223F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360" y="3124157"/>
            <a:ext cx="3258615" cy="12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08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940" y="329712"/>
            <a:ext cx="7878336" cy="534447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cs typeface="Times New Roman" pitchFamily="18" charset="0"/>
              </a:rPr>
              <a:t>PERT - </a:t>
            </a:r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техніка оцінки й розгляду</a:t>
            </a: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B0F0"/>
                </a:solidFill>
                <a:cs typeface="Times New Roman" pitchFamily="18" charset="0"/>
              </a:rPr>
              <a:t>проєкту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30035" y="1030375"/>
                <a:ext cx="9933709" cy="5287297"/>
              </a:xfrm>
              <a:noFill/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Очікувана тривалість виконання робіт (</a:t>
                </a:r>
                <a:r>
                  <a:rPr lang="en-US" sz="1500" b="1" dirty="0">
                    <a:latin typeface="+mj-lt"/>
                    <a:cs typeface="Times New Roman" panose="02020603050405020304" pitchFamily="18" charset="0"/>
                  </a:rPr>
                  <a:t>t</a:t>
                </a:r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) </a:t>
                </a:r>
                <a:r>
                  <a:rPr lang="uk-UA" sz="1500" dirty="0">
                    <a:latin typeface="+mj-lt"/>
                    <a:cs typeface="Times New Roman" panose="02020603050405020304" pitchFamily="18" charset="0"/>
                  </a:rPr>
                  <a:t>визначається через бета-розподіл за допомогою оцінок :</a:t>
                </a:r>
              </a:p>
              <a:p>
                <a:pPr lvl="2" algn="just">
                  <a:spcBef>
                    <a:spcPts val="0"/>
                  </a:spcBef>
                </a:pPr>
                <a:r>
                  <a:rPr lang="uk-UA" sz="1350" dirty="0">
                    <a:latin typeface="+mj-lt"/>
                    <a:cs typeface="Times New Roman" panose="02020603050405020304" pitchFamily="18" charset="0"/>
                  </a:rPr>
                  <a:t>Оптимістичний час </a:t>
                </a:r>
                <a:r>
                  <a:rPr lang="uk-UA" sz="1350" b="1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en-GB" sz="1350" b="1" dirty="0">
                    <a:latin typeface="+mj-lt"/>
                    <a:cs typeface="Times New Roman" panose="02020603050405020304" pitchFamily="18" charset="0"/>
                  </a:rPr>
                  <a:t>a)</a:t>
                </a:r>
              </a:p>
              <a:p>
                <a:pPr lvl="2" algn="just">
                  <a:spcBef>
                    <a:spcPts val="0"/>
                  </a:spcBef>
                </a:pPr>
                <a:r>
                  <a:rPr lang="uk-UA" sz="1350" dirty="0">
                    <a:latin typeface="+mj-lt"/>
                    <a:cs typeface="Times New Roman" panose="02020603050405020304" pitchFamily="18" charset="0"/>
                  </a:rPr>
                  <a:t>Песимістичний час </a:t>
                </a:r>
                <a:r>
                  <a:rPr lang="uk-UA" sz="1350" b="1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en-GB" sz="1350" b="1" dirty="0">
                    <a:latin typeface="+mj-lt"/>
                    <a:cs typeface="Times New Roman" panose="02020603050405020304" pitchFamily="18" charset="0"/>
                  </a:rPr>
                  <a:t>b)</a:t>
                </a:r>
              </a:p>
              <a:p>
                <a:pPr lvl="2" algn="just">
                  <a:spcBef>
                    <a:spcPts val="0"/>
                  </a:spcBef>
                </a:pPr>
                <a:r>
                  <a:rPr lang="uk-UA" sz="1350" dirty="0">
                    <a:latin typeface="+mj-lt"/>
                    <a:cs typeface="Times New Roman" panose="02020603050405020304" pitchFamily="18" charset="0"/>
                  </a:rPr>
                  <a:t>Найбільш імовірний час </a:t>
                </a:r>
                <a:r>
                  <a:rPr lang="uk-UA" sz="1350" b="1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en-GB" sz="1350" b="1" dirty="0">
                    <a:latin typeface="+mj-lt"/>
                    <a:cs typeface="Times New Roman" panose="02020603050405020304" pitchFamily="18" charset="0"/>
                  </a:rPr>
                  <a:t>m)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GB" sz="1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165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box>
                      <m:boxPr>
                        <m:ctrlPr>
                          <a:rPr lang="en-US" sz="16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500" b="1" dirty="0">
                    <a:solidFill>
                      <a:srgbClr val="C00000"/>
                    </a:solidFill>
                    <a:latin typeface="+mj-lt"/>
                    <a:cs typeface="Times New Roman" panose="02020603050405020304" pitchFamily="18" charset="0"/>
                  </a:rPr>
                  <a:t>      </a:t>
                </a:r>
                <a:r>
                  <a:rPr lang="en-US" sz="1200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uk-UA" sz="1200" dirty="0">
                    <a:latin typeface="+mj-lt"/>
                    <a:cs typeface="Times New Roman" panose="02020603050405020304" pitchFamily="18" charset="0"/>
                  </a:rPr>
                  <a:t>формула </a:t>
                </a:r>
                <a:r>
                  <a:rPr lang="en-US" sz="1200" dirty="0">
                    <a:latin typeface="+mj-lt"/>
                    <a:cs typeface="Times New Roman" panose="02020603050405020304" pitchFamily="18" charset="0"/>
                  </a:rPr>
                  <a:t>1)</a:t>
                </a:r>
              </a:p>
              <a:p>
                <a:pPr marL="0" indent="0" algn="just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Варіація часу виконання роботи (</a:t>
                </a:r>
                <a14:m>
                  <m:oMath xmlns:m="http://schemas.openxmlformats.org/officeDocument/2006/math">
                    <m:r>
                      <a:rPr lang="el-GR" sz="15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) </a:t>
                </a:r>
                <a:r>
                  <a:rPr lang="uk-UA" sz="1500" dirty="0">
                    <a:latin typeface="+mj-lt"/>
                    <a:cs typeface="Times New Roman" panose="02020603050405020304" pitchFamily="18" charset="0"/>
                  </a:rPr>
                  <a:t>стандартне, середньоквадратичне відхилення:</a:t>
                </a:r>
              </a:p>
              <a:p>
                <a:pPr marL="0" indent="0" algn="just">
                  <a:lnSpc>
                    <a:spcPct val="80000"/>
                  </a:lnSpc>
                  <a:spcBef>
                    <a:spcPts val="0"/>
                  </a:spcBef>
                  <a:buNone/>
                </a:pPr>
                <a:endParaRPr lang="en-GB" sz="1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uk-UA" sz="165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165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box>
                      <m:boxPr>
                        <m:ctrlPr>
                          <a:rPr lang="en-US" sz="16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500" b="1" dirty="0">
                    <a:solidFill>
                      <a:srgbClr val="C00000"/>
                    </a:solidFill>
                    <a:latin typeface="+mj-lt"/>
                    <a:cs typeface="Times New Roman" panose="02020603050405020304" pitchFamily="18" charset="0"/>
                  </a:rPr>
                  <a:t>  </a:t>
                </a:r>
                <a:r>
                  <a:rPr lang="en-US" sz="1500" b="1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1200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uk-UA" sz="1200" dirty="0">
                    <a:latin typeface="+mj-lt"/>
                    <a:cs typeface="Times New Roman" panose="02020603050405020304" pitchFamily="18" charset="0"/>
                  </a:rPr>
                  <a:t>формула 2</a:t>
                </a:r>
                <a:r>
                  <a:rPr lang="en-US" sz="1200" dirty="0">
                    <a:latin typeface="+mj-lt"/>
                    <a:cs typeface="Times New Roman" panose="02020603050405020304" pitchFamily="18" charset="0"/>
                  </a:rPr>
                  <a:t>)</a:t>
                </a:r>
                <a:endParaRPr lang="uk-UA" sz="12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r">
                  <a:lnSpc>
                    <a:spcPct val="80000"/>
                  </a:lnSpc>
                  <a:spcBef>
                    <a:spcPts val="0"/>
                  </a:spcBef>
                  <a:buNone/>
                </a:pPr>
                <a:endParaRPr lang="en-US" sz="1500" b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Стандартне відхилення загальної тривалості проекту (</a:t>
                </a:r>
                <a:r>
                  <a:rPr lang="en-US" sz="1500" b="1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5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5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5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sz="15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)</a:t>
                </a:r>
                <a:endParaRPr lang="en-US" sz="1500" b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spcBef>
                    <a:spcPts val="0"/>
                  </a:spcBef>
                  <a:buNone/>
                </a:pPr>
                <a:endParaRPr lang="en-US" sz="1500" b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16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16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6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lang="en-US" sz="165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uk-UA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критичних  робіт</m:t>
                            </m:r>
                          </m:sub>
                          <m:sup>
                            <m:r>
                              <a:rPr lang="uk-UA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  <m:r>
                      <a:rPr lang="en-US" sz="165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US" sz="1200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uk-UA" sz="1200" dirty="0">
                    <a:latin typeface="+mj-lt"/>
                    <a:cs typeface="Times New Roman" panose="02020603050405020304" pitchFamily="18" charset="0"/>
                  </a:rPr>
                  <a:t>формула </a:t>
                </a:r>
                <a:r>
                  <a:rPr lang="en-US" sz="1200" dirty="0">
                    <a:latin typeface="+mj-lt"/>
                    <a:cs typeface="Times New Roman" panose="02020603050405020304" pitchFamily="18" charset="0"/>
                  </a:rPr>
                  <a:t>3)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2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Ступінь ймовірності завершення проекту у встановлений термін  (</a:t>
                </a:r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</m:oMath>
                </a14:m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) </a:t>
                </a:r>
                <a:r>
                  <a:rPr lang="uk-UA" sz="1500" dirty="0">
                    <a:latin typeface="+mj-lt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lnSpc>
                    <a:spcPct val="80000"/>
                  </a:lnSpc>
                  <a:spcBef>
                    <a:spcPts val="0"/>
                  </a:spcBef>
                  <a:buNone/>
                </a:pPr>
                <a:endParaRPr lang="en-GB" sz="1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sz="165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box>
                      <m:boxPr>
                        <m:ctrlPr>
                          <a:rPr lang="en-US" sz="16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sub>
                            </m:sSub>
                            <m:r>
                              <a:rPr lang="en-US" sz="16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65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sz="1500" b="1" dirty="0">
                    <a:latin typeface="+mj-lt"/>
                    <a:cs typeface="Times New Roman" panose="02020603050405020304" pitchFamily="18" charset="0"/>
                  </a:rPr>
                  <a:t>   </a:t>
                </a:r>
                <a:r>
                  <a:rPr lang="en-US" sz="1200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uk-UA" sz="1200" dirty="0">
                    <a:latin typeface="+mj-lt"/>
                    <a:cs typeface="Times New Roman" panose="02020603050405020304" pitchFamily="18" charset="0"/>
                  </a:rPr>
                  <a:t>формула </a:t>
                </a:r>
                <a:r>
                  <a:rPr lang="en-US" sz="1200" dirty="0">
                    <a:latin typeface="+mj-lt"/>
                    <a:cs typeface="Times New Roman" panose="02020603050405020304" pitchFamily="18" charset="0"/>
                  </a:rPr>
                  <a:t>4)</a:t>
                </a:r>
              </a:p>
              <a:p>
                <a:pPr marL="0" indent="0"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:endParaRPr lang="en-US" sz="1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sz="1500" b="1" dirty="0">
                    <a:latin typeface="+mj-lt"/>
                    <a:cs typeface="Times New Roman" panose="02020603050405020304" pitchFamily="18" charset="0"/>
                  </a:rPr>
                  <a:t> - </a:t>
                </a:r>
                <a:r>
                  <a:rPr lang="ru-RU" sz="1500" dirty="0">
                    <a:latin typeface="+mj-lt"/>
                    <a:cs typeface="Times New Roman" panose="02020603050405020304" pitchFamily="18" charset="0"/>
                  </a:rPr>
                  <a:t>час </a:t>
                </a:r>
                <a:r>
                  <a:rPr lang="uk-UA" sz="1500" dirty="0">
                    <a:latin typeface="+mj-lt"/>
                    <a:cs typeface="Times New Roman" panose="02020603050405020304" pitchFamily="18" charset="0"/>
                  </a:rPr>
                  <a:t>виконання</a:t>
                </a:r>
                <a:r>
                  <a:rPr lang="ru-RU" sz="1500" dirty="0">
                    <a:latin typeface="+mj-lt"/>
                    <a:cs typeface="Times New Roman" panose="02020603050405020304" pitchFamily="18" charset="0"/>
                  </a:rPr>
                  <a:t> проекту </a:t>
                </a:r>
                <a:r>
                  <a:rPr lang="uk-UA" sz="1500" dirty="0">
                    <a:latin typeface="+mj-lt"/>
                    <a:cs typeface="Times New Roman" panose="02020603050405020304" pitchFamily="18" charset="0"/>
                  </a:rPr>
                  <a:t>відповідно до встановлених обмежень</a:t>
                </a:r>
                <a:endParaRPr lang="en-US" sz="1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8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 - </a:t>
                </a:r>
                <a:r>
                  <a:rPr lang="uk-UA" sz="1500" dirty="0">
                    <a:latin typeface="+mj-lt"/>
                    <a:cs typeface="Times New Roman" panose="02020603050405020304" pitchFamily="18" charset="0"/>
                  </a:rPr>
                  <a:t>очікувана тривалість проекту (як сума тривалості </a:t>
                </a:r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en-US" sz="1500" b="1" dirty="0">
                    <a:latin typeface="+mj-lt"/>
                    <a:cs typeface="Times New Roman" panose="02020603050405020304" pitchFamily="18" charset="0"/>
                  </a:rPr>
                  <a:t>t</a:t>
                </a:r>
                <a:r>
                  <a:rPr lang="uk-UA" sz="1500" b="1" dirty="0">
                    <a:latin typeface="+mj-lt"/>
                    <a:cs typeface="Times New Roman" panose="02020603050405020304" pitchFamily="18" charset="0"/>
                  </a:rPr>
                  <a:t>)</a:t>
                </a:r>
                <a:r>
                  <a:rPr lang="uk-UA" sz="1500" dirty="0">
                    <a:latin typeface="+mj-lt"/>
                    <a:cs typeface="Times New Roman" panose="02020603050405020304" pitchFamily="18" charset="0"/>
                  </a:rPr>
                  <a:t> критичних робіт) </a:t>
                </a:r>
                <a:endParaRPr lang="en-US" sz="1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30035" y="1030375"/>
                <a:ext cx="9933709" cy="5287297"/>
              </a:xfrm>
              <a:blipFill>
                <a:blip r:embed="rId2"/>
                <a:stretch>
                  <a:fillRect l="-245" t="-57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790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270" y="333606"/>
            <a:ext cx="6172200" cy="35052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175" b="1" dirty="0">
                <a:solidFill>
                  <a:srgbClr val="C00000"/>
                </a:solidFill>
                <a:cs typeface="Times New Roman" pitchFamily="18" charset="0"/>
              </a:rPr>
              <a:t>PERT – </a:t>
            </a:r>
            <a:r>
              <a:rPr lang="uk-UA" sz="2175" b="1" dirty="0">
                <a:solidFill>
                  <a:srgbClr val="C00000"/>
                </a:solidFill>
                <a:cs typeface="Times New Roman" pitchFamily="18" charset="0"/>
              </a:rPr>
              <a:t>метод (приклад)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C77635-377E-406E-941A-B6273DA02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4756"/>
              </p:ext>
            </p:extLst>
          </p:nvPr>
        </p:nvGraphicFramePr>
        <p:xfrm>
          <a:off x="1027359" y="933580"/>
          <a:ext cx="5068641" cy="32225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1373">
                  <a:extLst>
                    <a:ext uri="{9D8B030D-6E8A-4147-A177-3AD203B41FA5}">
                      <a16:colId xmlns:a16="http://schemas.microsoft.com/office/drawing/2014/main" val="115241134"/>
                    </a:ext>
                  </a:extLst>
                </a:gridCol>
                <a:gridCol w="820646">
                  <a:extLst>
                    <a:ext uri="{9D8B030D-6E8A-4147-A177-3AD203B41FA5}">
                      <a16:colId xmlns:a16="http://schemas.microsoft.com/office/drawing/2014/main" val="2608192862"/>
                    </a:ext>
                  </a:extLst>
                </a:gridCol>
                <a:gridCol w="762605">
                  <a:extLst>
                    <a:ext uri="{9D8B030D-6E8A-4147-A177-3AD203B41FA5}">
                      <a16:colId xmlns:a16="http://schemas.microsoft.com/office/drawing/2014/main" val="2761848829"/>
                    </a:ext>
                  </a:extLst>
                </a:gridCol>
                <a:gridCol w="820004">
                  <a:extLst>
                    <a:ext uri="{9D8B030D-6E8A-4147-A177-3AD203B41FA5}">
                      <a16:colId xmlns:a16="http://schemas.microsoft.com/office/drawing/2014/main" val="2205450407"/>
                    </a:ext>
                  </a:extLst>
                </a:gridCol>
                <a:gridCol w="754405">
                  <a:extLst>
                    <a:ext uri="{9D8B030D-6E8A-4147-A177-3AD203B41FA5}">
                      <a16:colId xmlns:a16="http://schemas.microsoft.com/office/drawing/2014/main" val="1614695128"/>
                    </a:ext>
                  </a:extLst>
                </a:gridCol>
                <a:gridCol w="787204">
                  <a:extLst>
                    <a:ext uri="{9D8B030D-6E8A-4147-A177-3AD203B41FA5}">
                      <a16:colId xmlns:a16="http://schemas.microsoft.com/office/drawing/2014/main" val="1751623404"/>
                    </a:ext>
                  </a:extLst>
                </a:gridCol>
                <a:gridCol w="672404">
                  <a:extLst>
                    <a:ext uri="{9D8B030D-6E8A-4147-A177-3AD203B41FA5}">
                      <a16:colId xmlns:a16="http://schemas.microsoft.com/office/drawing/2014/main" val="4167259854"/>
                    </a:ext>
                  </a:extLst>
                </a:gridCol>
              </a:tblGrid>
              <a:tr h="256168">
                <a:tc rowSpan="2">
                  <a:txBody>
                    <a:bodyPr/>
                    <a:lstStyle/>
                    <a:p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 Код роботи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13030" marR="106680" indent="19050" algn="just">
                        <a:lnSpc>
                          <a:spcPct val="86000"/>
                        </a:lnSpc>
                        <a:spcAft>
                          <a:spcPts val="0"/>
                        </a:spcAft>
                      </a:pPr>
                      <a:r>
                        <a:rPr lang="uk-UA" sz="1100" b="0" noProof="0" dirty="0" err="1">
                          <a:solidFill>
                            <a:schemeClr val="tx1"/>
                          </a:solidFill>
                          <a:effectLst/>
                        </a:rPr>
                        <a:t>Попе</a:t>
                      </a: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uk-UA" sz="1100" b="0" noProof="0" dirty="0" err="1">
                          <a:solidFill>
                            <a:schemeClr val="tx1"/>
                          </a:solidFill>
                          <a:effectLst/>
                        </a:rPr>
                        <a:t>редня</a:t>
                      </a: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 робота</a:t>
                      </a:r>
                      <a:endParaRPr lang="uk-UA" sz="11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72898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Тривалість, роб. днів</a:t>
                      </a:r>
                      <a:endParaRPr lang="uk-UA" sz="11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85725" marR="80645" indent="-2540" algn="ctr">
                        <a:lnSpc>
                          <a:spcPct val="86000"/>
                        </a:lnSpc>
                        <a:spcAft>
                          <a:spcPts val="0"/>
                        </a:spcAft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Стандартне відхилення,</a:t>
                      </a:r>
                    </a:p>
                    <a:p>
                      <a:pPr marL="85725" marR="80645" indent="-2540" algn="ctr">
                        <a:lnSpc>
                          <a:spcPct val="86000"/>
                        </a:lnSpc>
                        <a:spcAft>
                          <a:spcPts val="0"/>
                        </a:spcAft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endParaRPr lang="uk-UA" sz="11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604324"/>
                  </a:ext>
                </a:extLst>
              </a:tr>
              <a:tr h="75897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62865" algn="ctr">
                        <a:lnSpc>
                          <a:spcPct val="86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uk-UA" sz="1100" b="0" noProof="0" dirty="0" err="1">
                          <a:solidFill>
                            <a:schemeClr val="tx1"/>
                          </a:solidFill>
                          <a:effectLst/>
                        </a:rPr>
                        <a:t>Оптимістич</a:t>
                      </a: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-ний час,</a:t>
                      </a:r>
                    </a:p>
                    <a:p>
                      <a:pPr marL="69215" marR="62865" algn="ctr">
                        <a:lnSpc>
                          <a:spcPct val="86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uk-UA" sz="11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79375" indent="635" algn="ctr">
                        <a:lnSpc>
                          <a:spcPct val="86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Найбільш імовірний час,</a:t>
                      </a:r>
                    </a:p>
                    <a:p>
                      <a:pPr marL="82550" marR="79375" indent="635" algn="ctr">
                        <a:lnSpc>
                          <a:spcPct val="86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uk-UA" sz="11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235" marR="66040" indent="-30480" algn="ctr">
                        <a:lnSpc>
                          <a:spcPct val="86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uk-UA" sz="1100" b="0" noProof="0" dirty="0" err="1">
                          <a:solidFill>
                            <a:schemeClr val="tx1"/>
                          </a:solidFill>
                          <a:effectLst/>
                        </a:rPr>
                        <a:t>Песимістич</a:t>
                      </a: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-ний час,</a:t>
                      </a:r>
                    </a:p>
                    <a:p>
                      <a:pPr marL="102235" marR="66040" indent="-30480" algn="ctr">
                        <a:lnSpc>
                          <a:spcPct val="86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uk-UA" sz="11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 Очікувана тривалість,</a:t>
                      </a:r>
                    </a:p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uk-UA" sz="1100" b="0" noProof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uk-UA" sz="11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37691"/>
                  </a:ext>
                </a:extLst>
              </a:tr>
              <a:tr h="218794">
                <a:tc>
                  <a:txBody>
                    <a:bodyPr/>
                    <a:lstStyle/>
                    <a:p>
                      <a:pPr marR="13144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828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6,33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870" marR="9906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702657"/>
                  </a:ext>
                </a:extLst>
              </a:tr>
              <a:tr h="219573">
                <a:tc>
                  <a:txBody>
                    <a:bodyPr/>
                    <a:lstStyle/>
                    <a:p>
                      <a:pPr marR="13144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6,83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235" marR="9906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0,50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183151"/>
                  </a:ext>
                </a:extLst>
              </a:tr>
              <a:tr h="218794">
                <a:tc>
                  <a:txBody>
                    <a:bodyPr/>
                    <a:lstStyle/>
                    <a:p>
                      <a:pPr marR="13144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C00000"/>
                          </a:solidFill>
                          <a:effectLst/>
                        </a:rPr>
                        <a:t>113</a:t>
                      </a:r>
                      <a:endParaRPr lang="ru-UA" sz="11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828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8,17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870" marR="9906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</a:rPr>
                        <a:t>1,17</a:t>
                      </a:r>
                      <a:endParaRPr lang="ru-UA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336526"/>
                  </a:ext>
                </a:extLst>
              </a:tr>
              <a:tr h="218794">
                <a:tc>
                  <a:txBody>
                    <a:bodyPr/>
                    <a:lstStyle/>
                    <a:p>
                      <a:pPr marR="13144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6,33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235" marR="9906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0,67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030245"/>
                  </a:ext>
                </a:extLst>
              </a:tr>
              <a:tr h="219573">
                <a:tc>
                  <a:txBody>
                    <a:bodyPr/>
                    <a:lstStyle/>
                    <a:p>
                      <a:pPr marR="13144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4,33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235" marR="9906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0,67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206515"/>
                  </a:ext>
                </a:extLst>
              </a:tr>
              <a:tr h="218794">
                <a:tc>
                  <a:txBody>
                    <a:bodyPr/>
                    <a:lstStyle/>
                    <a:p>
                      <a:pPr marR="13144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845" marR="2476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121, 122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5,33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870" marR="9906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0,67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645516"/>
                  </a:ext>
                </a:extLst>
              </a:tr>
              <a:tr h="454748">
                <a:tc>
                  <a:txBody>
                    <a:bodyPr/>
                    <a:lstStyle/>
                    <a:p>
                      <a:pPr marR="132080" algn="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C00000"/>
                          </a:solidFill>
                          <a:effectLst/>
                        </a:rPr>
                        <a:t>131</a:t>
                      </a:r>
                      <a:endParaRPr lang="ru-UA" sz="11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845" marR="25400" algn="ctr">
                        <a:lnSpc>
                          <a:spcPts val="102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endParaRPr lang="uk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9845" marR="25400" algn="ctr">
                        <a:lnSpc>
                          <a:spcPts val="102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111, 112,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9845" marR="2476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8915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" marR="1905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8280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9375" marR="76835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12,17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870" marR="99060" algn="ctr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</a:rPr>
                        <a:t>0,83</a:t>
                      </a:r>
                      <a:endParaRPr lang="ru-UA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160697"/>
                  </a:ext>
                </a:extLst>
              </a:tr>
              <a:tr h="218794">
                <a:tc>
                  <a:txBody>
                    <a:bodyPr/>
                    <a:lstStyle/>
                    <a:p>
                      <a:pPr marR="13144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rgbClr val="C00000"/>
                          </a:solidFill>
                          <a:effectLst/>
                        </a:rPr>
                        <a:t>132</a:t>
                      </a:r>
                      <a:endParaRPr lang="ru-UA" sz="11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845" marR="2476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123, 131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4,33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870" marR="9906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</a:rPr>
                        <a:t>0,67</a:t>
                      </a:r>
                      <a:endParaRPr lang="ru-UA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038055"/>
                  </a:ext>
                </a:extLst>
              </a:tr>
              <a:tr h="219573">
                <a:tc>
                  <a:txBody>
                    <a:bodyPr/>
                    <a:lstStyle/>
                    <a:p>
                      <a:pPr marR="13144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845" marR="2476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123, 131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876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>
                          <a:solidFill>
                            <a:schemeClr val="tx1"/>
                          </a:solidFill>
                          <a:effectLst/>
                        </a:rPr>
                        <a:t>3,33</a:t>
                      </a:r>
                      <a:endParaRPr lang="ru-UA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2870" marR="99060" algn="ct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1100" b="0" dirty="0">
                          <a:solidFill>
                            <a:schemeClr val="tx1"/>
                          </a:solidFill>
                          <a:effectLst/>
                        </a:rPr>
                        <a:t>0,67</a:t>
                      </a:r>
                      <a:endParaRPr lang="ru-UA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22001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ED8A124-16DC-4C14-B065-BEE01469E5A2}"/>
              </a:ext>
            </a:extLst>
          </p:cNvPr>
          <p:cNvSpPr txBox="1">
            <a:spLocks noChangeArrowheads="1"/>
          </p:cNvSpPr>
          <p:nvPr/>
        </p:nvSpPr>
        <p:spPr>
          <a:xfrm>
            <a:off x="7336468" y="1086588"/>
            <a:ext cx="3021793" cy="1063197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175" dirty="0">
                <a:cs typeface="Times New Roman" pitchFamily="18" charset="0"/>
              </a:rPr>
              <a:t>Варіація загальної тривалості проекту визначається сумою варіацій робіт критичного шляху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35FD1C-0F8B-4020-8150-309996FAB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52407" r="31042" b="38999"/>
          <a:stretch/>
        </p:blipFill>
        <p:spPr>
          <a:xfrm>
            <a:off x="7284339" y="2147256"/>
            <a:ext cx="3255930" cy="39761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64140CE-27BC-4B46-8DA7-DE23A9217E35}"/>
              </a:ext>
            </a:extLst>
          </p:cNvPr>
          <p:cNvSpPr txBox="1">
            <a:spLocks noChangeArrowheads="1"/>
          </p:cNvSpPr>
          <p:nvPr/>
        </p:nvSpPr>
        <p:spPr>
          <a:xfrm>
            <a:off x="7336467" y="2804703"/>
            <a:ext cx="3184576" cy="120329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>
                <a:cs typeface="Times New Roman" pitchFamily="18" charset="0"/>
              </a:rPr>
              <a:t>Імовірність завершення даного проекту в установлені керівництвом терміни складає 24 робочі дні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A9F22D-7C50-43B6-BB75-490A46660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43" t="48571" r="43572" b="40476"/>
          <a:stretch/>
        </p:blipFill>
        <p:spPr>
          <a:xfrm>
            <a:off x="8191145" y="4149854"/>
            <a:ext cx="1475221" cy="63619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E844A78-86D7-4BB0-B86A-074644BF639A}"/>
              </a:ext>
            </a:extLst>
          </p:cNvPr>
          <p:cNvSpPr txBox="1">
            <a:spLocks noChangeArrowheads="1"/>
          </p:cNvSpPr>
          <p:nvPr/>
        </p:nvSpPr>
        <p:spPr>
          <a:xfrm>
            <a:off x="7336467" y="4743334"/>
            <a:ext cx="3184576" cy="115504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dirty="0">
                <a:cs typeface="Times New Roman" pitchFamily="18" charset="0"/>
              </a:rPr>
              <a:t>За таблицею нормального розподілу ймовірність виконання даного проекту при Z = 0 за 24 робочі дні становить 0,5 або 50 %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90337-089F-43A1-BB2D-0E14F823BF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00" t="48173" r="12768" b="22064"/>
          <a:stretch/>
        </p:blipFill>
        <p:spPr>
          <a:xfrm>
            <a:off x="2283280" y="4718958"/>
            <a:ext cx="4686047" cy="104977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6320EF-E9D4-477E-8D5B-9B191EE2C195}"/>
              </a:ext>
            </a:extLst>
          </p:cNvPr>
          <p:cNvSpPr/>
          <p:nvPr/>
        </p:nvSpPr>
        <p:spPr>
          <a:xfrm>
            <a:off x="2175881" y="4655417"/>
            <a:ext cx="1095276" cy="2612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420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0" y="365127"/>
            <a:ext cx="7886700" cy="56937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MS Project </a:t>
            </a:r>
            <a:r>
              <a:rPr lang="uk-UA" sz="3200" dirty="0">
                <a:solidFill>
                  <a:srgbClr val="C00000"/>
                </a:solidFill>
              </a:rPr>
              <a:t>для управління проєктом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43DC21-A624-46F8-8778-3E748253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165610"/>
            <a:ext cx="7886700" cy="4541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Посилання на завантаження </a:t>
            </a:r>
            <a:r>
              <a:rPr lang="en-US" sz="2400" dirty="0"/>
              <a:t>MS Project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https://www.microsoft.com/en-us/microsoft-365/project/compare-microsoft-project-management-software?market=us&amp;activetab=tabs%3aprimaryr1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UA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1" y="68412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3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295" y="351766"/>
            <a:ext cx="6708673" cy="46553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uk-UA" sz="3600" b="1" dirty="0">
                <a:solidFill>
                  <a:srgbClr val="00B0F0"/>
                </a:solidFill>
              </a:rPr>
              <a:t>Кроки Планування змісту проєкту</a:t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658" y="1076316"/>
            <a:ext cx="10577946" cy="490359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00B0F0"/>
                </a:solidFill>
              </a:rPr>
              <a:t>Входи: </a:t>
            </a:r>
            <a:r>
              <a:rPr lang="ru-RU" sz="2400" b="1" dirty="0" err="1">
                <a:solidFill>
                  <a:srgbClr val="00B0F0"/>
                </a:solidFill>
              </a:rPr>
              <a:t>Бізнес</a:t>
            </a:r>
            <a:r>
              <a:rPr lang="ru-RU" sz="2400" b="1" dirty="0">
                <a:solidFill>
                  <a:srgbClr val="00B0F0"/>
                </a:solidFill>
              </a:rPr>
              <a:t>-кейс і Статут проекту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00B0F0"/>
                </a:solidFill>
              </a:rPr>
              <a:t>Кроки - </a:t>
            </a:r>
            <a:r>
              <a:rPr lang="ru-RU" sz="2400" b="1" dirty="0" err="1">
                <a:solidFill>
                  <a:srgbClr val="00B0F0"/>
                </a:solidFill>
              </a:rPr>
              <a:t>Робочий</a:t>
            </a:r>
            <a:r>
              <a:rPr lang="ru-RU" sz="2400" b="1" dirty="0">
                <a:solidFill>
                  <a:srgbClr val="00B0F0"/>
                </a:solidFill>
              </a:rPr>
              <a:t> план проекту </a:t>
            </a:r>
            <a:r>
              <a:rPr lang="ru-RU" sz="2400" b="1" dirty="0" err="1">
                <a:solidFill>
                  <a:srgbClr val="00B0F0"/>
                </a:solidFill>
              </a:rPr>
              <a:t>складається</a:t>
            </a:r>
            <a:r>
              <a:rPr lang="ru-RU" sz="2400" b="1" dirty="0">
                <a:solidFill>
                  <a:srgbClr val="00B0F0"/>
                </a:solidFill>
              </a:rPr>
              <a:t> з </a:t>
            </a:r>
            <a:r>
              <a:rPr lang="ru-RU" sz="2400" b="1" dirty="0" err="1">
                <a:solidFill>
                  <a:srgbClr val="00B0F0"/>
                </a:solidFill>
              </a:rPr>
              <a:t>трьох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частин</a:t>
            </a:r>
            <a:r>
              <a:rPr lang="ru-RU" sz="2400" b="1" dirty="0">
                <a:solidFill>
                  <a:srgbClr val="00B0F0"/>
                </a:solidFill>
              </a:rPr>
              <a:t>: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400" b="1" dirty="0">
                <a:solidFill>
                  <a:srgbClr val="00B0F0"/>
                </a:solidFill>
              </a:rPr>
              <a:t>1. Розробити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uk-UA" sz="2400" b="1" dirty="0">
                <a:solidFill>
                  <a:srgbClr val="00B0F0"/>
                </a:solidFill>
              </a:rPr>
              <a:t>структуру робіт </a:t>
            </a:r>
            <a:r>
              <a:rPr lang="en-US" sz="2400" b="1" dirty="0">
                <a:solidFill>
                  <a:srgbClr val="00B0F0"/>
                </a:solidFill>
              </a:rPr>
              <a:t>WBS (work breakdown structure)</a:t>
            </a:r>
            <a:r>
              <a:rPr lang="uk-UA" sz="2400" b="1" dirty="0">
                <a:solidFill>
                  <a:srgbClr val="00B0F0"/>
                </a:solidFill>
              </a:rPr>
              <a:t>: </a:t>
            </a:r>
            <a:r>
              <a:rPr lang="uk-UA" sz="2400" dirty="0"/>
              <a:t>це забезпечує ієрархічну розбивку (декомпозицію) усієї роботи, що необхідно зробити для задоволення потреб замовника. Конспектування завдань дає змогу оцінити їхні вимоги до зусиль і витрат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400" b="1" dirty="0">
                <a:solidFill>
                  <a:srgbClr val="00B0F0"/>
                </a:solidFill>
              </a:rPr>
              <a:t>2. Розробити оцінку зусиль і витрат: </a:t>
            </a:r>
            <a:r>
              <a:rPr lang="uk-UA" sz="2400" dirty="0"/>
              <a:t>це окреслює очікування щодо необхідних ресурсів і час, необхідний для виконання кожного завдання проекту, в межах обмежень доступності ресурсів та можливості. Оцінки зусиль і тривалості використовуються для створення графіка та бюджету проекту.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400" b="1" dirty="0">
                <a:solidFill>
                  <a:srgbClr val="00B0F0"/>
                </a:solidFill>
              </a:rPr>
              <a:t>3. Розробити розклад проекту: </a:t>
            </a:r>
            <a:r>
              <a:rPr lang="uk-UA" sz="2400" dirty="0"/>
              <a:t>розклад визначає залежності між завданнями, точно визначає їх початок і дати закінчення, які потім використовуються для встановлення загальної тривалості проекту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5CF9B2-202F-49B0-8519-95B041527102}"/>
              </a:ext>
            </a:extLst>
          </p:cNvPr>
          <p:cNvSpPr txBox="1">
            <a:spLocks/>
          </p:cNvSpPr>
          <p:nvPr/>
        </p:nvSpPr>
        <p:spPr>
          <a:xfrm>
            <a:off x="5783865" y="6424331"/>
            <a:ext cx="4549140" cy="329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350" i="1" dirty="0"/>
              <a:t>Джерело: </a:t>
            </a:r>
            <a:r>
              <a:rPr lang="en-US" sz="1350" i="1" dirty="0"/>
              <a:t>PM² Project Management Methodology, Guide 3.0</a:t>
            </a:r>
            <a:endParaRPr lang="uk-UA" sz="1350" b="1" i="1" dirty="0"/>
          </a:p>
        </p:txBody>
      </p:sp>
    </p:spTree>
    <p:extLst>
      <p:ext uri="{BB962C8B-B14F-4D97-AF65-F5344CB8AC3E}">
        <p14:creationId xmlns:p14="http://schemas.microsoft.com/office/powerpoint/2010/main" val="262024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10FE9-E0EF-3854-E7B0-D4D91342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BD469-A194-B23D-5ACA-02E805C6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Основні поняття Планування розкладу інноваційного проєкту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0BE2CD36-7AA7-CC94-57E2-1CD87C0F7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43135"/>
              </p:ext>
            </p:extLst>
          </p:nvPr>
        </p:nvGraphicFramePr>
        <p:xfrm>
          <a:off x="838200" y="1700054"/>
          <a:ext cx="10515600" cy="3969224"/>
        </p:xfrm>
        <a:graphic>
          <a:graphicData uri="http://schemas.openxmlformats.org/drawingml/2006/table">
            <a:tbl>
              <a:tblPr/>
              <a:tblGrid>
                <a:gridCol w="2987040">
                  <a:extLst>
                    <a:ext uri="{9D8B030D-6E8A-4147-A177-3AD203B41FA5}">
                      <a16:colId xmlns:a16="http://schemas.microsoft.com/office/drawing/2014/main" val="486901346"/>
                    </a:ext>
                  </a:extLst>
                </a:gridCol>
                <a:gridCol w="7528560">
                  <a:extLst>
                    <a:ext uri="{9D8B030D-6E8A-4147-A177-3AD203B41FA5}">
                      <a16:colId xmlns:a16="http://schemas.microsoft.com/office/drawing/2014/main" val="307780574"/>
                    </a:ext>
                  </a:extLst>
                </a:gridCol>
              </a:tblGrid>
              <a:tr h="567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/>
                        <a:t>Поняття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/>
                        <a:t>Пояснення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38683"/>
                  </a:ext>
                </a:extLst>
              </a:tr>
              <a:tr h="567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/>
                        <a:t>Робота / дія, що споживає час і ресурси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234619"/>
                  </a:ext>
                </a:extLst>
              </a:tr>
              <a:tr h="567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Подія або результат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773205"/>
                  </a:ext>
                </a:extLst>
              </a:tr>
              <a:tr h="567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Milestone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/>
                        <a:t>Контрольна точка (кінець фази, TRL)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832197"/>
                  </a:ext>
                </a:extLst>
              </a:tr>
              <a:tr h="567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Dependency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Залежність між роботами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49003"/>
                  </a:ext>
                </a:extLst>
              </a:tr>
              <a:tr h="567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Duration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Тривалість роботи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359147"/>
                  </a:ext>
                </a:extLst>
              </a:tr>
              <a:tr h="5670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Float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dirty="0"/>
                        <a:t>Резерв часу (маневр)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8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47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C69F2-33CE-A7EA-6769-70D88334E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CD20-AF5F-F303-B35F-119C004C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Розклад інноваційного проєкту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07257-E9E5-41DC-63FA-E5DD5ECA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22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Включає фази </a:t>
            </a:r>
            <a:r>
              <a:rPr lang="en-US" b="1" dirty="0"/>
              <a:t>TRL (Technology Readiness Levels)</a:t>
            </a:r>
            <a:endParaRPr lang="uk-UA" b="1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uk-UA" dirty="0"/>
              <a:t>від дослідження ідеї (</a:t>
            </a:r>
            <a:r>
              <a:rPr lang="en-US" dirty="0"/>
              <a:t>TRL1–3)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до демонстрації прототипу (</a:t>
            </a:r>
            <a:r>
              <a:rPr lang="en-US" dirty="0"/>
              <a:t>TRL6–7)</a:t>
            </a:r>
            <a:endParaRPr lang="uk-UA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Особливості: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2800" dirty="0"/>
              <a:t>експериментальна невизначеність,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2800" dirty="0"/>
              <a:t>можливість паралельних гілок,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2800" dirty="0"/>
              <a:t>потреба у буферах часу.</a:t>
            </a:r>
          </a:p>
          <a:p>
            <a:pPr marL="0" indent="0">
              <a:spcAft>
                <a:spcPts val="600"/>
              </a:spcAft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272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23F5-849E-FB90-EFFC-503786A0A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1BCE0-78F9-FC56-DC00-F9EBEA7E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01868"/>
            <a:ext cx="10515600" cy="100689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Приклад структури </a:t>
            </a:r>
            <a:r>
              <a:rPr lang="en-US" sz="3200" b="1" dirty="0">
                <a:solidFill>
                  <a:srgbClr val="00B0F0"/>
                </a:solidFill>
              </a:rPr>
              <a:t>TRL-</a:t>
            </a:r>
            <a:r>
              <a:rPr lang="uk-UA" sz="3200" b="1" dirty="0">
                <a:solidFill>
                  <a:srgbClr val="00B0F0"/>
                </a:solidFill>
              </a:rPr>
              <a:t>етапів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9FE07C06-871A-AA68-051C-7F5044437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89951"/>
              </p:ext>
            </p:extLst>
          </p:nvPr>
        </p:nvGraphicFramePr>
        <p:xfrm>
          <a:off x="838200" y="1730534"/>
          <a:ext cx="10515600" cy="3893024"/>
        </p:xfrm>
        <a:graphic>
          <a:graphicData uri="http://schemas.openxmlformats.org/drawingml/2006/table">
            <a:tbl>
              <a:tblPr/>
              <a:tblGrid>
                <a:gridCol w="1204076">
                  <a:extLst>
                    <a:ext uri="{9D8B030D-6E8A-4147-A177-3AD203B41FA5}">
                      <a16:colId xmlns:a16="http://schemas.microsoft.com/office/drawing/2014/main" val="1718609211"/>
                    </a:ext>
                  </a:extLst>
                </a:gridCol>
                <a:gridCol w="3322204">
                  <a:extLst>
                    <a:ext uri="{9D8B030D-6E8A-4147-A177-3AD203B41FA5}">
                      <a16:colId xmlns:a16="http://schemas.microsoft.com/office/drawing/2014/main" val="3312617108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10430081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71610550"/>
                    </a:ext>
                  </a:extLst>
                </a:gridCol>
              </a:tblGrid>
              <a:tr h="10617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</a:rPr>
                        <a:t>TRL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</a:rPr>
                        <a:t>Етап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Тип активності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Орієнтовна тривалість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3793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</a:rPr>
                        <a:t>1–2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</a:rPr>
                        <a:t>Наукові дослідження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Лабораторні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2–6 міс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395802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</a:rPr>
                        <a:t>3–4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</a:rPr>
                        <a:t>Перевірка концепції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Тестування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3–6 міс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120994"/>
                  </a:ext>
                </a:extLst>
              </a:tr>
              <a:tr h="5898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</a:rPr>
                        <a:t>5–6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 err="1">
                          <a:solidFill>
                            <a:srgbClr val="00B0F0"/>
                          </a:solidFill>
                        </a:rPr>
                        <a:t>Прототипування</a:t>
                      </a:r>
                      <a:endParaRPr lang="uk-UA" sz="2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Інженерні роботи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6–12 міс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667043"/>
                  </a:ext>
                </a:extLst>
              </a:tr>
              <a:tr h="10617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b="1" dirty="0">
                          <a:solidFill>
                            <a:srgbClr val="00B0F0"/>
                          </a:solidFill>
                        </a:rPr>
                        <a:t>Демонстрація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/>
                        <a:t>Пілотні випробування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2400" dirty="0"/>
                        <a:t>3–6 міс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7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150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3538</Words>
  <Application>Microsoft Office PowerPoint</Application>
  <PresentationFormat>Широкий екран</PresentationFormat>
  <Paragraphs>624</Paragraphs>
  <Slides>56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Управління інноваційними проєктами</vt:lpstr>
      <vt:lpstr>Тема 4: Планування розкладу інноваційного проєкту</vt:lpstr>
      <vt:lpstr> Планування розкладу проєкту </vt:lpstr>
      <vt:lpstr> Розклад проєкту (Project Schedule) </vt:lpstr>
      <vt:lpstr>Етапи планування розкладу інноваційного проєкту</vt:lpstr>
      <vt:lpstr> Кроки Планування змісту проєкту </vt:lpstr>
      <vt:lpstr>Основні поняття Планування розкладу інноваційного проєкту</vt:lpstr>
      <vt:lpstr>Розклад інноваційного проєкту</vt:lpstr>
      <vt:lpstr>Приклад структури TRL-етапів</vt:lpstr>
      <vt:lpstr>Діаграма Ганта</vt:lpstr>
      <vt:lpstr>Приклад Розкладу проєкту (PMBOK, 6-е вид., стор. 219)</vt:lpstr>
      <vt:lpstr>Приклад Розкладу проєкту (PMBOK, 6-е вид., стор. 219)</vt:lpstr>
      <vt:lpstr>Приклад Розкладу проєкту (PMBOK, 6-е вид., стор. 219)</vt:lpstr>
      <vt:lpstr>Приклад Розкладу для дослідницького проєкту</vt:lpstr>
      <vt:lpstr>Планування часу в інноваційних проєктах</vt:lpstr>
      <vt:lpstr>Види планів часу</vt:lpstr>
      <vt:lpstr>Мережеве планування (Network Planning)</vt:lpstr>
      <vt:lpstr>Алгоритм створення мережевої моделі</vt:lpstr>
      <vt:lpstr>Мережеве (сітьове) і календарне планування проєкту</vt:lpstr>
      <vt:lpstr>Мережеве (сітьове) планування: сутність та методи</vt:lpstr>
      <vt:lpstr>Мережеве планування визначає:</vt:lpstr>
      <vt:lpstr>Мережева (сітьова) діаграма</vt:lpstr>
      <vt:lpstr>Дизайн мережевої діаграми (передування) для проєкту (схема – PMBOK, рос., 6-те видання, c.193)</vt:lpstr>
      <vt:lpstr>Типи залежностей</vt:lpstr>
      <vt:lpstr>Відносини передування</vt:lpstr>
      <vt:lpstr> кінець — початок (finish to start — F—S)* </vt:lpstr>
      <vt:lpstr> початок — початок (start to start — S—S)* </vt:lpstr>
      <vt:lpstr> кінець — кінець (finish to finish — F—F)* </vt:lpstr>
      <vt:lpstr> початок — кінець (start to finish — S—F)* </vt:lpstr>
      <vt:lpstr>Приклад для наукового проєкту</vt:lpstr>
      <vt:lpstr>Техніки розробки графіків</vt:lpstr>
      <vt:lpstr> Розміщення параметрів мережевої діаграми </vt:lpstr>
      <vt:lpstr>Послідовність побудови і розрахунків параметрів мережевої діаграми</vt:lpstr>
      <vt:lpstr>Формули розрахунку</vt:lpstr>
      <vt:lpstr>Обчислення параметрів мережевої діаграми (ранні терміни, прямий розрахунок)</vt:lpstr>
      <vt:lpstr>Тривалість проекту: прямий та зворотній розрахунок</vt:lpstr>
      <vt:lpstr>Обчислення параметрів мережевої діаграми (пізні терміни, зворотній розрахунок)</vt:lpstr>
      <vt:lpstr>Обчислення параметрів мережевої діаграми https://drive.google.com/file/d/1JfQtVGVHLM_zNpjgvqxIAt1HKZWH7gPd/view?usp=sharing (PMBOK, p.192)</vt:lpstr>
      <vt:lpstr>Критичний шлях (CPM)</vt:lpstr>
      <vt:lpstr>Критичний шлях (приклад – PMBOK, рос., 6-те видання, c.211) https://drive.google.com/file/d/1JfQtVGVHLM_zNpjgvqxIAt1HKZWH7gPd/view?usp=sharing </vt:lpstr>
      <vt:lpstr>Критичний шлях (приклад – PMBOK, рос., 6-те видання, c.211)</vt:lpstr>
      <vt:lpstr>Послідовність робіт (приклад для проєкту оновлення класів школи)</vt:lpstr>
      <vt:lpstr>Послідовність робіт (приклад для проєкту оновлення класів школи)</vt:lpstr>
      <vt:lpstr>Послідовність робіт (приклад для проєкту оновлення класів школи)</vt:lpstr>
      <vt:lpstr>Мережева діаграма в MS Project (приклад для проєкту оновлення класів школи)</vt:lpstr>
      <vt:lpstr>Діаграма Гантта в MS Project (приклад для проєкту оновлення класів школи)</vt:lpstr>
      <vt:lpstr>Оптимізація розкладу</vt:lpstr>
      <vt:lpstr>Оптимізація розкладу (PMBOK, 6-е вид., стор. 212)</vt:lpstr>
      <vt:lpstr>Методи скорочення тривалості робіт</vt:lpstr>
      <vt:lpstr>Планування за умов невизначеності</vt:lpstr>
      <vt:lpstr>Метод PERT (Program Evaluation &amp; Review Technique)</vt:lpstr>
      <vt:lpstr>Приклад PERT-розрахунку</vt:lpstr>
      <vt:lpstr>Приклад PERT-розрахунку. Імовірність завершення проєкту</vt:lpstr>
      <vt:lpstr>PERT - техніка оцінки й розгляду проєкту</vt:lpstr>
      <vt:lpstr>PERT – метод (приклад)</vt:lpstr>
      <vt:lpstr>MS Project для управління проєктом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Кубарева Ірина Володимирівна</dc:creator>
  <cp:lastModifiedBy>Кубарева Ірина Володимирівна</cp:lastModifiedBy>
  <cp:revision>14</cp:revision>
  <dcterms:created xsi:type="dcterms:W3CDTF">2025-06-02T11:31:06Z</dcterms:created>
  <dcterms:modified xsi:type="dcterms:W3CDTF">2025-10-27T21:41:05Z</dcterms:modified>
</cp:coreProperties>
</file>