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554" r:id="rId4"/>
    <p:sldId id="555" r:id="rId5"/>
    <p:sldId id="558" r:id="rId6"/>
    <p:sldId id="559" r:id="rId7"/>
    <p:sldId id="560" r:id="rId8"/>
    <p:sldId id="561" r:id="rId9"/>
    <p:sldId id="562" r:id="rId10"/>
    <p:sldId id="563" r:id="rId11"/>
    <p:sldId id="264" r:id="rId12"/>
    <p:sldId id="553" r:id="rId13"/>
    <p:sldId id="545" r:id="rId14"/>
    <p:sldId id="265" r:id="rId15"/>
    <p:sldId id="258" r:id="rId16"/>
    <p:sldId id="541" r:id="rId17"/>
    <p:sldId id="543" r:id="rId18"/>
    <p:sldId id="542" r:id="rId19"/>
    <p:sldId id="534" r:id="rId20"/>
    <p:sldId id="358" r:id="rId21"/>
    <p:sldId id="397" r:id="rId22"/>
    <p:sldId id="400" r:id="rId23"/>
    <p:sldId id="412" r:id="rId24"/>
    <p:sldId id="403" r:id="rId25"/>
    <p:sldId id="409" r:id="rId26"/>
    <p:sldId id="415" r:id="rId27"/>
    <p:sldId id="416" r:id="rId28"/>
    <p:sldId id="408" r:id="rId2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3AB6"/>
    <a:srgbClr val="5D4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73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30712-31D1-4BE6-9AA7-43F2824B1D7F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78274-B582-46A7-AE23-676052C4C54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231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5058B-16D0-437E-A67A-B57533C8DE0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098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5058B-16D0-437E-A67A-B57533C8DE0B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60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F84169-0272-CB0E-7649-9836A4738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09F31DC-1946-910F-5493-E53FED937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328F5CD-F80E-666A-D278-99D62C963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AFDE619-B1FC-F3B8-C72E-6E84B7602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986CBB9-EE64-29C7-D1D9-F393C9C98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2273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BAA391-5261-384E-C181-6C062DC5C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14B1017-12D2-E4F7-6629-E41BE85F04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CAD818F-B67F-947C-DC28-A81A69D53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39F5207-F0D3-0F6B-BF85-BAC43F4C1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E75D7CE-E6FC-F1CE-8483-270F2ADDC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5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F48987C-5B35-B302-D473-47FAD9E1C5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3F50E97-C452-18D7-3E8B-175EA87EA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974F078-C6F0-4621-45FA-0D2069BD1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9E51D00-48C0-421C-632A-A1D8C3F5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DF1CBC6-8CD4-4A4F-8549-A147AE021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864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CC33AF-31A5-077C-DC6F-C1437F2D1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95FD4D2-00D1-343C-BFEC-52C5D6B1B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95C9FA6-D2FA-7488-3004-4A39B7C3A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2ED658F-879D-EA4D-A03E-A68F55568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838DB3C-4375-D7CE-DA54-CB5E06A86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4230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B8531D-38F4-6D50-23A5-D268BC319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1952222-0C4B-3309-BC25-EF578BA59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6D51B2A-C99E-4D9B-396C-C94F155B7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4A02E54-727B-1393-25C6-A0972E7BB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0F7671-1E34-6695-A8DE-48AB8A92C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616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FF0E65-2952-5B24-A762-85ECC3861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357515-62C5-374B-C0F1-7DCCA647B4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BC3DCFE-5C5D-053D-1898-E1822EF38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B2BF29F-FF5A-45F4-F775-FC6A41DE2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2604277-0172-2F92-CBC9-D2E916636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2C3BC61-6198-30EB-F922-479AECCC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2400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8D699E-1426-61A9-F769-8713E9F8A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46A3F24-50B4-28A4-52CB-0D0B25C87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7D45928-7EC1-B20E-0105-1B74A72A8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6514D76-8A26-5A02-68C3-76AA0C4F80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A77DD24-E73A-DFC5-6EED-1040EF9F5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7FB9D281-0210-59F4-3D69-ED895C566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995AB31C-F887-BE22-817F-DE6111C7D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D0F76B2-2089-830D-1081-FE09213AD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157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D13CA-5DB7-8ED4-21C9-6D14DC889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16075D40-6D90-1B04-8C60-432B54ADD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284B9E7-966B-4BF2-64AE-3B57A0AA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4E1F3589-79E9-D3AA-C810-30B7977BA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099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D21A94DF-4E95-0004-948E-C0F815077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6B07E8A-2C5A-8EEA-E87D-A72C35C63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B71B2F6-B92F-5881-73A2-656450948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6867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EED5F6-5BE5-4650-AB48-2F98C852A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B803D78-78BE-D72A-32CF-0B171C444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D85CE6E0-990E-0984-7441-584DA6121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3552BB9-108B-7AEB-600A-267D9043E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E13CF55-8EE9-2EB6-7E4C-76A72D247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7289EE6-2781-9BA7-57CD-3A6FE649A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352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9E1C81-D61C-8427-546C-227BE7F14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CB8E2AA1-6E04-19FA-4D93-BCD756D950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CC342AD-8652-0D37-9585-C54DC1FCC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BB9319E-11DB-43E3-788C-269BB3E95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770FD4E-E833-8C70-6DA7-45636CD9E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5253313-31D9-B479-4093-3A8F2905C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583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A5BC090D-AFEC-302F-F43D-30BD952E5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5663FD5-685B-4964-4943-672573A49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170B661-8280-8753-451F-E8F13A833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000D3-B6FC-4484-9D29-0F4368B04850}" type="datetimeFigureOut">
              <a:rPr lang="uk-UA" smtClean="0"/>
              <a:t>04.11.2025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E7B1BE7-5F48-034C-592D-3AD2F49C1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4249CD6-488E-7DA0-D68D-A57422303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114A3-B90B-4A25-8FA0-E519F39704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358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EF5FC0-6336-5820-7783-9B23FF4C4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5840" y="2327591"/>
            <a:ext cx="9144000" cy="1913892"/>
          </a:xfrm>
        </p:spPr>
        <p:txBody>
          <a:bodyPr>
            <a:normAutofit/>
          </a:bodyPr>
          <a:lstStyle/>
          <a:p>
            <a:r>
              <a:rPr lang="uk-UA" sz="4400" b="1" dirty="0">
                <a:solidFill>
                  <a:srgbClr val="00B0F0"/>
                </a:solidFill>
              </a:rPr>
              <a:t>Управління інноваційними проєктами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F4C65EF-D0AE-18B6-1071-F6BFE260F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160" y="4530409"/>
            <a:ext cx="9144000" cy="1655762"/>
          </a:xfrm>
        </p:spPr>
        <p:txBody>
          <a:bodyPr/>
          <a:lstStyle/>
          <a:p>
            <a:r>
              <a:rPr lang="uk-UA" dirty="0"/>
              <a:t>Кубарева Ірина</a:t>
            </a:r>
          </a:p>
          <a:p>
            <a:r>
              <a:rPr lang="uk-UA" dirty="0" err="1"/>
              <a:t>к.е.н</a:t>
            </a:r>
            <a:r>
              <a:rPr lang="uk-UA" dirty="0"/>
              <a:t>., доцент, проєктний менеджер</a:t>
            </a:r>
          </a:p>
          <a:p>
            <a:r>
              <a:rPr lang="uk-UA" dirty="0"/>
              <a:t>КАУ</a:t>
            </a:r>
          </a:p>
        </p:txBody>
      </p:sp>
      <p:pic>
        <p:nvPicPr>
          <p:cNvPr id="1026" name="Picture 2" descr="Київський академічний університет — Вікіпедія">
            <a:extLst>
              <a:ext uri="{FF2B5EF4-FFF2-40B4-BE49-F238E27FC236}">
                <a16:creationId xmlns:a16="http://schemas.microsoft.com/office/drawing/2014/main" id="{A0F518F2-94CC-8DB1-310F-8EF7AE5B6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59" y="78103"/>
            <a:ext cx="2171700" cy="210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8378EB2A-3C10-418A-CC5D-199A0F73D866}"/>
              </a:ext>
            </a:extLst>
          </p:cNvPr>
          <p:cNvSpPr txBox="1">
            <a:spLocks/>
          </p:cNvSpPr>
          <p:nvPr/>
        </p:nvSpPr>
        <p:spPr>
          <a:xfrm>
            <a:off x="5496791" y="442435"/>
            <a:ext cx="6047510" cy="7005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b="1" dirty="0">
                <a:solidFill>
                  <a:srgbClr val="00B0F0"/>
                </a:solidFill>
              </a:rPr>
              <a:t>Кафедра менеджменту інновацій</a:t>
            </a:r>
          </a:p>
        </p:txBody>
      </p:sp>
    </p:spTree>
    <p:extLst>
      <p:ext uri="{BB962C8B-B14F-4D97-AF65-F5344CB8AC3E}">
        <p14:creationId xmlns:p14="http://schemas.microsoft.com/office/powerpoint/2010/main" val="73817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A3B77-B3ED-8BE6-56A6-1AFAB6BD9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502DD0-CF5D-2F58-42D2-1DCDBE7A8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501868"/>
            <a:ext cx="10515600" cy="100689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00B0F0"/>
                </a:solidFill>
              </a:rPr>
              <a:t>Підсумок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6A423A-5E37-EC5C-E687-9C5E7CC3F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560"/>
            <a:ext cx="10515600" cy="4223557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Планування ресурсів — ключ до збалансованості інноваційного проєкту.</a:t>
            </a:r>
          </a:p>
          <a:p>
            <a:pPr lvl="0"/>
            <a:r>
              <a:rPr lang="uk-UA" dirty="0"/>
              <a:t>Успіх залежить від:</a:t>
            </a:r>
          </a:p>
          <a:p>
            <a:pPr lvl="1"/>
            <a:r>
              <a:rPr lang="uk-UA" dirty="0"/>
              <a:t>реалістичності оцінки зусиль і витрат;</a:t>
            </a:r>
          </a:p>
          <a:p>
            <a:pPr lvl="1"/>
            <a:r>
              <a:rPr lang="uk-UA" dirty="0"/>
              <a:t>синергії людських і матеріальних ресурсів;</a:t>
            </a:r>
          </a:p>
          <a:p>
            <a:pPr lvl="1"/>
            <a:r>
              <a:rPr lang="uk-UA" dirty="0"/>
              <a:t>адаптивності до змін у ході досліджень.</a:t>
            </a:r>
          </a:p>
          <a:p>
            <a:pPr marL="0" indent="0">
              <a:spcAft>
                <a:spcPts val="600"/>
              </a:spcAft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20159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0622" y="351766"/>
            <a:ext cx="7459346" cy="46553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uk-UA" b="1" dirty="0">
                <a:solidFill>
                  <a:srgbClr val="00B0F0"/>
                </a:solidFill>
              </a:rPr>
              <a:t>Оцінка ресурсів і витрат проєкту</a:t>
            </a:r>
            <a:br>
              <a:rPr lang="en-US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0621" y="1085223"/>
            <a:ext cx="7886700" cy="516485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sz="2400" b="1" dirty="0">
                <a:solidFill>
                  <a:srgbClr val="00B0F0"/>
                </a:solidFill>
              </a:rPr>
              <a:t>Ключові учасники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sz="2400" b="1" dirty="0"/>
              <a:t>Project </a:t>
            </a:r>
            <a:r>
              <a:rPr lang="uk-UA" sz="2400" b="1" dirty="0" err="1"/>
              <a:t>Manager</a:t>
            </a:r>
            <a:r>
              <a:rPr lang="uk-UA" sz="2400" b="1" dirty="0"/>
              <a:t> (PM) </a:t>
            </a:r>
            <a:r>
              <a:rPr lang="uk-UA" sz="2400" dirty="0"/>
              <a:t>Координує всі заходи щодо оцінки ресурсів і витрат по проекту.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sz="2400" b="1" dirty="0"/>
              <a:t>Project </a:t>
            </a:r>
            <a:r>
              <a:rPr lang="uk-UA" sz="2400" b="1" dirty="0" err="1"/>
              <a:t>Core</a:t>
            </a:r>
            <a:r>
              <a:rPr lang="uk-UA" sz="2400" b="1" dirty="0"/>
              <a:t> </a:t>
            </a:r>
            <a:r>
              <a:rPr lang="uk-UA" sz="2400" b="1" dirty="0" err="1"/>
              <a:t>Team</a:t>
            </a:r>
            <a:r>
              <a:rPr lang="uk-UA" sz="2400" b="1" dirty="0"/>
              <a:t> (PCT)</a:t>
            </a:r>
            <a:r>
              <a:rPr lang="uk-UA" sz="2400" dirty="0"/>
              <a:t> Основна команда проекту (PCT) допомагає керівнику проекту (PM).</a:t>
            </a:r>
            <a:endParaRPr lang="uk-UA" sz="2400" b="1"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sz="2400" b="1" dirty="0"/>
              <a:t>Project </a:t>
            </a:r>
            <a:r>
              <a:rPr lang="uk-UA" sz="2400" b="1" dirty="0" err="1"/>
              <a:t>Support</a:t>
            </a:r>
            <a:r>
              <a:rPr lang="uk-UA" sz="2400" b="1" dirty="0"/>
              <a:t> Office (PSO)</a:t>
            </a:r>
            <a:r>
              <a:rPr lang="uk-UA" sz="2400" dirty="0"/>
              <a:t> Офіс підтримки проектів (PSO) Може надавати технічні поради (наприклад, щодо планування).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lang="uk-UA" sz="2400" b="1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85CF9B2-202F-49B0-8519-95B041527102}"/>
              </a:ext>
            </a:extLst>
          </p:cNvPr>
          <p:cNvSpPr txBox="1">
            <a:spLocks/>
          </p:cNvSpPr>
          <p:nvPr/>
        </p:nvSpPr>
        <p:spPr>
          <a:xfrm>
            <a:off x="5783865" y="6424331"/>
            <a:ext cx="4549140" cy="329818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350" i="1" dirty="0"/>
              <a:t>Джерело: </a:t>
            </a:r>
            <a:r>
              <a:rPr lang="en-US" sz="1350" i="1" dirty="0"/>
              <a:t>PM² Project Management Methodology, Guide 3.0</a:t>
            </a:r>
            <a:endParaRPr lang="uk-UA" sz="1350" b="1" i="1" dirty="0"/>
          </a:p>
        </p:txBody>
      </p:sp>
    </p:spTree>
    <p:extLst>
      <p:ext uri="{BB962C8B-B14F-4D97-AF65-F5344CB8AC3E}">
        <p14:creationId xmlns:p14="http://schemas.microsoft.com/office/powerpoint/2010/main" val="3799527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0622" y="351766"/>
            <a:ext cx="7459346" cy="46553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uk-UA" b="1" dirty="0">
                <a:solidFill>
                  <a:srgbClr val="00B0F0"/>
                </a:solidFill>
              </a:rPr>
              <a:t>Оцінка ресурсів і витрат проєкту</a:t>
            </a:r>
            <a:br>
              <a:rPr lang="en-US" b="1" dirty="0"/>
            </a:br>
            <a:endParaRPr lang="ru-RU" b="1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85CF9B2-202F-49B0-8519-95B041527102}"/>
              </a:ext>
            </a:extLst>
          </p:cNvPr>
          <p:cNvSpPr txBox="1">
            <a:spLocks/>
          </p:cNvSpPr>
          <p:nvPr/>
        </p:nvSpPr>
        <p:spPr>
          <a:xfrm>
            <a:off x="5783865" y="6424331"/>
            <a:ext cx="4549140" cy="329818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350" i="1" dirty="0"/>
              <a:t>Джерело: </a:t>
            </a:r>
            <a:r>
              <a:rPr lang="en-US" sz="1350" i="1" dirty="0"/>
              <a:t>PM² Project Management Methodology, Guide 3.0</a:t>
            </a:r>
            <a:endParaRPr lang="uk-UA" sz="1350" b="1" i="1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9C97B54-0758-05F5-7C10-4E006E552D2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46" t="23187" r="16814" b="14884"/>
          <a:stretch/>
        </p:blipFill>
        <p:spPr>
          <a:xfrm>
            <a:off x="1939123" y="1095271"/>
            <a:ext cx="8073667" cy="373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659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9643" y="351766"/>
            <a:ext cx="7987679" cy="1067961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rgbClr val="00B0F0"/>
                </a:solidFill>
              </a:rPr>
              <a:t>Оцінка ресурсів і витрат: мета, входи, виходи</a:t>
            </a:r>
            <a:br>
              <a:rPr lang="uk-UA" sz="2800" b="1" dirty="0">
                <a:solidFill>
                  <a:srgbClr val="00B0F0"/>
                </a:solidFill>
              </a:rPr>
            </a:br>
            <a:r>
              <a:rPr lang="uk-UA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</a:rPr>
              <a:t>Effort &amp; Cost Estimates</a:t>
            </a:r>
            <a:r>
              <a:rPr lang="uk-UA" sz="2800" b="1" dirty="0">
                <a:solidFill>
                  <a:srgbClr val="00B0F0"/>
                </a:solidFill>
              </a:rPr>
              <a:t>: </a:t>
            </a:r>
            <a:r>
              <a:rPr lang="en-US" sz="2800" b="1" dirty="0">
                <a:solidFill>
                  <a:srgbClr val="00B0F0"/>
                </a:solidFill>
              </a:rPr>
              <a:t>goal, inputs, outputs</a:t>
            </a:r>
            <a:r>
              <a:rPr lang="uk-UA" sz="2800" b="1" dirty="0">
                <a:solidFill>
                  <a:srgbClr val="00B0F0"/>
                </a:solidFill>
              </a:rPr>
              <a:t>)</a:t>
            </a:r>
            <a:endParaRPr lang="ru-RU" sz="36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0131" y="1419726"/>
            <a:ext cx="7886700" cy="43250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uk-UA" sz="2400" b="1" dirty="0"/>
              <a:t>Метою розділу </a:t>
            </a:r>
            <a:r>
              <a:rPr lang="uk-UA" sz="2400" b="1" dirty="0" err="1"/>
              <a:t>Effort</a:t>
            </a:r>
            <a:r>
              <a:rPr lang="uk-UA" sz="2400" b="1" dirty="0"/>
              <a:t> &amp; </a:t>
            </a:r>
            <a:r>
              <a:rPr lang="uk-UA" sz="2400" b="1" dirty="0" err="1"/>
              <a:t>Cost</a:t>
            </a:r>
            <a:r>
              <a:rPr lang="uk-UA" sz="2400" b="1" dirty="0"/>
              <a:t> </a:t>
            </a:r>
            <a:r>
              <a:rPr lang="uk-UA" sz="2400" b="1" dirty="0" err="1"/>
              <a:t>Estimates</a:t>
            </a:r>
            <a:r>
              <a:rPr lang="uk-UA" sz="2400" b="1" dirty="0"/>
              <a:t> </a:t>
            </a:r>
            <a:r>
              <a:rPr lang="uk-UA" sz="2400" dirty="0"/>
              <a:t>робочого плану проекту є оцінка зусиль, необхідних для кожного завдання проекту, визначеного в розподілі робіт, на основі наявності ресурсів і можливостей.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uk-UA" sz="2400" dirty="0"/>
              <a:t>Після того, як до завдання призначено ресурс (або профіль ресурсу) також стає можливим розрахувати вартість завдання.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uk-UA" sz="2400" dirty="0"/>
              <a:t>Дані оцінки ресурсів і витрат (так само, як і дані структури робіт проєкту) є вхідними даними для створення розкладу (див. Додаток C).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endParaRPr lang="uk-UA" sz="2400" b="1" dirty="0"/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uk-UA" sz="2400" b="1" dirty="0"/>
              <a:t>Входи: </a:t>
            </a:r>
            <a:r>
              <a:rPr lang="uk-UA" sz="2400" dirty="0"/>
              <a:t>План робіт проєкту – у частині структури робіт проєкту (Project </a:t>
            </a:r>
            <a:r>
              <a:rPr lang="uk-UA" sz="2400" dirty="0" err="1"/>
              <a:t>Work</a:t>
            </a:r>
            <a:r>
              <a:rPr lang="uk-UA" sz="2400" dirty="0"/>
              <a:t> </a:t>
            </a:r>
            <a:r>
              <a:rPr lang="uk-UA" sz="2400" dirty="0" err="1"/>
              <a:t>Plan</a:t>
            </a:r>
            <a:r>
              <a:rPr lang="uk-UA" sz="2400" dirty="0"/>
              <a:t> (</a:t>
            </a:r>
            <a:r>
              <a:rPr lang="uk-UA" sz="2400" dirty="0" err="1"/>
              <a:t>Work</a:t>
            </a:r>
            <a:r>
              <a:rPr lang="uk-UA" sz="2400" dirty="0"/>
              <a:t> </a:t>
            </a:r>
            <a:r>
              <a:rPr lang="uk-UA" sz="2400" dirty="0" err="1"/>
              <a:t>Breakdown</a:t>
            </a:r>
            <a:r>
              <a:rPr lang="uk-UA" sz="2400" dirty="0"/>
              <a:t>))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uk-UA" sz="2400" b="1" dirty="0"/>
              <a:t>Виходи: </a:t>
            </a:r>
            <a:r>
              <a:rPr lang="uk-UA" sz="2400" dirty="0"/>
              <a:t>Оцінка ресурсів і витрат проєкту (</a:t>
            </a:r>
            <a:r>
              <a:rPr lang="uk-UA" sz="2400" dirty="0" err="1"/>
              <a:t>Effort</a:t>
            </a:r>
            <a:r>
              <a:rPr lang="uk-UA" sz="2400" dirty="0"/>
              <a:t> &amp; </a:t>
            </a:r>
            <a:r>
              <a:rPr lang="uk-UA" sz="2400" dirty="0" err="1"/>
              <a:t>Cost</a:t>
            </a:r>
            <a:r>
              <a:rPr lang="uk-UA" sz="2400" dirty="0"/>
              <a:t> </a:t>
            </a:r>
            <a:r>
              <a:rPr lang="uk-UA" sz="2400" dirty="0" err="1"/>
              <a:t>Estimates</a:t>
            </a:r>
            <a:r>
              <a:rPr lang="uk-UA" sz="2400" dirty="0"/>
              <a:t>) – як частина робочого плану проекту) (Project </a:t>
            </a:r>
            <a:r>
              <a:rPr lang="uk-UA" sz="2400" dirty="0" err="1"/>
              <a:t>Work</a:t>
            </a:r>
            <a:r>
              <a:rPr lang="uk-UA" sz="2400" dirty="0"/>
              <a:t> </a:t>
            </a:r>
            <a:r>
              <a:rPr lang="uk-UA" sz="2400" dirty="0" err="1"/>
              <a:t>Plan</a:t>
            </a:r>
            <a:r>
              <a:rPr lang="uk-UA" sz="2400" dirty="0"/>
              <a:t>) 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85CF9B2-202F-49B0-8519-95B041527102}"/>
              </a:ext>
            </a:extLst>
          </p:cNvPr>
          <p:cNvSpPr txBox="1">
            <a:spLocks/>
          </p:cNvSpPr>
          <p:nvPr/>
        </p:nvSpPr>
        <p:spPr>
          <a:xfrm>
            <a:off x="5783865" y="6424331"/>
            <a:ext cx="4549140" cy="329818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350" i="1" dirty="0"/>
              <a:t>Джерело: </a:t>
            </a:r>
            <a:r>
              <a:rPr lang="en-US" sz="1350" i="1" dirty="0"/>
              <a:t>PM² Project Management Methodology, Guide 3.0</a:t>
            </a:r>
            <a:endParaRPr lang="uk-UA" sz="1350" b="1" i="1" dirty="0"/>
          </a:p>
        </p:txBody>
      </p:sp>
    </p:spTree>
    <p:extLst>
      <p:ext uri="{BB962C8B-B14F-4D97-AF65-F5344CB8AC3E}">
        <p14:creationId xmlns:p14="http://schemas.microsoft.com/office/powerpoint/2010/main" val="2028970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9643" y="351766"/>
            <a:ext cx="7987679" cy="1067961"/>
          </a:xfrm>
        </p:spPr>
        <p:txBody>
          <a:bodyPr>
            <a:normAutofit/>
          </a:bodyPr>
          <a:lstStyle/>
          <a:p>
            <a:r>
              <a:rPr lang="uk-UA" sz="2800" b="1" dirty="0">
                <a:solidFill>
                  <a:srgbClr val="00B0F0"/>
                </a:solidFill>
              </a:rPr>
              <a:t>Оцінка ресурсів і витрат: мета, входи, виходи</a:t>
            </a:r>
            <a:br>
              <a:rPr lang="uk-UA" sz="2800" b="1" dirty="0">
                <a:solidFill>
                  <a:srgbClr val="00B0F0"/>
                </a:solidFill>
              </a:rPr>
            </a:br>
            <a:r>
              <a:rPr lang="uk-UA" sz="2800" b="1" dirty="0">
                <a:solidFill>
                  <a:srgbClr val="00B0F0"/>
                </a:solidFill>
              </a:rPr>
              <a:t>(</a:t>
            </a:r>
            <a:r>
              <a:rPr lang="en-US" sz="2800" b="1" dirty="0">
                <a:solidFill>
                  <a:srgbClr val="00B0F0"/>
                </a:solidFill>
              </a:rPr>
              <a:t>Effort &amp; Cost Estimates</a:t>
            </a:r>
            <a:r>
              <a:rPr lang="uk-UA" sz="2800" b="1" dirty="0">
                <a:solidFill>
                  <a:srgbClr val="00B0F0"/>
                </a:solidFill>
              </a:rPr>
              <a:t>: </a:t>
            </a:r>
            <a:r>
              <a:rPr lang="en-US" sz="2800" b="1" dirty="0">
                <a:solidFill>
                  <a:srgbClr val="00B0F0"/>
                </a:solidFill>
              </a:rPr>
              <a:t>goal, inputs, outputs</a:t>
            </a:r>
            <a:r>
              <a:rPr lang="uk-UA" sz="2800" b="1" dirty="0">
                <a:solidFill>
                  <a:srgbClr val="00B0F0"/>
                </a:solidFill>
              </a:rPr>
              <a:t>)</a:t>
            </a:r>
            <a:endParaRPr lang="ru-RU" sz="36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0131" y="1419726"/>
            <a:ext cx="7886700" cy="432502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uk-UA" sz="2400" b="1" dirty="0"/>
              <a:t>Техніка оцінки ресурсів і витрат походить від структури розподілу робіт (</a:t>
            </a:r>
            <a:r>
              <a:rPr lang="en-US" sz="2400" b="1" dirty="0"/>
              <a:t>WBS):</a:t>
            </a:r>
            <a:r>
              <a:rPr lang="en-US" sz="2400" dirty="0"/>
              <a:t> </a:t>
            </a:r>
            <a:r>
              <a:rPr lang="uk-UA" sz="2400" dirty="0"/>
              <a:t>кожен елемент роботи (завдання) оцінюється з точки зору зусиль і вартості.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uk-UA" sz="2400" b="1" dirty="0"/>
              <a:t>Зусилля зазвичай вимірюється в людино-днях або людино-місяцях</a:t>
            </a:r>
            <a:r>
              <a:rPr lang="uk-UA" sz="2400" dirty="0"/>
              <a:t>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uk-UA" sz="2400" dirty="0"/>
              <a:t>Ця робота виконується в тісній співпраці з керівниками завдань або іншими експертами в рамках основної групи проекту (</a:t>
            </a:r>
            <a:r>
              <a:rPr lang="en-US" sz="2400" dirty="0"/>
              <a:t>PCT), </a:t>
            </a:r>
            <a:r>
              <a:rPr lang="uk-UA" sz="2400" dirty="0"/>
              <a:t>щоб забезпечити більш точні оцінки та підтримку з боку членів команди, відповідальних за виконання роботи.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uk-UA" sz="2400" b="1" dirty="0"/>
              <a:t>Високоякісна структура розподілу робіт (</a:t>
            </a:r>
            <a:r>
              <a:rPr lang="en-US" sz="2400" b="1" dirty="0"/>
              <a:t>WBS) </a:t>
            </a:r>
            <a:r>
              <a:rPr lang="uk-UA" sz="2400" b="1" dirty="0"/>
              <a:t>формує основу для високоякісних оцінок ресурсів і витрат</a:t>
            </a:r>
            <a:r>
              <a:rPr lang="uk-UA" sz="2400" dirty="0"/>
              <a:t>.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85CF9B2-202F-49B0-8519-95B041527102}"/>
              </a:ext>
            </a:extLst>
          </p:cNvPr>
          <p:cNvSpPr txBox="1">
            <a:spLocks/>
          </p:cNvSpPr>
          <p:nvPr/>
        </p:nvSpPr>
        <p:spPr>
          <a:xfrm>
            <a:off x="5783865" y="6424331"/>
            <a:ext cx="4549140" cy="329818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uk-UA" sz="1350" i="1" dirty="0"/>
              <a:t>Джерело: </a:t>
            </a:r>
            <a:r>
              <a:rPr lang="en-US" sz="1350" i="1" dirty="0"/>
              <a:t>PM² Project Management Methodology, Guide 3.0</a:t>
            </a:r>
            <a:endParaRPr lang="uk-UA" sz="1350" b="1" i="1" dirty="0"/>
          </a:p>
        </p:txBody>
      </p:sp>
    </p:spTree>
    <p:extLst>
      <p:ext uri="{BB962C8B-B14F-4D97-AF65-F5344CB8AC3E}">
        <p14:creationId xmlns:p14="http://schemas.microsoft.com/office/powerpoint/2010/main" val="3032991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5669" y="449306"/>
            <a:ext cx="6884322" cy="84955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450"/>
              </a:spcAft>
            </a:pPr>
            <a:r>
              <a:rPr lang="uk-UA" sz="1800" b="1" dirty="0">
                <a:solidFill>
                  <a:srgbClr val="00B0F0"/>
                </a:solidFill>
                <a:latin typeface="+mn-lt"/>
              </a:rPr>
              <a:t>Питання п</a:t>
            </a:r>
            <a:r>
              <a:rPr lang="uk-UA" sz="2000" b="1" dirty="0">
                <a:solidFill>
                  <a:srgbClr val="00B0F0"/>
                </a:solidFill>
              </a:rPr>
              <a:t>ланування ресурсів та розробка бюджету проєкту</a:t>
            </a:r>
            <a:r>
              <a:rPr lang="uk-UA" sz="1800" b="1" dirty="0">
                <a:solidFill>
                  <a:srgbClr val="00B0F0"/>
                </a:solidFill>
                <a:latin typeface="+mn-lt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1331" y="2209800"/>
            <a:ext cx="7402830" cy="2919806"/>
          </a:xfrm>
        </p:spPr>
        <p:txBody>
          <a:bodyPr>
            <a:normAutofit/>
          </a:bodyPr>
          <a:lstStyle/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 ресурсів проєкту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Планування людських ресурсів. Вирішення ресурсних конфліктів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Які підходи до визначення бюджету проєкту.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Резерви бюджету проєкту. Управління змінами у бюджеті.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Розробка і календарне планування бюджету проєкту.</a:t>
            </a:r>
          </a:p>
        </p:txBody>
      </p:sp>
    </p:spTree>
    <p:extLst>
      <p:ext uri="{BB962C8B-B14F-4D97-AF65-F5344CB8AC3E}">
        <p14:creationId xmlns:p14="http://schemas.microsoft.com/office/powerpoint/2010/main" val="192195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4142" y="592283"/>
            <a:ext cx="6582985" cy="100361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450"/>
              </a:spcAft>
            </a:pPr>
            <a:r>
              <a:rPr lang="en-US" sz="1875" dirty="0">
                <a:solidFill>
                  <a:srgbClr val="00B0F0"/>
                </a:solidFill>
                <a:latin typeface="+mn-lt"/>
              </a:rPr>
              <a:t>WBS </a:t>
            </a:r>
            <a:r>
              <a:rPr lang="uk-UA" sz="1875" dirty="0">
                <a:solidFill>
                  <a:srgbClr val="00B0F0"/>
                </a:solidFill>
                <a:latin typeface="+mn-lt"/>
              </a:rPr>
              <a:t>як джерело визначення ресурсів проєкту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7627" y="1788037"/>
            <a:ext cx="8126534" cy="3924465"/>
          </a:xfrm>
        </p:spPr>
        <p:txBody>
          <a:bodyPr>
            <a:normAutofit fontScale="92500" lnSpcReduction="10000"/>
          </a:bodyPr>
          <a:lstStyle/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Переглянути нижчий рівень </a:t>
            </a: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WBS 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робочі пакети – чи можна для них визначити види ресурсів та оцінити їх обсяги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Якщо потрібно, деталізувати активності для можливості призначити ресурси 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Оновити </a:t>
            </a: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RAM 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(матрицю відповідальності) у разі подальшої деталізації робіт і оновлення інформації про людські ресурси – для кожного робочого пакету (активності) має бути відповідальний за ресурси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Активність (</a:t>
            </a: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Activity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– Діяльність – це набір завдань/робіт, що належать до процесу/пакету робіт у проекті, з вимірними результатами та обмеженою тривалістю. Це  частина роботи, яка може бути призначена для виконання та включена у розклад проєкту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 </a:t>
            </a: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(Task)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завдання, які забезпечують виконання активності (діяльності)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endParaRPr lang="uk-UA" sz="187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047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8051" y="442234"/>
            <a:ext cx="6271259" cy="45039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450"/>
              </a:spcAft>
            </a:pPr>
            <a:r>
              <a:rPr lang="en-US" sz="187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 A</a:t>
            </a:r>
            <a:r>
              <a:rPr lang="uk-UA" sz="187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75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C I</a:t>
            </a:r>
            <a:r>
              <a:rPr lang="uk-UA" sz="1875" dirty="0">
                <a:solidFill>
                  <a:srgbClr val="00B0F0"/>
                </a:solidFill>
                <a:latin typeface="+mn-lt"/>
              </a:rPr>
              <a:t> при визначення ресурсів проєкту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9296" y="1258102"/>
            <a:ext cx="8979822" cy="4643934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7000"/>
              </a:lnSpc>
              <a:spcAft>
                <a:spcPts val="600"/>
              </a:spcAft>
              <a:buNone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Інститут управління проектами також рекомендує використовувати підхід </a:t>
            </a: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RACI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 побудови матриці відповідальності проєкту</a:t>
            </a: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RAM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(стандарт </a:t>
            </a: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PMBOK)</a:t>
            </a:r>
            <a:endParaRPr lang="uk-UA" sz="187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600"/>
              </a:spcAft>
              <a:buNone/>
              <a:tabLst>
                <a:tab pos="342900" algn="l"/>
              </a:tabLst>
            </a:pP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 A S C I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це означає, що ті, хто закріплений за робочим пакетом, або відповідальні,</a:t>
            </a: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або підзвітні, або консультують або мають бути проінформовані. У контексті планування ресурсів і витрат:</a:t>
            </a:r>
          </a:p>
          <a:p>
            <a:pPr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 – Responsible - 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відповідальними є особи, які виконують роботу;</a:t>
            </a:r>
          </a:p>
          <a:p>
            <a:pPr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– Accountable – 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 особа, яка в кінцевому рахунку несе відповідальність за роботу. За кожний робочий пакет має відповідати лише одна особа (</a:t>
            </a:r>
            <a:r>
              <a:rPr lang="uk-UA" sz="1875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відповідальна за ресурс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87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– supported – 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допомагає зробити роботу</a:t>
            </a:r>
          </a:p>
          <a:p>
            <a:pPr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 – Consulted – 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надає консультації</a:t>
            </a: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щодо ресурсів для даного пакету робіт</a:t>
            </a:r>
          </a:p>
          <a:p>
            <a:pPr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US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– Informed - 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проінформована – той, хто повинен бути в курсі прогресу робочого пакету</a:t>
            </a:r>
          </a:p>
        </p:txBody>
      </p:sp>
    </p:spTree>
    <p:extLst>
      <p:ext uri="{BB962C8B-B14F-4D97-AF65-F5344CB8AC3E}">
        <p14:creationId xmlns:p14="http://schemas.microsoft.com/office/powerpoint/2010/main" val="439530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1211" y="490870"/>
            <a:ext cx="7512628" cy="642541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450"/>
              </a:spcAft>
            </a:pPr>
            <a:r>
              <a:rPr lang="uk-UA" sz="2400" dirty="0">
                <a:solidFill>
                  <a:srgbClr val="00B0F0"/>
                </a:solidFill>
                <a:latin typeface="+mn-lt"/>
              </a:rPr>
              <a:t>Ресурси проєкту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1537" y="1788037"/>
            <a:ext cx="8022626" cy="3573671"/>
          </a:xfrm>
        </p:spPr>
        <p:txBody>
          <a:bodyPr>
            <a:normAutofit lnSpcReduction="10000"/>
          </a:bodyPr>
          <a:lstStyle/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Люди (оплата праці, відрахування на соціальні потреби)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 (матеріальне забезпечення – </a:t>
            </a:r>
            <a:r>
              <a:rPr lang="uk-UA" sz="1875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канц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прилади, </a:t>
            </a:r>
            <a:r>
              <a:rPr lang="uk-UA" sz="1875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</a:t>
            </a: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техніка, утримання офісу тощо)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Приміщення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Інші (відрядження та транспорт, оренда, харчування, проживання, поліграфія, банківські послуги, інтернет, ліцензії, дозволи тощо)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r>
              <a:rPr lang="uk-UA" sz="187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Гроші</a:t>
            </a:r>
          </a:p>
          <a:p>
            <a:pPr marL="257175" indent="-257175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"/>
              <a:tabLst>
                <a:tab pos="342900" algn="l"/>
              </a:tabLst>
            </a:pPr>
            <a:endParaRPr lang="uk-UA" sz="187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106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42109" y="579491"/>
            <a:ext cx="6172200" cy="662676"/>
          </a:xfrm>
          <a:noFill/>
        </p:spPr>
        <p:txBody>
          <a:bodyPr>
            <a:noAutofit/>
          </a:bodyPr>
          <a:lstStyle/>
          <a:p>
            <a:pPr algn="ctr"/>
            <a:r>
              <a:rPr lang="uk-UA" sz="2400" b="1" dirty="0">
                <a:solidFill>
                  <a:srgbClr val="00B0F0"/>
                </a:solidFill>
                <a:cs typeface="Times New Roman" pitchFamily="18" charset="0"/>
              </a:rPr>
              <a:t>Структура ресурсів проєкту</a:t>
            </a:r>
            <a:br>
              <a:rPr lang="uk-UA" sz="2400" b="1" dirty="0">
                <a:solidFill>
                  <a:srgbClr val="00B0F0"/>
                </a:solidFill>
                <a:cs typeface="Times New Roman" pitchFamily="18" charset="0"/>
              </a:rPr>
            </a:br>
            <a:r>
              <a:rPr lang="uk-UA" sz="2400" dirty="0">
                <a:solidFill>
                  <a:srgbClr val="00B0F0"/>
                </a:solidFill>
                <a:cs typeface="Times New Roman" pitchFamily="18" charset="0"/>
              </a:rPr>
              <a:t>(</a:t>
            </a:r>
            <a:r>
              <a:rPr lang="en-US" sz="2400" dirty="0">
                <a:solidFill>
                  <a:srgbClr val="00B0F0"/>
                </a:solidFill>
                <a:cs typeface="Times New Roman" pitchFamily="18" charset="0"/>
              </a:rPr>
              <a:t>PMBOK, </a:t>
            </a:r>
            <a:r>
              <a:rPr lang="uk-UA" sz="2400" dirty="0" err="1">
                <a:solidFill>
                  <a:srgbClr val="00B0F0"/>
                </a:solidFill>
                <a:cs typeface="Times New Roman" pitchFamily="18" charset="0"/>
              </a:rPr>
              <a:t>англ</a:t>
            </a:r>
            <a:r>
              <a:rPr lang="uk-UA" sz="2400" dirty="0">
                <a:solidFill>
                  <a:srgbClr val="00B0F0"/>
                </a:solidFill>
                <a:cs typeface="Times New Roman" pitchFamily="18" charset="0"/>
              </a:rPr>
              <a:t>, 6-те видання, с.327)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9149954" y="910829"/>
            <a:ext cx="375047" cy="214313"/>
          </a:xfrm>
          <a:noFill/>
        </p:spPr>
        <p:txBody>
          <a:bodyPr/>
          <a:lstStyle/>
          <a:p>
            <a:fld id="{1BE3AE91-FF35-417E-8A55-1193BAECA654}" type="slidenum">
              <a:rPr lang="ru-RU" smtClean="0">
                <a:cs typeface="Arial" charset="0"/>
              </a:rPr>
              <a:pPr/>
              <a:t>19</a:t>
            </a:fld>
            <a:endParaRPr lang="ru-RU" dirty="0">
              <a:cs typeface="Arial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614CD21-3892-4CA2-9B81-BC926C1718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045" t="35152" r="27727" b="19030"/>
          <a:stretch/>
        </p:blipFill>
        <p:spPr>
          <a:xfrm>
            <a:off x="3631277" y="2665268"/>
            <a:ext cx="4501342" cy="235665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C2BD6A4-9655-49E4-B999-5CD58C0CA57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250" t="27152" r="17773" b="15636"/>
          <a:stretch/>
        </p:blipFill>
        <p:spPr>
          <a:xfrm>
            <a:off x="2624462" y="1421074"/>
            <a:ext cx="8233064" cy="401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277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29BFD5-594C-35DB-698A-FBCD59469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501868"/>
            <a:ext cx="10515600" cy="100689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00B0F0"/>
                </a:solidFill>
              </a:rPr>
              <a:t>Тема 5: Планування ресурсів інноваційного проєкту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996EC59-9E29-FBAA-B21A-E79E592E2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560"/>
            <a:ext cx="10515600" cy="4223557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Види ресурсів: людські, матеріальні, фінансові, інформаційні.</a:t>
            </a:r>
          </a:p>
          <a:p>
            <a:pPr lvl="0"/>
            <a:r>
              <a:rPr lang="uk-UA" dirty="0"/>
              <a:t>Мета: визначити, які ресурси, коли, у якій кількості та з якою вартістю потрібні для досягнення результатів.</a:t>
            </a:r>
          </a:p>
          <a:p>
            <a:r>
              <a:rPr lang="uk-UA" dirty="0"/>
              <a:t>Вихід: розділ </a:t>
            </a:r>
            <a:r>
              <a:rPr lang="uk-UA" i="1" dirty="0"/>
              <a:t>3. </a:t>
            </a:r>
            <a:r>
              <a:rPr lang="uk-UA" i="1" dirty="0" err="1"/>
              <a:t>Effort</a:t>
            </a:r>
            <a:r>
              <a:rPr lang="uk-UA" i="1" dirty="0"/>
              <a:t> &amp; </a:t>
            </a:r>
            <a:r>
              <a:rPr lang="uk-UA" i="1" dirty="0" err="1"/>
              <a:t>Cost</a:t>
            </a:r>
            <a:r>
              <a:rPr lang="uk-UA" i="1" dirty="0"/>
              <a:t> </a:t>
            </a:r>
            <a:r>
              <a:rPr lang="uk-UA" i="1" dirty="0" err="1"/>
              <a:t>Estimates</a:t>
            </a:r>
            <a:r>
              <a:rPr lang="uk-UA" dirty="0"/>
              <a:t> робочого плану (PM²)</a:t>
            </a:r>
          </a:p>
          <a:p>
            <a:pPr marL="0" indent="0">
              <a:spcAft>
                <a:spcPts val="600"/>
              </a:spcAft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508220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65019" y="509155"/>
            <a:ext cx="9072650" cy="1162729"/>
          </a:xfrm>
          <a:noFill/>
        </p:spPr>
        <p:txBody>
          <a:bodyPr>
            <a:normAutofit fontScale="90000"/>
          </a:bodyPr>
          <a:lstStyle/>
          <a:p>
            <a:pPr algn="ctr"/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solidFill>
                  <a:srgbClr val="00B0F0"/>
                </a:solidFill>
                <a:cs typeface="Times New Roman" panose="02020603050405020304" pitchFamily="18" charset="0"/>
              </a:rPr>
              <a:t>Календарне планування ресурсів проекту передбачає такі кроки</a:t>
            </a:r>
            <a:br>
              <a:rPr lang="uk-UA" sz="2700" b="1" dirty="0">
                <a:solidFill>
                  <a:srgbClr val="00B0F0"/>
                </a:solidFill>
                <a:cs typeface="Times New Roman" panose="02020603050405020304" pitchFamily="18" charset="0"/>
              </a:rPr>
            </a:br>
            <a:endParaRPr lang="uk-UA" sz="2700" b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0698" y="1671884"/>
            <a:ext cx="8336971" cy="3427552"/>
          </a:xfrm>
          <a:noFill/>
        </p:spPr>
        <p:txBody>
          <a:bodyPr>
            <a:normAutofit/>
          </a:bodyPr>
          <a:lstStyle/>
          <a:p>
            <a:pPr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75" b="1" dirty="0">
                <a:latin typeface="+mj-lt"/>
                <a:cs typeface="Times New Roman" panose="02020603050405020304" pitchFamily="18" charset="0"/>
              </a:rPr>
              <a:t>Оцінка потреби</a:t>
            </a:r>
            <a:r>
              <a:rPr lang="uk-UA" sz="1875" dirty="0">
                <a:latin typeface="+mj-lt"/>
                <a:cs typeface="Times New Roman" panose="02020603050405020304" pitchFamily="18" charset="0"/>
              </a:rPr>
              <a:t> у ресурсах.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75" dirty="0">
                <a:latin typeface="+mj-lt"/>
                <a:cs typeface="Times New Roman" panose="02020603050405020304" pitchFamily="18" charset="0"/>
              </a:rPr>
              <a:t>Складання таблиці </a:t>
            </a:r>
            <a:r>
              <a:rPr lang="uk-UA" sz="1875" b="1" dirty="0">
                <a:latin typeface="+mj-lt"/>
                <a:cs typeface="Times New Roman" panose="02020603050405020304" pitchFamily="18" charset="0"/>
              </a:rPr>
              <a:t>потреб у ресурсах по роботах.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75" dirty="0">
                <a:latin typeface="+mj-lt"/>
                <a:cs typeface="Times New Roman" panose="02020603050405020304" pitchFamily="18" charset="0"/>
              </a:rPr>
              <a:t>Складання таблиці </a:t>
            </a:r>
            <a:r>
              <a:rPr lang="uk-UA" sz="1875" b="1" dirty="0">
                <a:latin typeface="+mj-lt"/>
                <a:cs typeface="Times New Roman" panose="02020603050405020304" pitchFamily="18" charset="0"/>
              </a:rPr>
              <a:t>наявності ресурсів</a:t>
            </a:r>
            <a:r>
              <a:rPr lang="uk-UA" sz="1875" dirty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75" dirty="0">
                <a:latin typeface="+mj-lt"/>
                <a:cs typeface="Times New Roman" panose="02020603050405020304" pitchFamily="18" charset="0"/>
              </a:rPr>
              <a:t>Побудова </a:t>
            </a:r>
            <a:r>
              <a:rPr lang="uk-UA" sz="1875" b="1" dirty="0">
                <a:latin typeface="+mj-lt"/>
                <a:cs typeface="Times New Roman" panose="02020603050405020304" pitchFamily="18" charset="0"/>
              </a:rPr>
              <a:t>ресурсної гістограми</a:t>
            </a:r>
            <a:r>
              <a:rPr lang="uk-UA" sz="1875" dirty="0">
                <a:latin typeface="+mj-lt"/>
                <a:cs typeface="Times New Roman" panose="02020603050405020304" pitchFamily="18" charset="0"/>
              </a:rPr>
              <a:t>.</a:t>
            </a:r>
            <a:endParaRPr lang="en-US" sz="1875" dirty="0">
              <a:latin typeface="+mj-lt"/>
              <a:cs typeface="Times New Roman" panose="02020603050405020304" pitchFamily="18" charset="0"/>
            </a:endParaRPr>
          </a:p>
          <a:p>
            <a:pPr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75" b="1" dirty="0">
                <a:latin typeface="+mj-lt"/>
                <a:cs typeface="Times New Roman" panose="02020603050405020304" pitchFamily="18" charset="0"/>
              </a:rPr>
              <a:t>Аналіз завантаження ресурсів </a:t>
            </a:r>
            <a:r>
              <a:rPr lang="uk-UA" sz="1875" dirty="0">
                <a:latin typeface="+mj-lt"/>
                <a:cs typeface="Times New Roman" panose="02020603050405020304" pitchFamily="18" charset="0"/>
              </a:rPr>
              <a:t>та вирішення ресурсних конфліктів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75" b="1" dirty="0">
                <a:latin typeface="+mj-lt"/>
                <a:cs typeface="Times New Roman" panose="02020603050405020304" pitchFamily="18" charset="0"/>
              </a:rPr>
              <a:t>Співставлення потреби і наявності </a:t>
            </a:r>
            <a:r>
              <a:rPr lang="uk-UA" sz="1875" dirty="0">
                <a:latin typeface="+mj-lt"/>
                <a:cs typeface="Times New Roman" panose="02020603050405020304" pitchFamily="18" charset="0"/>
              </a:rPr>
              <a:t>ресурсів, визначення їх нестачі або надлишків.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25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6369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743498" y="1200152"/>
            <a:ext cx="5438602" cy="330431"/>
          </a:xfrm>
          <a:noFill/>
        </p:spPr>
        <p:txBody>
          <a:bodyPr>
            <a:normAutofit fontScale="90000"/>
          </a:bodyPr>
          <a:lstStyle/>
          <a:p>
            <a:pPr algn="ctr"/>
            <a:br>
              <a:rPr lang="uk-UA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2700" dirty="0">
                <a:solidFill>
                  <a:srgbClr val="00B0F0"/>
                </a:solidFill>
                <a:latin typeface="+mn-lt"/>
                <a:cs typeface="Times New Roman" pitchFamily="18" charset="0"/>
              </a:rPr>
              <a:t>Трудові ресурси</a:t>
            </a:r>
            <a:br>
              <a:rPr lang="uk-UA" sz="2400" b="1" dirty="0">
                <a:latin typeface="Times New Roman" pitchFamily="18" charset="0"/>
                <a:cs typeface="Times New Roman" pitchFamily="18" charset="0"/>
              </a:rPr>
            </a:b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90362" y="1832131"/>
            <a:ext cx="7824842" cy="2903006"/>
          </a:xfrm>
          <a:noFill/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uk-UA" sz="1875" dirty="0">
                <a:cs typeface="Times New Roman" panose="02020603050405020304" pitchFamily="18" charset="0"/>
              </a:rPr>
              <a:t>Основна </a:t>
            </a:r>
            <a:r>
              <a:rPr lang="uk-UA" sz="1875" b="1" dirty="0">
                <a:cs typeface="Times New Roman" panose="02020603050405020304" pitchFamily="18" charset="0"/>
              </a:rPr>
              <a:t>проблема</a:t>
            </a:r>
            <a:r>
              <a:rPr lang="uk-UA" sz="1875" dirty="0">
                <a:cs typeface="Times New Roman" panose="02020603050405020304" pitchFamily="18" charset="0"/>
              </a:rPr>
              <a:t> при плануванні проекту – </a:t>
            </a:r>
            <a:r>
              <a:rPr lang="uk-UA" sz="1875" b="1" dirty="0">
                <a:cs typeface="Times New Roman" panose="02020603050405020304" pitchFamily="18" charset="0"/>
              </a:rPr>
              <a:t>невідповідність наявних та необхідних трудових ресурсів</a:t>
            </a:r>
          </a:p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endParaRPr lang="uk-UA" sz="1875" b="1" dirty="0">
              <a:cs typeface="Times New Roman" panose="02020603050405020304" pitchFamily="18" charset="0"/>
            </a:endParaRPr>
          </a:p>
          <a:p>
            <a:pPr marL="0" indent="0" algn="ctr">
              <a:spcBef>
                <a:spcPts val="900"/>
              </a:spcBef>
              <a:spcAft>
                <a:spcPts val="900"/>
              </a:spcAft>
              <a:buNone/>
            </a:pPr>
            <a:r>
              <a:rPr lang="uk-UA" sz="1875" b="1" dirty="0">
                <a:cs typeface="Times New Roman" panose="02020603050405020304" pitchFamily="18" charset="0"/>
              </a:rPr>
              <a:t>Дії проектного менеджера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75" dirty="0">
                <a:cs typeface="Times New Roman" panose="02020603050405020304" pitchFamily="18" charset="0"/>
              </a:rPr>
              <a:t>ідентифікація необхідної </a:t>
            </a:r>
            <a:r>
              <a:rPr lang="uk-UA" sz="1875" b="1" dirty="0">
                <a:cs typeface="Times New Roman" panose="02020603050405020304" pitchFamily="18" charset="0"/>
              </a:rPr>
              <a:t>кваліфікації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75" b="1" dirty="0">
                <a:cs typeface="Times New Roman" panose="02020603050405020304" pitchFamily="18" charset="0"/>
              </a:rPr>
              <a:t>підбір</a:t>
            </a:r>
            <a:r>
              <a:rPr lang="uk-UA" sz="1875" dirty="0">
                <a:cs typeface="Times New Roman" panose="02020603050405020304" pitchFamily="18" charset="0"/>
              </a:rPr>
              <a:t> відповідних </a:t>
            </a:r>
            <a:r>
              <a:rPr lang="uk-UA" sz="1875" b="1" dirty="0">
                <a:cs typeface="Times New Roman" panose="02020603050405020304" pitchFamily="18" charset="0"/>
              </a:rPr>
              <a:t>виконавців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75" dirty="0">
                <a:cs typeface="Times New Roman" panose="02020603050405020304" pitchFamily="18" charset="0"/>
              </a:rPr>
              <a:t>визначити </a:t>
            </a:r>
            <a:r>
              <a:rPr lang="uk-UA" sz="1875" b="1" dirty="0">
                <a:cs typeface="Times New Roman" panose="02020603050405020304" pitchFamily="18" charset="0"/>
              </a:rPr>
              <a:t>трудомісткість</a:t>
            </a:r>
            <a:r>
              <a:rPr lang="uk-UA" sz="1875" dirty="0">
                <a:cs typeface="Times New Roman" panose="02020603050405020304" pitchFamily="18" charset="0"/>
              </a:rPr>
              <a:t> проектних робіт</a:t>
            </a: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9149954" y="910829"/>
            <a:ext cx="375047" cy="214313"/>
          </a:xfrm>
          <a:noFill/>
        </p:spPr>
        <p:txBody>
          <a:bodyPr/>
          <a:lstStyle/>
          <a:p>
            <a:fld id="{1BE3AE91-FF35-417E-8A55-1193BAECA654}" type="slidenum">
              <a:rPr lang="ru-RU" smtClean="0">
                <a:cs typeface="Arial" charset="0"/>
              </a:rPr>
              <a:pPr/>
              <a:t>21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35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09900" y="1200150"/>
            <a:ext cx="6172200" cy="693180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rgbClr val="00B0F0"/>
                </a:solidFill>
                <a:cs typeface="Times New Roman" pitchFamily="18" charset="0"/>
              </a:rPr>
              <a:t>Ресурсна гістограма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7564" y="1968339"/>
            <a:ext cx="6854536" cy="3185551"/>
          </a:xfrm>
          <a:noFill/>
        </p:spPr>
        <p:txBody>
          <a:bodyPr>
            <a:normAutofit/>
          </a:bodyPr>
          <a:lstStyle/>
          <a:p>
            <a:pPr marL="0" indent="0" algn="just">
              <a:spcBef>
                <a:spcPts val="900"/>
              </a:spcBef>
              <a:spcAft>
                <a:spcPts val="900"/>
              </a:spcAft>
              <a:buNone/>
            </a:pPr>
            <a:r>
              <a:rPr lang="uk-UA" sz="1875" b="1" dirty="0">
                <a:latin typeface="+mj-lt"/>
                <a:cs typeface="Times New Roman" panose="02020603050405020304" pitchFamily="18" charset="0"/>
              </a:rPr>
              <a:t>Ресурсна гістограма </a:t>
            </a:r>
            <a:r>
              <a:rPr lang="uk-UA" sz="1875" dirty="0">
                <a:latin typeface="+mj-lt"/>
                <a:cs typeface="Times New Roman" panose="02020603050405020304" pitchFamily="18" charset="0"/>
              </a:rPr>
              <a:t>– це стовпчикова діаграма, яка показує завантаженість окремого ресурсу проекту</a:t>
            </a:r>
          </a:p>
          <a:p>
            <a:pPr marL="0" indent="0" algn="ctr">
              <a:spcBef>
                <a:spcPts val="900"/>
              </a:spcBef>
              <a:spcAft>
                <a:spcPts val="900"/>
              </a:spcAft>
              <a:buNone/>
            </a:pPr>
            <a:r>
              <a:rPr lang="uk-UA" sz="1875" b="1" dirty="0">
                <a:solidFill>
                  <a:srgbClr val="00B0F0"/>
                </a:solidFill>
                <a:latin typeface="+mj-lt"/>
                <a:cs typeface="Times New Roman" panose="02020603050405020304" pitchFamily="18" charset="0"/>
              </a:rPr>
              <a:t>Інформація, необхідна для побудови: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uk-UA" sz="1875" dirty="0">
                <a:latin typeface="+mj-lt"/>
                <a:cs typeface="Times New Roman" panose="02020603050405020304" pitchFamily="18" charset="0"/>
              </a:rPr>
              <a:t>календарний графік проекту </a:t>
            </a:r>
            <a:r>
              <a:rPr lang="uk-UA" sz="1875" b="1" dirty="0">
                <a:latin typeface="+mj-lt"/>
                <a:cs typeface="Times New Roman" panose="02020603050405020304" pitchFamily="18" charset="0"/>
              </a:rPr>
              <a:t>за ранніми термінами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uk-UA" sz="1875" b="1" dirty="0">
                <a:latin typeface="+mj-lt"/>
                <a:cs typeface="Times New Roman" panose="02020603050405020304" pitchFamily="18" charset="0"/>
              </a:rPr>
              <a:t>оцінка потреби в ресурсах </a:t>
            </a:r>
            <a:r>
              <a:rPr lang="uk-UA" sz="1875" dirty="0">
                <a:latin typeface="+mj-lt"/>
                <a:cs typeface="Times New Roman" panose="02020603050405020304" pitchFamily="18" charset="0"/>
              </a:rPr>
              <a:t>в розрізі проектних робіт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9149954" y="910829"/>
            <a:ext cx="375047" cy="214313"/>
          </a:xfrm>
          <a:noFill/>
        </p:spPr>
        <p:txBody>
          <a:bodyPr/>
          <a:lstStyle/>
          <a:p>
            <a:fld id="{1BE3AE91-FF35-417E-8A55-1193BAECA654}" type="slidenum">
              <a:rPr lang="ru-RU" smtClean="0">
                <a:cs typeface="Arial" charset="0"/>
              </a:rPr>
              <a:pPr/>
              <a:t>22</a:t>
            </a:fld>
            <a:endParaRPr lang="ru-RU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0758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924791"/>
            <a:ext cx="7955280" cy="1043549"/>
          </a:xfrm>
          <a:noFill/>
        </p:spPr>
        <p:txBody>
          <a:bodyPr>
            <a:normAutofit fontScale="90000"/>
          </a:bodyPr>
          <a:lstStyle/>
          <a:p>
            <a:pPr algn="ctr"/>
            <a:br>
              <a:rPr lang="uk-UA" sz="21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2025" b="1" dirty="0">
                <a:solidFill>
                  <a:srgbClr val="00B0F0"/>
                </a:solidFill>
                <a:cs typeface="Times New Roman" pitchFamily="18" charset="0"/>
              </a:rPr>
              <a:t>Ресурсний конфлікт.</a:t>
            </a:r>
            <a:br>
              <a:rPr lang="en-US" sz="2025" b="1" dirty="0">
                <a:solidFill>
                  <a:srgbClr val="00B0F0"/>
                </a:solidFill>
                <a:cs typeface="Times New Roman" pitchFamily="18" charset="0"/>
              </a:rPr>
            </a:br>
            <a:r>
              <a:rPr lang="uk-UA" sz="1725" dirty="0">
                <a:solidFill>
                  <a:srgbClr val="00B0F0"/>
                </a:solidFill>
                <a:cs typeface="Times New Roman" pitchFamily="18" charset="0"/>
              </a:rPr>
              <a:t>Зміщення термінів виконання некритичних робіт в межах запасу часу</a:t>
            </a:r>
            <a:br>
              <a:rPr lang="en-US" sz="1725" dirty="0">
                <a:solidFill>
                  <a:srgbClr val="00B0F0"/>
                </a:solidFill>
                <a:cs typeface="Times New Roman" panose="02020603050405020304" pitchFamily="18" charset="0"/>
              </a:rPr>
            </a:br>
            <a:r>
              <a:rPr lang="uk-UA" sz="1725" dirty="0">
                <a:solidFill>
                  <a:srgbClr val="00B0F0"/>
                </a:solidFill>
                <a:cs typeface="Times New Roman" panose="02020603050405020304" pitchFamily="18" charset="0"/>
              </a:rPr>
              <a:t>(</a:t>
            </a:r>
            <a:r>
              <a:rPr lang="uk-UA" sz="1725" b="1" dirty="0">
                <a:solidFill>
                  <a:srgbClr val="00B0F0"/>
                </a:solidFill>
                <a:cs typeface="Times New Roman" panose="02020603050405020304" pitchFamily="18" charset="0"/>
              </a:rPr>
              <a:t>у проєкті працюють 12 осіб – обмеженість кількості людського ресурсу</a:t>
            </a:r>
            <a:r>
              <a:rPr lang="uk-UA" sz="1725" dirty="0">
                <a:solidFill>
                  <a:srgbClr val="00B0F0"/>
                </a:solidFill>
                <a:cs typeface="Times New Roman" panose="02020603050405020304" pitchFamily="18" charset="0"/>
              </a:rPr>
              <a:t>)</a:t>
            </a:r>
            <a:br>
              <a:rPr lang="uk-UA" sz="1725" dirty="0">
                <a:solidFill>
                  <a:srgbClr val="00B0F0"/>
                </a:solidFill>
                <a:cs typeface="Times New Roman" panose="02020603050405020304" pitchFamily="18" charset="0"/>
              </a:rPr>
            </a:br>
            <a:endParaRPr lang="uk-UA" sz="1725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t="8092" r="233"/>
          <a:stretch/>
        </p:blipFill>
        <p:spPr>
          <a:xfrm>
            <a:off x="3756660" y="2043349"/>
            <a:ext cx="5374050" cy="2403834"/>
          </a:xfrm>
          <a:prstGeom prst="rect">
            <a:avLst/>
          </a:prstGeom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663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09900" y="1200150"/>
            <a:ext cx="6172200" cy="693180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1875" b="1" dirty="0">
                <a:solidFill>
                  <a:srgbClr val="00B0F0"/>
                </a:solidFill>
                <a:cs typeface="Times New Roman" pitchFamily="18" charset="0"/>
              </a:rPr>
              <a:t>Інструменти оцінки потреби в ресурсі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7754" y="1938119"/>
            <a:ext cx="1479947" cy="835415"/>
          </a:xfrm>
          <a:noFill/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1800" b="1" dirty="0">
                <a:solidFill>
                  <a:srgbClr val="00B0F0"/>
                </a:solidFill>
                <a:latin typeface="+mj-lt"/>
                <a:cs typeface="Times New Roman" panose="02020603050405020304" pitchFamily="18" charset="0"/>
              </a:rPr>
              <a:t>Графіки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b="1" dirty="0">
                <a:solidFill>
                  <a:srgbClr val="00B0F0"/>
                </a:solidFill>
                <a:latin typeface="+mj-lt"/>
                <a:cs typeface="Times New Roman" panose="02020603050405020304" pitchFamily="18" charset="0"/>
              </a:rPr>
              <a:t>(ресурсні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b="1" dirty="0">
                <a:solidFill>
                  <a:srgbClr val="00B0F0"/>
                </a:solidFill>
                <a:latin typeface="+mj-lt"/>
                <a:cs typeface="Times New Roman" panose="02020603050405020304" pitchFamily="18" charset="0"/>
              </a:rPr>
              <a:t>гістограми)</a:t>
            </a: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9149954" y="910829"/>
            <a:ext cx="375047" cy="214313"/>
          </a:xfrm>
          <a:noFill/>
        </p:spPr>
        <p:txBody>
          <a:bodyPr/>
          <a:lstStyle/>
          <a:p>
            <a:fld id="{1BE3AE91-FF35-417E-8A55-1193BAECA654}" type="slidenum">
              <a:rPr lang="ru-RU" smtClean="0">
                <a:cs typeface="Arial" charset="0"/>
              </a:rPr>
              <a:pPr/>
              <a:t>24</a:t>
            </a:fld>
            <a:endParaRPr lang="ru-RU" dirty="0">
              <a:cs typeface="Arial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7366" y="2571262"/>
            <a:ext cx="4192589" cy="3078342"/>
          </a:xfrm>
          <a:prstGeom prst="rect">
            <a:avLst/>
          </a:prstGeom>
        </p:spPr>
      </p:pic>
      <p:cxnSp>
        <p:nvCxnSpPr>
          <p:cNvPr id="5" name="Прямая со стрелкой 4"/>
          <p:cNvCxnSpPr/>
          <p:nvPr/>
        </p:nvCxnSpPr>
        <p:spPr>
          <a:xfrm>
            <a:off x="5737323" y="3645024"/>
            <a:ext cx="280831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8177846" y="2879271"/>
            <a:ext cx="972108" cy="702078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наявних ресурсів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957366" y="2272729"/>
            <a:ext cx="1030623" cy="835414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 кількість ресурсу, осіб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37324" y="5373217"/>
            <a:ext cx="3275001" cy="276388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н і         п р о е к т у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9830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1585" y="1857398"/>
            <a:ext cx="7965897" cy="3875858"/>
          </a:xfrm>
          <a:noFill/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b="1" dirty="0">
                <a:solidFill>
                  <a:srgbClr val="00B0F0"/>
                </a:solidFill>
                <a:latin typeface="+mj-lt"/>
                <a:cs typeface="Times New Roman" pitchFamily="18" charset="0"/>
              </a:rPr>
              <a:t>Основні шляхи залагоджування ресурсних конфліктів у проекті: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uk-UA" sz="1875" dirty="0">
              <a:latin typeface="+mj-lt"/>
              <a:cs typeface="Times New Roman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  <a:defRPr/>
            </a:pPr>
            <a:r>
              <a:rPr lang="uk-UA" sz="2250" b="1" dirty="0"/>
              <a:t>зміна логічних </a:t>
            </a:r>
            <a:r>
              <a:rPr lang="uk-UA" sz="2250" b="1" dirty="0" err="1"/>
              <a:t>зв'язків</a:t>
            </a:r>
            <a:r>
              <a:rPr lang="uk-UA" sz="2250" b="1" dirty="0"/>
              <a:t> між проектними роботами </a:t>
            </a:r>
            <a:r>
              <a:rPr lang="uk-UA" sz="2250" dirty="0"/>
              <a:t>– менеджер проекту має змінити логічні зв'язки між роботами з паралельних на послідовні</a:t>
            </a:r>
          </a:p>
          <a:p>
            <a:pPr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  <a:defRPr/>
            </a:pPr>
            <a:r>
              <a:rPr lang="uk-UA" sz="2250" b="1" dirty="0"/>
              <a:t>зміщення термінів виконання некритичних робіт </a:t>
            </a:r>
            <a:r>
              <a:rPr lang="uk-UA" sz="2250" dirty="0"/>
              <a:t>в межах запасу часу</a:t>
            </a:r>
            <a:endParaRPr lang="en-US" sz="2250" dirty="0"/>
          </a:p>
          <a:p>
            <a:pPr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  <a:defRPr/>
            </a:pPr>
            <a:r>
              <a:rPr lang="uk-UA" sz="2250" b="1" dirty="0"/>
              <a:t>перенесення терміну критичної роботи </a:t>
            </a:r>
            <a:r>
              <a:rPr lang="uk-UA" sz="2250" dirty="0"/>
              <a:t>– призведе до збільшення тривалості проекту</a:t>
            </a:r>
          </a:p>
          <a:p>
            <a:pPr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  <a:defRPr/>
            </a:pPr>
            <a:r>
              <a:rPr lang="uk-UA" sz="2250" b="1" dirty="0"/>
              <a:t>прийняти на роботу ще одного спеціаліста </a:t>
            </a:r>
            <a:r>
              <a:rPr lang="uk-UA" sz="2250" dirty="0"/>
              <a:t>– призведе до збільшення витрат</a:t>
            </a:r>
            <a:endParaRPr lang="en-US" sz="2250" dirty="0"/>
          </a:p>
          <a:p>
            <a:pPr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  <a:defRPr/>
            </a:pPr>
            <a:r>
              <a:rPr lang="en-US" sz="2250" b="1" dirty="0"/>
              <a:t>c</a:t>
            </a:r>
            <a:r>
              <a:rPr lang="uk-UA" sz="2250" b="1" dirty="0"/>
              <a:t>коригувати термін виконання роботи</a:t>
            </a:r>
          </a:p>
          <a:p>
            <a:pPr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  <a:defRPr/>
            </a:pPr>
            <a:r>
              <a:rPr lang="en-US" sz="2250" b="1" dirty="0"/>
              <a:t>c</a:t>
            </a:r>
            <a:r>
              <a:rPr lang="uk-UA" sz="2250" b="1" dirty="0"/>
              <a:t>коригувати інтенсивність використання ресурсів</a:t>
            </a:r>
          </a:p>
          <a:p>
            <a:pPr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  <a:defRPr/>
            </a:pPr>
            <a:r>
              <a:rPr lang="uk-UA" sz="2250" b="1" dirty="0"/>
              <a:t>залучити зовнішні ресурси або передати частину робіт на</a:t>
            </a:r>
            <a:r>
              <a:rPr lang="en-US" sz="2250" b="1" dirty="0"/>
              <a:t> </a:t>
            </a:r>
            <a:r>
              <a:rPr lang="uk-UA" sz="2250" b="1" dirty="0"/>
              <a:t>аутсорсинг</a:t>
            </a:r>
            <a:endParaRPr lang="uk-UA" sz="2250" b="1" dirty="0">
              <a:latin typeface="+mj-lt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9149954" y="910829"/>
            <a:ext cx="375047" cy="214313"/>
          </a:xfrm>
          <a:noFill/>
        </p:spPr>
        <p:txBody>
          <a:bodyPr/>
          <a:lstStyle/>
          <a:p>
            <a:fld id="{1BE3AE91-FF35-417E-8A55-1193BAECA654}" type="slidenum">
              <a:rPr lang="ru-RU" smtClean="0">
                <a:cs typeface="Arial" charset="0"/>
              </a:rPr>
              <a:pPr/>
              <a:t>25</a:t>
            </a:fld>
            <a:endParaRPr lang="ru-RU" dirty="0">
              <a:cs typeface="Arial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27FFAF2-DBDC-4CED-8718-02ADD4AE8CBA}"/>
              </a:ext>
            </a:extLst>
          </p:cNvPr>
          <p:cNvSpPr txBox="1">
            <a:spLocks noChangeArrowheads="1"/>
          </p:cNvSpPr>
          <p:nvPr/>
        </p:nvSpPr>
        <p:spPr>
          <a:xfrm>
            <a:off x="2944128" y="404664"/>
            <a:ext cx="5816168" cy="1173272"/>
          </a:xfrm>
          <a:prstGeom prst="rect">
            <a:avLst/>
          </a:prstGeom>
          <a:noFill/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uk-UA" sz="1875" b="1" dirty="0">
                <a:solidFill>
                  <a:srgbClr val="00B0F0"/>
                </a:solidFill>
                <a:cs typeface="Times New Roman" pitchFamily="18" charset="0"/>
              </a:rPr>
              <a:t>Ресурсний конфлікт</a:t>
            </a:r>
          </a:p>
          <a:p>
            <a:pPr marL="0" indent="0" algn="just">
              <a:lnSpc>
                <a:spcPct val="12000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uk-UA" sz="1875" b="1" dirty="0">
                <a:latin typeface="+mj-lt"/>
                <a:cs typeface="Times New Roman" panose="02020603050405020304" pitchFamily="18" charset="0"/>
              </a:rPr>
              <a:t>це відсутність достатньої кількості необхідних ресурсів для виконання проектних робіт у терміни проекту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6019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09900" y="526733"/>
            <a:ext cx="6172200" cy="768190"/>
          </a:xfrm>
          <a:noFill/>
        </p:spPr>
        <p:txBody>
          <a:bodyPr>
            <a:normAutofit fontScale="90000"/>
          </a:bodyPr>
          <a:lstStyle/>
          <a:p>
            <a:pPr algn="ctr"/>
            <a:br>
              <a:rPr lang="uk-UA" sz="21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2025" b="1" dirty="0">
                <a:solidFill>
                  <a:srgbClr val="00B0F0"/>
                </a:solidFill>
                <a:cs typeface="Times New Roman" pitchFamily="18" charset="0"/>
              </a:rPr>
              <a:t>Вирішення ресурсного конфлікту</a:t>
            </a:r>
            <a:br>
              <a:rPr lang="en-US" sz="2025" b="1" dirty="0">
                <a:solidFill>
                  <a:srgbClr val="00B0F0"/>
                </a:solidFill>
                <a:cs typeface="Times New Roman" pitchFamily="18" charset="0"/>
              </a:rPr>
            </a:br>
            <a:r>
              <a:rPr lang="uk-UA" sz="1575" b="1" dirty="0">
                <a:solidFill>
                  <a:srgbClr val="00B0F0"/>
                </a:solidFill>
                <a:cs typeface="Times New Roman" pitchFamily="18" charset="0"/>
              </a:rPr>
              <a:t>Зміщення термінів виконання некритичних робіт в межах запасу часу</a:t>
            </a:r>
            <a:br>
              <a:rPr lang="uk-UA" sz="2025" b="1" dirty="0">
                <a:solidFill>
                  <a:srgbClr val="00B0F0"/>
                </a:solidFill>
                <a:cs typeface="Times New Roman" panose="02020603050405020304" pitchFamily="18" charset="0"/>
              </a:rPr>
            </a:br>
            <a:endParaRPr lang="uk-UA" sz="2025" b="1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r="1004" b="5502"/>
          <a:stretch/>
        </p:blipFill>
        <p:spPr>
          <a:xfrm>
            <a:off x="3115903" y="1429895"/>
            <a:ext cx="5333776" cy="352561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2792" y="2420889"/>
            <a:ext cx="1015287" cy="28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8331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9149954" y="910829"/>
            <a:ext cx="375047" cy="214313"/>
          </a:xfrm>
          <a:noFill/>
        </p:spPr>
        <p:txBody>
          <a:bodyPr/>
          <a:lstStyle/>
          <a:p>
            <a:fld id="{1BE3AE91-FF35-417E-8A55-1193BAECA654}" type="slidenum">
              <a:rPr lang="ru-RU" smtClean="0">
                <a:cs typeface="Arial" charset="0"/>
              </a:rPr>
              <a:pPr/>
              <a:t>27</a:t>
            </a:fld>
            <a:endParaRPr lang="ru-RU" dirty="0">
              <a:cs typeface="Arial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4947" y="670046"/>
            <a:ext cx="4469948" cy="5319584"/>
          </a:xfrm>
          <a:prstGeom prst="rect">
            <a:avLst/>
          </a:prstGeom>
        </p:spPr>
      </p:pic>
      <p:cxnSp>
        <p:nvCxnSpPr>
          <p:cNvPr id="6" name="Прямая со стрелкой 5"/>
          <p:cNvCxnSpPr>
            <a:cxnSpLocks/>
          </p:cNvCxnSpPr>
          <p:nvPr/>
        </p:nvCxnSpPr>
        <p:spPr>
          <a:xfrm>
            <a:off x="5015881" y="1268760"/>
            <a:ext cx="504041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7788" y="4125757"/>
            <a:ext cx="2412268" cy="381942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3575720" y="3068960"/>
            <a:ext cx="540060" cy="214712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 1.</a:t>
            </a:r>
            <a:endParaRPr lang="ru-RU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47728" y="5731726"/>
            <a:ext cx="540060" cy="211739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</a:t>
            </a:r>
            <a:endParaRPr lang="ru-RU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310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0231" y="510660"/>
            <a:ext cx="3772714" cy="966309"/>
          </a:xfrm>
          <a:noFill/>
        </p:spPr>
        <p:txBody>
          <a:bodyPr>
            <a:normAutofit/>
          </a:bodyPr>
          <a:lstStyle/>
          <a:p>
            <a:pPr algn="ctr"/>
            <a:r>
              <a:rPr lang="uk-UA" sz="1800" b="1" dirty="0">
                <a:solidFill>
                  <a:srgbClr val="00B0F0"/>
                </a:solidFill>
                <a:cs typeface="Times New Roman" pitchFamily="18" charset="0"/>
              </a:rPr>
              <a:t>Шляхи подолання нестачі ресурсів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26127" y="1981524"/>
            <a:ext cx="4607817" cy="3547445"/>
          </a:xfrm>
          <a:noFill/>
        </p:spPr>
        <p:txBody>
          <a:bodyPr>
            <a:normAutofit lnSpcReduction="10000"/>
          </a:bodyPr>
          <a:lstStyle/>
          <a:p>
            <a:pPr algn="just">
              <a:lnSpc>
                <a:spcPct val="98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позаурочний час роботи </a:t>
            </a:r>
          </a:p>
          <a:p>
            <a:pPr algn="just">
              <a:lnSpc>
                <a:spcPct val="98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збільшення робочих змін</a:t>
            </a:r>
          </a:p>
          <a:p>
            <a:pPr algn="just">
              <a:lnSpc>
                <a:spcPct val="98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підвищення продуктивності шляхом освіти і тренування</a:t>
            </a:r>
          </a:p>
          <a:p>
            <a:pPr algn="just">
              <a:lnSpc>
                <a:spcPct val="98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принцип “зробив і пішов”, за такого способу роботи не розтягуватимуться у часі</a:t>
            </a:r>
          </a:p>
          <a:p>
            <a:pPr algn="just">
              <a:lnSpc>
                <a:spcPct val="98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залучення субпідрядників </a:t>
            </a:r>
          </a:p>
          <a:p>
            <a:pPr algn="just">
              <a:lnSpc>
                <a:spcPct val="98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крива навчання </a:t>
            </a: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2667001" y="684127"/>
            <a:ext cx="138564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978DBCD5-BEA9-4E48-94CA-7BDC80DBA204}"/>
              </a:ext>
            </a:extLst>
          </p:cNvPr>
          <p:cNvSpPr txBox="1">
            <a:spLocks noChangeArrowheads="1"/>
          </p:cNvSpPr>
          <p:nvPr/>
        </p:nvSpPr>
        <p:spPr>
          <a:xfrm>
            <a:off x="7100455" y="337537"/>
            <a:ext cx="4173682" cy="1139433"/>
          </a:xfrm>
          <a:prstGeom prst="rect">
            <a:avLst/>
          </a:prstGeom>
          <a:noFill/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1800" b="1" dirty="0">
                <a:solidFill>
                  <a:srgbClr val="00B0F0"/>
                </a:solidFill>
                <a:cs typeface="Times New Roman" pitchFamily="18" charset="0"/>
              </a:rPr>
              <a:t>Шляхи подолання надлишку ресурсів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7C2DF25D-BE38-4E25-AF6B-A7980E4C4E34}"/>
              </a:ext>
            </a:extLst>
          </p:cNvPr>
          <p:cNvSpPr txBox="1">
            <a:spLocks noChangeArrowheads="1"/>
          </p:cNvSpPr>
          <p:nvPr/>
        </p:nvSpPr>
        <p:spPr>
          <a:xfrm>
            <a:off x="6770370" y="1823560"/>
            <a:ext cx="4607816" cy="3705409"/>
          </a:xfrm>
          <a:prstGeom prst="rect">
            <a:avLst/>
          </a:prstGeom>
          <a:noFill/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8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спрямування вільних ресурсів на виконання критичних робіт</a:t>
            </a:r>
          </a:p>
          <a:p>
            <a:pPr algn="just">
              <a:lnSpc>
                <a:spcPct val="98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виконання складових частин заздалегідь</a:t>
            </a:r>
          </a:p>
          <a:p>
            <a:pPr algn="just">
              <a:lnSpc>
                <a:spcPct val="98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установка устаткування заздалегідь</a:t>
            </a:r>
          </a:p>
          <a:p>
            <a:pPr algn="just">
              <a:lnSpc>
                <a:spcPct val="98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тренінги персоналу на майбутнє</a:t>
            </a:r>
          </a:p>
          <a:p>
            <a:pPr algn="just">
              <a:lnSpc>
                <a:spcPct val="98000"/>
              </a:lnSpc>
              <a:spcBef>
                <a:spcPts val="900"/>
              </a:spcBef>
              <a:spcAft>
                <a:spcPts val="900"/>
              </a:spcAft>
              <a:buFont typeface="Wingdings" panose="05000000000000000000" pitchFamily="2" charset="2"/>
              <a:buChar char="ü"/>
            </a:pPr>
            <a:r>
              <a:rPr lang="uk-UA" sz="1800" dirty="0">
                <a:latin typeface="+mj-lt"/>
                <a:cs typeface="Times New Roman" panose="02020603050405020304" pitchFamily="18" charset="0"/>
              </a:rPr>
              <a:t>оцінювання минулих проектів з метою передбачити тенденції у використанні ресурсів і, відповідно, звільнення зайвих працівників</a:t>
            </a:r>
          </a:p>
        </p:txBody>
      </p:sp>
    </p:spTree>
    <p:extLst>
      <p:ext uri="{BB962C8B-B14F-4D97-AF65-F5344CB8AC3E}">
        <p14:creationId xmlns:p14="http://schemas.microsoft.com/office/powerpoint/2010/main" val="275238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16195-75CA-C580-D974-C82C227CC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8FB7D4-E531-A8B2-BBA5-7396AE658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501868"/>
            <a:ext cx="10515600" cy="100689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00B0F0"/>
                </a:solidFill>
              </a:rPr>
              <a:t>Людські ресурси: </a:t>
            </a:r>
            <a:r>
              <a:rPr lang="uk-UA" sz="3200" b="1" dirty="0" err="1">
                <a:solidFill>
                  <a:srgbClr val="00B0F0"/>
                </a:solidFill>
              </a:rPr>
              <a:t>міждисциплінарність</a:t>
            </a:r>
            <a:r>
              <a:rPr lang="uk-UA" sz="3200" b="1" dirty="0">
                <a:solidFill>
                  <a:srgbClr val="00B0F0"/>
                </a:solidFill>
              </a:rPr>
              <a:t> і ролі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FDFE51A-8850-BBDE-4E16-FD3CC1108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560"/>
            <a:ext cx="10515600" cy="4223557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Команда наукового проєкту = поєднання </a:t>
            </a:r>
            <a:r>
              <a:rPr lang="uk-UA" b="1" dirty="0"/>
              <a:t>науковців, інженерів, підприємців.</a:t>
            </a:r>
            <a:endParaRPr lang="uk-UA" dirty="0"/>
          </a:p>
          <a:p>
            <a:pPr lvl="0"/>
            <a:r>
              <a:rPr lang="uk-UA" dirty="0"/>
              <a:t>Ключові компетенції: дослідницькі, аналітичні, комунікаційні, управлінські.</a:t>
            </a:r>
          </a:p>
          <a:p>
            <a:pPr lvl="0"/>
            <a:r>
              <a:rPr lang="uk-UA" dirty="0"/>
              <a:t>Гнучкі ролі (PM²): </a:t>
            </a:r>
            <a:r>
              <a:rPr lang="uk-UA" dirty="0" err="1"/>
              <a:t>Responsible</a:t>
            </a:r>
            <a:r>
              <a:rPr lang="uk-UA" dirty="0"/>
              <a:t>, </a:t>
            </a:r>
            <a:r>
              <a:rPr lang="uk-UA" dirty="0" err="1"/>
              <a:t>Accountable</a:t>
            </a:r>
            <a:r>
              <a:rPr lang="uk-UA" dirty="0"/>
              <a:t>, </a:t>
            </a:r>
            <a:r>
              <a:rPr lang="uk-UA" dirty="0" err="1"/>
              <a:t>Consulted</a:t>
            </a:r>
            <a:r>
              <a:rPr lang="uk-UA" dirty="0"/>
              <a:t>, </a:t>
            </a:r>
            <a:r>
              <a:rPr lang="uk-UA" dirty="0" err="1"/>
              <a:t>Informed</a:t>
            </a:r>
            <a:r>
              <a:rPr lang="uk-UA" dirty="0"/>
              <a:t> (RACI).</a:t>
            </a:r>
          </a:p>
          <a:p>
            <a:pPr lvl="0"/>
            <a:r>
              <a:rPr lang="uk-UA" dirty="0"/>
              <a:t>Важливо: забезпечити </a:t>
            </a:r>
            <a:r>
              <a:rPr lang="uk-UA" b="1" dirty="0"/>
              <a:t>мотивацію, навчання та гнучкий розподіл ролей.</a:t>
            </a:r>
            <a:endParaRPr lang="uk-UA" dirty="0"/>
          </a:p>
          <a:p>
            <a:pPr marL="0" indent="0">
              <a:spcAft>
                <a:spcPts val="600"/>
              </a:spcAft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64917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37246-8875-8B55-5B3F-62DB966A3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4FBC52-C5C7-A505-209E-9738D4FC0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501868"/>
            <a:ext cx="10515600" cy="100689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00B0F0"/>
                </a:solidFill>
              </a:rPr>
              <a:t>Вирішення ресурсних конфліктів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8A59F07-BABB-9BF7-FACE-EDB04EAFA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560"/>
            <a:ext cx="10515600" cy="4223557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Типові причини: обмеженість кадрів, лабораторій, обладнання.</a:t>
            </a:r>
          </a:p>
          <a:p>
            <a:pPr lvl="0"/>
            <a:r>
              <a:rPr lang="uk-UA" dirty="0"/>
              <a:t>Методи вирішення:</a:t>
            </a:r>
          </a:p>
          <a:p>
            <a:pPr lvl="1"/>
            <a:r>
              <a:rPr lang="uk-UA" dirty="0"/>
              <a:t>зміщення термінів некритичних робіт;</a:t>
            </a:r>
          </a:p>
          <a:p>
            <a:pPr lvl="1"/>
            <a:r>
              <a:rPr lang="uk-UA" dirty="0"/>
              <a:t>коригування інтенсивності використання;</a:t>
            </a:r>
          </a:p>
          <a:p>
            <a:pPr lvl="1"/>
            <a:r>
              <a:rPr lang="uk-UA" dirty="0"/>
              <a:t>залучення зовнішніх ресурсів, партнерів, субпідрядників;</a:t>
            </a:r>
          </a:p>
          <a:p>
            <a:pPr lvl="1"/>
            <a:r>
              <a:rPr lang="uk-UA" dirty="0"/>
              <a:t>гнучке планування (адаптація до результатів експериментів).</a:t>
            </a:r>
          </a:p>
        </p:txBody>
      </p:sp>
    </p:spTree>
    <p:extLst>
      <p:ext uri="{BB962C8B-B14F-4D97-AF65-F5344CB8AC3E}">
        <p14:creationId xmlns:p14="http://schemas.microsoft.com/office/powerpoint/2010/main" val="676280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84145-4BF5-5CE5-73ED-5887995DC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A7BD1-4DD0-F429-1A94-B4B6DABD3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501868"/>
            <a:ext cx="10515600" cy="100689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00B0F0"/>
                </a:solidFill>
              </a:rPr>
              <a:t>Матеріальні ресурси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B08E931-4137-10AF-4B32-87544167D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560"/>
            <a:ext cx="10515600" cy="4223557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Обладнання, реактиви, матеріали, лабораторні приміщення.</a:t>
            </a:r>
          </a:p>
          <a:p>
            <a:pPr lvl="0"/>
            <a:r>
              <a:rPr lang="uk-UA" dirty="0"/>
              <a:t>Особливості:</a:t>
            </a:r>
          </a:p>
          <a:p>
            <a:pPr lvl="1"/>
            <a:r>
              <a:rPr lang="uk-UA" dirty="0"/>
              <a:t>залежність від </a:t>
            </a:r>
            <a:r>
              <a:rPr lang="uk-UA" b="1" dirty="0"/>
              <a:t>спеціалізованої бази</a:t>
            </a:r>
            <a:r>
              <a:rPr lang="uk-UA" dirty="0"/>
              <a:t> та постачальників;</a:t>
            </a:r>
          </a:p>
          <a:p>
            <a:pPr lvl="1"/>
            <a:r>
              <a:rPr lang="uk-UA" b="1" dirty="0"/>
              <a:t>точне планування </a:t>
            </a:r>
            <a:r>
              <a:rPr lang="uk-UA" b="1" dirty="0" err="1"/>
              <a:t>закупівель</a:t>
            </a:r>
            <a:r>
              <a:rPr lang="uk-UA" dirty="0"/>
              <a:t>;</a:t>
            </a:r>
          </a:p>
          <a:p>
            <a:pPr lvl="1"/>
            <a:r>
              <a:rPr lang="uk-UA" dirty="0"/>
              <a:t>обмежена доступність компонентів;</a:t>
            </a:r>
          </a:p>
          <a:p>
            <a:pPr lvl="1"/>
            <a:r>
              <a:rPr lang="uk-UA" dirty="0"/>
              <a:t>вимоги до </a:t>
            </a:r>
            <a:r>
              <a:rPr lang="uk-UA" b="1" dirty="0"/>
              <a:t>сертифікації, ліцензій, експлуатації.</a:t>
            </a:r>
            <a:endParaRPr lang="uk-UA" dirty="0"/>
          </a:p>
          <a:p>
            <a:pPr marL="0" indent="0">
              <a:spcAft>
                <a:spcPts val="600"/>
              </a:spcAft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1378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32C870-DC11-AA69-2154-53D90489E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C0946-1625-56B3-A90F-09F9E4781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840" y="501868"/>
            <a:ext cx="10515600" cy="1006892"/>
          </a:xfrm>
        </p:spPr>
        <p:txBody>
          <a:bodyPr>
            <a:noAutofit/>
          </a:bodyPr>
          <a:lstStyle/>
          <a:p>
            <a:r>
              <a:rPr lang="ru-RU" sz="3200" b="1" dirty="0" err="1">
                <a:solidFill>
                  <a:srgbClr val="00B0F0"/>
                </a:solidFill>
              </a:rPr>
              <a:t>Гнучке</a:t>
            </a:r>
            <a:r>
              <a:rPr lang="ru-RU" sz="3200" b="1" dirty="0">
                <a:solidFill>
                  <a:srgbClr val="00B0F0"/>
                </a:solidFill>
              </a:rPr>
              <a:t> </a:t>
            </a:r>
            <a:r>
              <a:rPr lang="ru-RU" sz="3200" b="1" dirty="0" err="1">
                <a:solidFill>
                  <a:srgbClr val="00B0F0"/>
                </a:solidFill>
              </a:rPr>
              <a:t>планування</a:t>
            </a:r>
            <a:r>
              <a:rPr lang="ru-RU" sz="3200" b="1" dirty="0">
                <a:solidFill>
                  <a:srgbClr val="00B0F0"/>
                </a:solidFill>
              </a:rPr>
              <a:t> </a:t>
            </a:r>
            <a:r>
              <a:rPr lang="ru-RU" sz="3200" b="1" dirty="0" err="1">
                <a:solidFill>
                  <a:srgbClr val="00B0F0"/>
                </a:solidFill>
              </a:rPr>
              <a:t>ресурсів</a:t>
            </a:r>
            <a:r>
              <a:rPr lang="ru-RU" sz="3200" b="1" dirty="0">
                <a:solidFill>
                  <a:srgbClr val="00B0F0"/>
                </a:solidFill>
              </a:rPr>
              <a:t> в </a:t>
            </a:r>
            <a:r>
              <a:rPr lang="ru-RU" sz="3200" b="1" dirty="0" err="1">
                <a:solidFill>
                  <a:srgbClr val="00B0F0"/>
                </a:solidFill>
              </a:rPr>
              <a:t>інноваційних</a:t>
            </a:r>
            <a:r>
              <a:rPr lang="ru-RU" sz="3200" b="1" dirty="0">
                <a:solidFill>
                  <a:srgbClr val="00B0F0"/>
                </a:solidFill>
              </a:rPr>
              <a:t> проєктах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D3ECAE2-5C36-33C5-CD57-0C2098E35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560"/>
            <a:ext cx="10515600" cy="4223557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Адаптація до етапів розвитку технології (</a:t>
            </a:r>
            <a:r>
              <a:rPr lang="uk-UA" b="1" dirty="0"/>
              <a:t>TRL</a:t>
            </a:r>
            <a:r>
              <a:rPr lang="uk-UA" dirty="0"/>
              <a:t>).</a:t>
            </a:r>
          </a:p>
          <a:p>
            <a:pPr lvl="0"/>
            <a:r>
              <a:rPr lang="uk-UA" dirty="0"/>
              <a:t>Перерозподіл ресурсів між напрямами робіт.</a:t>
            </a:r>
          </a:p>
          <a:p>
            <a:pPr lvl="0"/>
            <a:r>
              <a:rPr lang="uk-UA" dirty="0"/>
              <a:t>Швидке реагування на результати експериментів.</a:t>
            </a:r>
          </a:p>
          <a:p>
            <a:r>
              <a:rPr lang="uk-UA" dirty="0"/>
              <a:t>Використання зовнішніх хабів, університетських лабораторій, сервісів </a:t>
            </a:r>
            <a:r>
              <a:rPr lang="uk-UA" dirty="0" err="1"/>
              <a:t>open</a:t>
            </a:r>
            <a:r>
              <a:rPr lang="uk-UA" dirty="0"/>
              <a:t> </a:t>
            </a:r>
            <a:r>
              <a:rPr lang="uk-UA" dirty="0" err="1"/>
              <a:t>science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7712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36CCE-4083-0C0E-5DB7-EEB431D96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3B47F6-1E3D-D081-06CB-1ECAD973E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501868"/>
            <a:ext cx="10515600" cy="100689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00B0F0"/>
                </a:solidFill>
              </a:rPr>
              <a:t>Ресурсний план у </a:t>
            </a:r>
            <a:r>
              <a:rPr lang="en-US" sz="3200" b="1" dirty="0">
                <a:solidFill>
                  <a:srgbClr val="00B0F0"/>
                </a:solidFill>
              </a:rPr>
              <a:t>PM²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C6AE06-947C-257D-0460-D43124095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560"/>
            <a:ext cx="10515600" cy="4223557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Розділ </a:t>
            </a:r>
            <a:r>
              <a:rPr lang="uk-UA" b="1" dirty="0"/>
              <a:t>3.2 </a:t>
            </a:r>
            <a:r>
              <a:rPr lang="uk-UA" b="1" dirty="0" err="1"/>
              <a:t>Resource</a:t>
            </a:r>
            <a:r>
              <a:rPr lang="uk-UA" b="1" dirty="0"/>
              <a:t> </a:t>
            </a:r>
            <a:r>
              <a:rPr lang="uk-UA" b="1" dirty="0" err="1"/>
              <a:t>Needs</a:t>
            </a:r>
            <a:r>
              <a:rPr lang="uk-UA" dirty="0"/>
              <a:t>:</a:t>
            </a:r>
          </a:p>
          <a:p>
            <a:pPr lvl="1"/>
            <a:r>
              <a:rPr lang="uk-UA" dirty="0"/>
              <a:t>Людські ресурси (</a:t>
            </a:r>
            <a:r>
              <a:rPr lang="uk-UA" dirty="0" err="1"/>
              <a:t>Human</a:t>
            </a:r>
            <a:r>
              <a:rPr lang="uk-UA" dirty="0"/>
              <a:t> </a:t>
            </a:r>
            <a:r>
              <a:rPr lang="uk-UA" dirty="0" err="1"/>
              <a:t>Resources</a:t>
            </a:r>
            <a:r>
              <a:rPr lang="uk-UA" dirty="0"/>
              <a:t>)</a:t>
            </a:r>
          </a:p>
          <a:p>
            <a:pPr lvl="1"/>
            <a:r>
              <a:rPr lang="uk-UA" dirty="0"/>
              <a:t>Інші ресурси (</a:t>
            </a:r>
            <a:r>
              <a:rPr lang="uk-UA" dirty="0" err="1"/>
              <a:t>Other</a:t>
            </a:r>
            <a:r>
              <a:rPr lang="uk-UA" dirty="0"/>
              <a:t> </a:t>
            </a:r>
            <a:r>
              <a:rPr lang="uk-UA" dirty="0" err="1"/>
              <a:t>Resources</a:t>
            </a:r>
            <a:r>
              <a:rPr lang="uk-UA" dirty="0"/>
              <a:t>)</a:t>
            </a:r>
          </a:p>
          <a:p>
            <a:pPr lvl="1"/>
            <a:r>
              <a:rPr lang="uk-UA" dirty="0"/>
              <a:t>Вартість ресурсів (</a:t>
            </a:r>
            <a:r>
              <a:rPr lang="uk-UA" dirty="0" err="1"/>
              <a:t>Cost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Resources</a:t>
            </a:r>
            <a:r>
              <a:rPr lang="uk-UA" dirty="0"/>
              <a:t>)</a:t>
            </a:r>
          </a:p>
          <a:p>
            <a:pPr lvl="1"/>
            <a:r>
              <a:rPr lang="uk-UA" dirty="0"/>
              <a:t>Наявність ресурсів (</a:t>
            </a:r>
            <a:r>
              <a:rPr lang="uk-UA" dirty="0" err="1"/>
              <a:t>Resource</a:t>
            </a:r>
            <a:r>
              <a:rPr lang="uk-UA" dirty="0"/>
              <a:t> </a:t>
            </a:r>
            <a:r>
              <a:rPr lang="uk-UA" dirty="0" err="1"/>
              <a:t>Availability</a:t>
            </a:r>
            <a:r>
              <a:rPr lang="uk-UA" dirty="0"/>
              <a:t>)</a:t>
            </a:r>
          </a:p>
          <a:p>
            <a:pPr lvl="0"/>
            <a:r>
              <a:rPr lang="uk-UA" dirty="0"/>
              <a:t>Для кожного ресурсу вказуються: ID, дати, кількість, кваліфікація, вартість, обмеження доступності.</a:t>
            </a:r>
          </a:p>
          <a:p>
            <a:pPr marL="0" indent="0">
              <a:spcAft>
                <a:spcPts val="600"/>
              </a:spcAft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7134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1DD82-E2B5-A6B0-92F8-447797931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3EF071-CC17-0512-A5A8-DB8A9414E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501868"/>
            <a:ext cx="10515600" cy="100689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00B0F0"/>
                </a:solidFill>
              </a:rPr>
              <a:t>Вихідні артефакти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732A9D-F335-11AA-5CD2-4DA12177F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560"/>
            <a:ext cx="10515600" cy="4223557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Таблиці з артефакту PM²:</a:t>
            </a:r>
          </a:p>
          <a:p>
            <a:pPr lvl="1"/>
            <a:r>
              <a:rPr lang="uk-UA" b="1" dirty="0" err="1"/>
              <a:t>Estimates</a:t>
            </a:r>
            <a:r>
              <a:rPr lang="uk-UA" b="1" dirty="0"/>
              <a:t> (Оцінки)</a:t>
            </a:r>
            <a:endParaRPr lang="uk-UA" dirty="0"/>
          </a:p>
          <a:p>
            <a:pPr lvl="1"/>
            <a:r>
              <a:rPr lang="uk-UA" b="1" dirty="0" err="1"/>
              <a:t>Resource</a:t>
            </a:r>
            <a:r>
              <a:rPr lang="uk-UA" b="1" dirty="0"/>
              <a:t> </a:t>
            </a:r>
            <a:r>
              <a:rPr lang="uk-UA" b="1" dirty="0" err="1"/>
              <a:t>Plan</a:t>
            </a:r>
            <a:r>
              <a:rPr lang="uk-UA" b="1" dirty="0"/>
              <a:t> (План ресурсів)</a:t>
            </a:r>
            <a:endParaRPr lang="uk-UA" dirty="0"/>
          </a:p>
          <a:p>
            <a:pPr lvl="1"/>
            <a:r>
              <a:rPr lang="uk-UA" b="1" dirty="0" err="1"/>
              <a:t>Cost</a:t>
            </a:r>
            <a:r>
              <a:rPr lang="uk-UA" b="1" dirty="0"/>
              <a:t> </a:t>
            </a:r>
            <a:r>
              <a:rPr lang="uk-UA" b="1" dirty="0" err="1"/>
              <a:t>of</a:t>
            </a:r>
            <a:r>
              <a:rPr lang="uk-UA" b="1" dirty="0"/>
              <a:t> </a:t>
            </a:r>
            <a:r>
              <a:rPr lang="uk-UA" b="1" dirty="0" err="1"/>
              <a:t>Resources</a:t>
            </a:r>
            <a:r>
              <a:rPr lang="uk-UA" b="1" dirty="0"/>
              <a:t> (Вартість ресурсів)</a:t>
            </a:r>
            <a:endParaRPr lang="uk-UA" dirty="0"/>
          </a:p>
          <a:p>
            <a:pPr lvl="1"/>
            <a:r>
              <a:rPr lang="uk-UA" b="1" dirty="0" err="1"/>
              <a:t>Resource</a:t>
            </a:r>
            <a:r>
              <a:rPr lang="uk-UA" b="1" dirty="0"/>
              <a:t> </a:t>
            </a:r>
            <a:r>
              <a:rPr lang="uk-UA" b="1" dirty="0" err="1"/>
              <a:t>Availability</a:t>
            </a:r>
            <a:r>
              <a:rPr lang="uk-UA" b="1" dirty="0"/>
              <a:t> (Наявність ресурсів)</a:t>
            </a:r>
            <a:endParaRPr lang="uk-UA" dirty="0"/>
          </a:p>
          <a:p>
            <a:pPr lvl="0"/>
            <a:r>
              <a:rPr lang="uk-UA" dirty="0"/>
              <a:t>Результати використовуються для створення </a:t>
            </a:r>
            <a:r>
              <a:rPr lang="uk-UA" b="1" dirty="0"/>
              <a:t>розкладу проєкту (Project Schedule) </a:t>
            </a:r>
            <a:r>
              <a:rPr lang="uk-UA" dirty="0"/>
              <a:t>+ при  плануванні ресурсів враховується розроблений розклад проєкту для їх розміщення у часі</a:t>
            </a:r>
          </a:p>
          <a:p>
            <a:pPr marL="0" indent="0">
              <a:spcAft>
                <a:spcPts val="600"/>
              </a:spcAft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60723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E4176-0EBC-5283-A230-D76831600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506E6-5A68-CA4D-4489-C2B6C0B97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501868"/>
            <a:ext cx="10515600" cy="1006892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B0F0"/>
                </a:solidFill>
              </a:rPr>
              <a:t>Приклад: </a:t>
            </a:r>
            <a:r>
              <a:rPr lang="ru-RU" sz="3200" b="1" dirty="0" err="1">
                <a:solidFill>
                  <a:srgbClr val="00B0F0"/>
                </a:solidFill>
              </a:rPr>
              <a:t>Планування</a:t>
            </a:r>
            <a:r>
              <a:rPr lang="ru-RU" sz="3200" b="1" dirty="0">
                <a:solidFill>
                  <a:srgbClr val="00B0F0"/>
                </a:solidFill>
              </a:rPr>
              <a:t> </a:t>
            </a:r>
            <a:r>
              <a:rPr lang="ru-RU" sz="3200" b="1" dirty="0" err="1">
                <a:solidFill>
                  <a:srgbClr val="00B0F0"/>
                </a:solidFill>
              </a:rPr>
              <a:t>ресурсів</a:t>
            </a:r>
            <a:r>
              <a:rPr lang="ru-RU" sz="3200" b="1" dirty="0">
                <a:solidFill>
                  <a:srgbClr val="00B0F0"/>
                </a:solidFill>
              </a:rPr>
              <a:t> лабораторного </a:t>
            </a:r>
            <a:r>
              <a:rPr lang="ru-RU" sz="3200" b="1" dirty="0" err="1">
                <a:solidFill>
                  <a:srgbClr val="00B0F0"/>
                </a:solidFill>
              </a:rPr>
              <a:t>інноваційного</a:t>
            </a:r>
            <a:r>
              <a:rPr lang="ru-RU" sz="3200" b="1" dirty="0">
                <a:solidFill>
                  <a:srgbClr val="00B0F0"/>
                </a:solidFill>
              </a:rPr>
              <a:t> проєкту</a:t>
            </a:r>
            <a:endParaRPr lang="uk-UA" sz="3200" b="1" dirty="0">
              <a:solidFill>
                <a:srgbClr val="00B0F0"/>
              </a:solidFill>
            </a:endParaRPr>
          </a:p>
        </p:txBody>
      </p:sp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742253B2-238C-86D6-2AA8-160A61745D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5295417"/>
              </p:ext>
            </p:extLst>
          </p:nvPr>
        </p:nvGraphicFramePr>
        <p:xfrm>
          <a:off x="960120" y="1833434"/>
          <a:ext cx="10515600" cy="235496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97623485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1819752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14305242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0882558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87150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 dirty="0">
                          <a:effectLst/>
                        </a:rPr>
                        <a:t>Ресурс</a:t>
                      </a:r>
                      <a:endParaRPr lang="uk-UA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>
                          <a:effectLst/>
                        </a:rPr>
                        <a:t>Тип</a:t>
                      </a:r>
                      <a:endParaRPr lang="uk-UA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>
                          <a:effectLst/>
                        </a:rPr>
                        <a:t>Тривалість</a:t>
                      </a:r>
                      <a:endParaRPr lang="uk-UA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>
                          <a:effectLst/>
                        </a:rPr>
                        <a:t>Вартість</a:t>
                      </a:r>
                      <a:endParaRPr lang="uk-UA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>
                          <a:effectLst/>
                        </a:rPr>
                        <a:t>Обмеження</a:t>
                      </a:r>
                      <a:endParaRPr lang="uk-UA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946679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 dirty="0">
                          <a:effectLst/>
                        </a:rPr>
                        <a:t>Науковець-біолог</a:t>
                      </a:r>
                      <a:endParaRPr lang="uk-UA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 dirty="0">
                          <a:effectLst/>
                        </a:rPr>
                        <a:t>Людський</a:t>
                      </a:r>
                      <a:endParaRPr lang="uk-UA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 dirty="0">
                          <a:effectLst/>
                        </a:rPr>
                        <a:t>20 днів</a:t>
                      </a:r>
                      <a:endParaRPr lang="uk-UA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 dirty="0">
                          <a:effectLst/>
                        </a:rPr>
                        <a:t>1000 €/день</a:t>
                      </a:r>
                      <a:endParaRPr lang="uk-UA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>
                          <a:effectLst/>
                        </a:rPr>
                        <a:t>обмежена зайнятість</a:t>
                      </a:r>
                      <a:endParaRPr lang="uk-UA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01049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>
                          <a:effectLst/>
                        </a:rPr>
                        <a:t>Лабораторія НАН</a:t>
                      </a:r>
                      <a:endParaRPr lang="uk-UA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>
                          <a:effectLst/>
                        </a:rPr>
                        <a:t>Матеріальний</a:t>
                      </a:r>
                      <a:endParaRPr lang="uk-UA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 dirty="0">
                          <a:effectLst/>
                        </a:rPr>
                        <a:t>15 днів</a:t>
                      </a:r>
                      <a:endParaRPr lang="uk-UA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 dirty="0">
                          <a:effectLst/>
                        </a:rPr>
                        <a:t>300 €/день</a:t>
                      </a:r>
                      <a:endParaRPr lang="uk-UA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 dirty="0">
                          <a:effectLst/>
                        </a:rPr>
                        <a:t>доступ з погодження</a:t>
                      </a:r>
                      <a:endParaRPr lang="uk-UA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4269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>
                          <a:effectLst/>
                        </a:rPr>
                        <a:t>Консультант IP</a:t>
                      </a:r>
                      <a:endParaRPr lang="uk-UA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>
                          <a:effectLst/>
                        </a:rPr>
                        <a:t>Зовнішній</a:t>
                      </a:r>
                      <a:endParaRPr lang="uk-UA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>
                          <a:effectLst/>
                        </a:rPr>
                        <a:t>5 днів</a:t>
                      </a:r>
                      <a:endParaRPr lang="uk-UA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 dirty="0">
                          <a:effectLst/>
                        </a:rPr>
                        <a:t>500 €/день</a:t>
                      </a:r>
                      <a:endParaRPr lang="uk-UA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sz="2400" kern="100" dirty="0">
                          <a:effectLst/>
                        </a:rPr>
                        <a:t>за запитом</a:t>
                      </a:r>
                      <a:endParaRPr lang="uk-UA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10973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0765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1527</Words>
  <Application>Microsoft Office PowerPoint</Application>
  <PresentationFormat>Широкий екран</PresentationFormat>
  <Paragraphs>186</Paragraphs>
  <Slides>28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Wingdings</vt:lpstr>
      <vt:lpstr>Тема Office</vt:lpstr>
      <vt:lpstr>Управління інноваційними проєктами</vt:lpstr>
      <vt:lpstr>Тема 5: Планування ресурсів інноваційного проєкту</vt:lpstr>
      <vt:lpstr>Людські ресурси: міждисциплінарність і ролі</vt:lpstr>
      <vt:lpstr>Вирішення ресурсних конфліктів</vt:lpstr>
      <vt:lpstr>Матеріальні ресурси</vt:lpstr>
      <vt:lpstr>Гнучке планування ресурсів в інноваційних проєктах</vt:lpstr>
      <vt:lpstr>Ресурсний план у PM²</vt:lpstr>
      <vt:lpstr>Вихідні артефакти</vt:lpstr>
      <vt:lpstr>Приклад: Планування ресурсів лабораторного інноваційного проєкту</vt:lpstr>
      <vt:lpstr>Підсумок</vt:lpstr>
      <vt:lpstr> Оцінка ресурсів і витрат проєкту </vt:lpstr>
      <vt:lpstr> Оцінка ресурсів і витрат проєкту </vt:lpstr>
      <vt:lpstr>Оцінка ресурсів і витрат: мета, входи, виходи (Effort &amp; Cost Estimates: goal, inputs, outputs)</vt:lpstr>
      <vt:lpstr>Оцінка ресурсів і витрат: мета, входи, виходи (Effort &amp; Cost Estimates: goal, inputs, outputs)</vt:lpstr>
      <vt:lpstr>Питання планування ресурсів та розробка бюджету проєкту.</vt:lpstr>
      <vt:lpstr>WBS як джерело визначення ресурсів проєкту</vt:lpstr>
      <vt:lpstr>R A S C I при визначення ресурсів проєкту</vt:lpstr>
      <vt:lpstr>Ресурси проєкту</vt:lpstr>
      <vt:lpstr>Структура ресурсів проєкту (PMBOK, англ, 6-те видання, с.327) </vt:lpstr>
      <vt:lpstr> Календарне планування ресурсів проекту передбачає такі кроки </vt:lpstr>
      <vt:lpstr> Трудові ресурси </vt:lpstr>
      <vt:lpstr>Ресурсна гістограма</vt:lpstr>
      <vt:lpstr> Ресурсний конфлікт. Зміщення термінів виконання некритичних робіт в межах запасу часу (у проєкті працюють 12 осіб – обмеженість кількості людського ресурсу) </vt:lpstr>
      <vt:lpstr>Інструменти оцінки потреби в ресурсі</vt:lpstr>
      <vt:lpstr>Презентація PowerPoint</vt:lpstr>
      <vt:lpstr> Вирішення ресурсного конфлікту Зміщення термінів виконання некритичних робіт в межах запасу часу </vt:lpstr>
      <vt:lpstr>Презентація PowerPoint</vt:lpstr>
      <vt:lpstr>Шляхи подолання нестачі ресурсів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Кубарева Ірина Володимирівна</dc:creator>
  <cp:lastModifiedBy>Кубарева Ірина Володимирівна</cp:lastModifiedBy>
  <cp:revision>15</cp:revision>
  <dcterms:created xsi:type="dcterms:W3CDTF">2025-06-02T11:31:06Z</dcterms:created>
  <dcterms:modified xsi:type="dcterms:W3CDTF">2025-11-04T12:23:57Z</dcterms:modified>
</cp:coreProperties>
</file>