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35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34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3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2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31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4" r:id="rId33"/>
    <p:sldId id="285" r:id="rId34"/>
    <p:sldId id="286" r:id="rId35"/>
    <p:sldId id="287" r:id="rId36"/>
    <p:sldId id="288" r:id="rId37"/>
    <p:sldId id="289" r:id="rId38"/>
    <p:sldId id="290" r:id="rId39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40" roundtripDataSignature="AMtx7mgDH6s2AVhwde2J7TYQ+MITQbDWo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40" Type="http://customschemas.google.com/relationships/presentationmetadata" Target="metadata"/><Relationship Id="rId20" Type="http://schemas.openxmlformats.org/officeDocument/2006/relationships/slide" Target="slides/slide16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6" Type="http://schemas.openxmlformats.org/officeDocument/2006/relationships/slide" Target="slides/slide22.xml"/><Relationship Id="rId25" Type="http://schemas.openxmlformats.org/officeDocument/2006/relationships/slide" Target="slides/slide21.xml"/><Relationship Id="rId28" Type="http://schemas.openxmlformats.org/officeDocument/2006/relationships/slide" Target="slides/slide24.xml"/><Relationship Id="rId27" Type="http://schemas.openxmlformats.org/officeDocument/2006/relationships/slide" Target="slides/slide2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29" Type="http://schemas.openxmlformats.org/officeDocument/2006/relationships/slide" Target="slides/slide25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31" Type="http://schemas.openxmlformats.org/officeDocument/2006/relationships/slide" Target="slides/slide27.xml"/><Relationship Id="rId30" Type="http://schemas.openxmlformats.org/officeDocument/2006/relationships/slide" Target="slides/slide26.xml"/><Relationship Id="rId11" Type="http://schemas.openxmlformats.org/officeDocument/2006/relationships/slide" Target="slides/slide7.xml"/><Relationship Id="rId33" Type="http://schemas.openxmlformats.org/officeDocument/2006/relationships/slide" Target="slides/slide29.xml"/><Relationship Id="rId10" Type="http://schemas.openxmlformats.org/officeDocument/2006/relationships/slide" Target="slides/slide6.xml"/><Relationship Id="rId32" Type="http://schemas.openxmlformats.org/officeDocument/2006/relationships/slide" Target="slides/slide28.xml"/><Relationship Id="rId13" Type="http://schemas.openxmlformats.org/officeDocument/2006/relationships/slide" Target="slides/slide9.xml"/><Relationship Id="rId35" Type="http://schemas.openxmlformats.org/officeDocument/2006/relationships/slide" Target="slides/slide31.xml"/><Relationship Id="rId12" Type="http://schemas.openxmlformats.org/officeDocument/2006/relationships/slide" Target="slides/slide8.xml"/><Relationship Id="rId34" Type="http://schemas.openxmlformats.org/officeDocument/2006/relationships/slide" Target="slides/slide30.xml"/><Relationship Id="rId15" Type="http://schemas.openxmlformats.org/officeDocument/2006/relationships/slide" Target="slides/slide11.xml"/><Relationship Id="rId37" Type="http://schemas.openxmlformats.org/officeDocument/2006/relationships/slide" Target="slides/slide33.xml"/><Relationship Id="rId14" Type="http://schemas.openxmlformats.org/officeDocument/2006/relationships/slide" Target="slides/slide10.xml"/><Relationship Id="rId36" Type="http://schemas.openxmlformats.org/officeDocument/2006/relationships/slide" Target="slides/slide32.xml"/><Relationship Id="rId17" Type="http://schemas.openxmlformats.org/officeDocument/2006/relationships/slide" Target="slides/slide13.xml"/><Relationship Id="rId39" Type="http://schemas.openxmlformats.org/officeDocument/2006/relationships/slide" Target="slides/slide35.xml"/><Relationship Id="rId16" Type="http://schemas.openxmlformats.org/officeDocument/2006/relationships/slide" Target="slides/slide12.xml"/><Relationship Id="rId38" Type="http://schemas.openxmlformats.org/officeDocument/2006/relationships/slide" Target="slides/slide34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uk-UA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1" name="Google Shape;151;p1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7" name="Google Shape;157;p1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1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3" name="Google Shape;163;p1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1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0" name="Google Shape;170;p1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1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7" name="Google Shape;177;p1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1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3" name="Google Shape;183;p1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1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9" name="Google Shape;189;p1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1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5" name="Google Shape;195;p1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1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1" name="Google Shape;201;p1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1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7" name="Google Shape;207;p1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2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3" name="Google Shape;213;p2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2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9" name="Google Shape;219;p2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2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5" name="Google Shape;225;p2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2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1" name="Google Shape;231;p2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2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7" name="Google Shape;237;p2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p2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3" name="Google Shape;243;p2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2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9" name="Google Shape;249;p2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3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g368d6cd3e33_0_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5" name="Google Shape;255;g368d6cd3e33_0_1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6" name="Google Shape;256;g368d6cd3e33_0_1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0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2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2" name="Google Shape;262;p2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389864a7a6f_0_1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389864a7a6f_0_18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g389864a7a6f_0_18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6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2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8" name="Google Shape;268;p2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2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2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4" name="Google Shape;274;p2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8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g389864a7a6f_0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0" name="Google Shape;280;g389864a7a6f_0_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4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g389864a7a6f_0_7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6" name="Google Shape;286;g389864a7a6f_0_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Google Shape;292;p3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3" name="Google Shape;293;p3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7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p3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9" name="Google Shape;299;p3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" name="Google Shape;113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" name="Google Shape;119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Google Shape;126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Google Shape;139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ий слайд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3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33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8" name="Google Shape;18;p3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і вертикальний текст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42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4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4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4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ертикальний заголовок і текст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43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43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4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4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4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Назва та вміст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3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3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3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3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Назва розділу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35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35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3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3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3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Два об’єкти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3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36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36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3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3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3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орівняння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37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37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37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37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37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3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3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3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Лише заголовок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3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3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3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3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устий слайд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3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3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3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міст і підпис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4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40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40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2" name="Google Shape;62;p4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4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4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Рисунок і підпис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41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41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41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9" name="Google Shape;69;p4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4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4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3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3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3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3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3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hyperlink" Target="https://www.pm2alliance.eu/publications/" TargetMode="External"/><Relationship Id="rId4" Type="http://schemas.openxmlformats.org/officeDocument/2006/relationships/hyperlink" Target="https://www.pm2alliance.eu/publications/" TargetMode="Externa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Relationship Id="rId3" Type="http://schemas.openxmlformats.org/officeDocument/2006/relationships/image" Target="../media/image5.png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 txBox="1"/>
          <p:nvPr>
            <p:ph type="ctrTitle"/>
          </p:nvPr>
        </p:nvSpPr>
        <p:spPr>
          <a:xfrm>
            <a:off x="1005840" y="2327591"/>
            <a:ext cx="9144000" cy="191389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4400"/>
              <a:buFont typeface="Calibri"/>
              <a:buNone/>
            </a:pPr>
            <a:r>
              <a:rPr b="1" lang="uk-UA" sz="4400">
                <a:solidFill>
                  <a:srgbClr val="00B0F0"/>
                </a:solidFill>
              </a:rPr>
              <a:t>Управління інноваційними проєктами</a:t>
            </a:r>
            <a:endParaRPr/>
          </a:p>
        </p:txBody>
      </p:sp>
      <p:sp>
        <p:nvSpPr>
          <p:cNvPr id="89" name="Google Shape;89;p1"/>
          <p:cNvSpPr txBox="1"/>
          <p:nvPr>
            <p:ph idx="1" type="subTitle"/>
          </p:nvPr>
        </p:nvSpPr>
        <p:spPr>
          <a:xfrm>
            <a:off x="899160" y="4530409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uk-UA"/>
              <a:t>Кубарева Ірина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uk-UA"/>
              <a:t>к.е.н., доцент, проєктний менеджер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uk-UA"/>
              <a:t>КАУ</a:t>
            </a:r>
            <a:endParaRPr/>
          </a:p>
        </p:txBody>
      </p:sp>
      <p:pic>
        <p:nvPicPr>
          <p:cNvPr descr="Київський академічний університет — Вікіпедія" id="90" name="Google Shape;90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42059" y="78103"/>
            <a:ext cx="2171700" cy="2105025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1"/>
          <p:cNvSpPr txBox="1"/>
          <p:nvPr/>
        </p:nvSpPr>
        <p:spPr>
          <a:xfrm>
            <a:off x="5496791" y="442435"/>
            <a:ext cx="6047510" cy="70056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2800"/>
              <a:buFont typeface="Calibri"/>
              <a:buNone/>
            </a:pPr>
            <a:r>
              <a:rPr b="1" i="0" lang="uk-UA" sz="2800" u="none" cap="none" strike="noStrike">
                <a:solidFill>
                  <a:srgbClr val="00B0F0"/>
                </a:solidFill>
                <a:latin typeface="Calibri"/>
                <a:ea typeface="Calibri"/>
                <a:cs typeface="Calibri"/>
                <a:sym typeface="Calibri"/>
              </a:rPr>
              <a:t>Кафедра менеджменту інновацій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9"/>
          <p:cNvSpPr txBox="1"/>
          <p:nvPr>
            <p:ph type="title"/>
          </p:nvPr>
        </p:nvSpPr>
        <p:spPr>
          <a:xfrm>
            <a:off x="960120" y="501868"/>
            <a:ext cx="10515600" cy="9764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3200"/>
              <a:buFont typeface="Calibri"/>
              <a:buNone/>
            </a:pPr>
            <a:r>
              <a:rPr b="1" lang="uk-UA" sz="3200">
                <a:solidFill>
                  <a:srgbClr val="00B0F0"/>
                </a:solidFill>
              </a:rPr>
              <a:t>Що таке Stakeholders (Зацікавлені сторони)?</a:t>
            </a:r>
            <a:endParaRPr b="1" sz="3200">
              <a:solidFill>
                <a:srgbClr val="00B0F0"/>
              </a:solidFill>
            </a:endParaRPr>
          </a:p>
        </p:txBody>
      </p:sp>
      <p:sp>
        <p:nvSpPr>
          <p:cNvPr id="148" name="Google Shape;148;p9"/>
          <p:cNvSpPr txBox="1"/>
          <p:nvPr>
            <p:ph idx="1" type="body"/>
          </p:nvPr>
        </p:nvSpPr>
        <p:spPr>
          <a:xfrm>
            <a:off x="838200" y="1478280"/>
            <a:ext cx="10515600" cy="45588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b="1" lang="uk-UA"/>
              <a:t>Stakeholders</a:t>
            </a:r>
            <a:r>
              <a:rPr lang="uk-UA"/>
              <a:t> — усі, хто впливає або зазнає впливу від проєкту.</a:t>
            </a:r>
            <a:br>
              <a:rPr lang="uk-UA"/>
            </a:br>
            <a:r>
              <a:rPr lang="uk-UA"/>
              <a:t>Категорії: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b="1" lang="uk-UA"/>
              <a:t>Project Owner (PO)</a:t>
            </a:r>
            <a:r>
              <a:rPr lang="uk-UA"/>
              <a:t> – замовник;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b="1" lang="uk-UA"/>
              <a:t>Project Manager (PM)</a:t>
            </a:r>
            <a:r>
              <a:rPr lang="uk-UA"/>
              <a:t> – керівник;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b="1" lang="uk-UA"/>
              <a:t>Business Manager (BM)</a:t>
            </a:r>
            <a:r>
              <a:rPr lang="uk-UA"/>
              <a:t> – відповідає за бізнес-обґрунтування;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b="1" lang="uk-UA"/>
              <a:t>Solution Provider (SP)</a:t>
            </a:r>
            <a:r>
              <a:rPr lang="uk-UA"/>
              <a:t> – виконавець;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b="1" lang="uk-UA"/>
              <a:t>Users / End-users</a:t>
            </a:r>
            <a:r>
              <a:rPr lang="uk-UA"/>
              <a:t> – кінцеві користувачі;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b="1" lang="uk-UA"/>
              <a:t>PSC (Steering Committee)</a:t>
            </a:r>
            <a:r>
              <a:rPr lang="uk-UA"/>
              <a:t> – комітет управління.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10"/>
          <p:cNvSpPr txBox="1"/>
          <p:nvPr>
            <p:ph type="title"/>
          </p:nvPr>
        </p:nvSpPr>
        <p:spPr>
          <a:xfrm>
            <a:off x="960120" y="501868"/>
            <a:ext cx="10515600" cy="9764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3200"/>
              <a:buFont typeface="Calibri"/>
              <a:buNone/>
            </a:pPr>
            <a:r>
              <a:rPr b="1" lang="uk-UA" sz="3200">
                <a:solidFill>
                  <a:srgbClr val="00B0F0"/>
                </a:solidFill>
              </a:rPr>
              <a:t>Що таке управління проєктом (Project Success Criteria (Критерії успіху)?</a:t>
            </a:r>
            <a:endParaRPr b="1" sz="3200">
              <a:solidFill>
                <a:srgbClr val="00B0F0"/>
              </a:solidFill>
            </a:endParaRPr>
          </a:p>
        </p:txBody>
      </p:sp>
      <p:sp>
        <p:nvSpPr>
          <p:cNvPr id="154" name="Google Shape;154;p10"/>
          <p:cNvSpPr txBox="1"/>
          <p:nvPr>
            <p:ph idx="1" type="body"/>
          </p:nvPr>
        </p:nvSpPr>
        <p:spPr>
          <a:xfrm>
            <a:off x="838200" y="1478280"/>
            <a:ext cx="10515600" cy="45588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uk-UA"/>
              <a:t>Показники, за якими оцінюють, чи проєкт успішний: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uk-UA"/>
              <a:t>дотримано терміни та бюджет;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uk-UA"/>
              <a:t>досягнуто запланованих результатів (deliverables);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uk-UA"/>
              <a:t>задоволені стейкхолдери;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uk-UA"/>
              <a:t>створено реальну вигоду.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1"/>
          <p:cNvSpPr txBox="1"/>
          <p:nvPr>
            <p:ph type="title"/>
          </p:nvPr>
        </p:nvSpPr>
        <p:spPr>
          <a:xfrm>
            <a:off x="960120" y="501868"/>
            <a:ext cx="10515600" cy="9764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3200"/>
              <a:buFont typeface="Calibri"/>
              <a:buNone/>
            </a:pPr>
            <a:r>
              <a:rPr b="1" lang="uk-UA" sz="3200">
                <a:solidFill>
                  <a:srgbClr val="00B0F0"/>
                </a:solidFill>
              </a:rPr>
              <a:t>Що таке Milestones (Віхи проєкту)?</a:t>
            </a:r>
            <a:endParaRPr b="1" sz="3200">
              <a:solidFill>
                <a:srgbClr val="00B0F0"/>
              </a:solidFill>
            </a:endParaRPr>
          </a:p>
        </p:txBody>
      </p:sp>
      <p:sp>
        <p:nvSpPr>
          <p:cNvPr id="160" name="Google Shape;160;p11"/>
          <p:cNvSpPr txBox="1"/>
          <p:nvPr>
            <p:ph idx="1" type="body"/>
          </p:nvPr>
        </p:nvSpPr>
        <p:spPr>
          <a:xfrm>
            <a:off x="838200" y="1478280"/>
            <a:ext cx="10515600" cy="45588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b="1" lang="uk-UA"/>
              <a:t>Milestone</a:t>
            </a:r>
            <a:r>
              <a:rPr lang="uk-UA"/>
              <a:t> — важлива контрольна точка або етап, наприклад: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uk-UA"/>
              <a:t>“прототип створено”;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uk-UA"/>
              <a:t>“тестування завершено”;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uk-UA"/>
              <a:t>“звіт подано”.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br>
              <a:rPr lang="uk-UA"/>
            </a:br>
            <a:r>
              <a:rPr lang="uk-UA"/>
              <a:t>Використовуються для контролю прогресу.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2"/>
          <p:cNvSpPr txBox="1"/>
          <p:nvPr>
            <p:ph type="title"/>
          </p:nvPr>
        </p:nvSpPr>
        <p:spPr>
          <a:xfrm>
            <a:off x="960120" y="501868"/>
            <a:ext cx="10515600" cy="9764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3200"/>
              <a:buFont typeface="Calibri"/>
              <a:buNone/>
            </a:pPr>
            <a:r>
              <a:rPr b="1" lang="uk-UA" sz="3200">
                <a:solidFill>
                  <a:srgbClr val="00B0F0"/>
                </a:solidFill>
              </a:rPr>
              <a:t>Що Ризик Припущення Обмеження Проєкту (Project Risk / Assumption / Constraint)?</a:t>
            </a:r>
            <a:endParaRPr b="1" sz="3200">
              <a:solidFill>
                <a:srgbClr val="00B0F0"/>
              </a:solidFill>
            </a:endParaRPr>
          </a:p>
        </p:txBody>
      </p:sp>
      <p:sp>
        <p:nvSpPr>
          <p:cNvPr id="166" name="Google Shape;166;p12"/>
          <p:cNvSpPr txBox="1"/>
          <p:nvPr>
            <p:ph idx="1" type="body"/>
          </p:nvPr>
        </p:nvSpPr>
        <p:spPr>
          <a:xfrm>
            <a:off x="838200" y="1820141"/>
            <a:ext cx="3322320" cy="371197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85000" lnSpcReduction="20000"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b="1" lang="uk-UA"/>
              <a:t>Risk</a:t>
            </a:r>
            <a:r>
              <a:rPr lang="uk-UA"/>
              <a:t> — подія, яка </a:t>
            </a:r>
            <a:r>
              <a:rPr i="1" lang="uk-UA"/>
              <a:t>може вплинути</a:t>
            </a:r>
            <a:r>
              <a:rPr lang="uk-UA"/>
              <a:t> (позитивно або негативно).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b="1" lang="uk-UA"/>
              <a:t>Assumption</a:t>
            </a:r>
            <a:r>
              <a:rPr lang="uk-UA"/>
              <a:t> — те, що вважається правдою без доказів (припущення).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b="1" lang="uk-UA"/>
              <a:t>Constraint</a:t>
            </a:r>
            <a:r>
              <a:rPr lang="uk-UA"/>
              <a:t> — обмеження, що задає рамки (термін, бюджет, ресурси).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</p:txBody>
      </p:sp>
      <p:sp>
        <p:nvSpPr>
          <p:cNvPr id="167" name="Google Shape;167;p12"/>
          <p:cNvSpPr txBox="1"/>
          <p:nvPr/>
        </p:nvSpPr>
        <p:spPr>
          <a:xfrm>
            <a:off x="5303520" y="1720042"/>
            <a:ext cx="6583680" cy="44282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77500" lnSpcReduction="20000"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b="1" i="0" lang="uk-UA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Приклад</a:t>
            </a:r>
            <a:endParaRPr/>
          </a:p>
          <a:p>
            <a:pPr indent="-228600" lvl="0" marL="228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1" i="0" lang="uk-UA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Проєкт:</a:t>
            </a:r>
            <a:r>
              <a:rPr b="0" i="0" lang="uk-UA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Розробка лабораторного прототипу системи очищення повітря на основі наноматеріалів.</a:t>
            </a:r>
            <a:endParaRPr/>
          </a:p>
          <a:p>
            <a:pPr indent="-228600" lvl="0" marL="228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1" i="0" lang="uk-UA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Risk (ризик):</a:t>
            </a:r>
            <a:r>
              <a:rPr b="0" i="0" lang="uk-UA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затримка постачання компонентів або відмова обладнання під час експериментів, що може відтермінувати тестування.</a:t>
            </a:r>
            <a:endParaRPr/>
          </a:p>
          <a:p>
            <a:pPr indent="-228600" lvl="0" marL="228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1" i="0" lang="uk-UA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Assumption (припущення):</a:t>
            </a:r>
            <a:r>
              <a:rPr b="0" i="0" lang="uk-UA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передбачається, що всі необхідні матеріали доступні на локальному ринку й сумісні між собою.</a:t>
            </a:r>
            <a:endParaRPr/>
          </a:p>
          <a:p>
            <a:pPr indent="-228600" lvl="0" marL="228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1" i="0" lang="uk-UA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Constraint (обмеження):</a:t>
            </a:r>
            <a:r>
              <a:rPr b="0" i="0" lang="uk-UA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бюджет обмежений грантовими коштами; тривалість виконання — 6 місяців; доступ до лабораторії можливий лише у робочі дні.</a:t>
            </a:r>
            <a:endParaRPr/>
          </a:p>
          <a:p>
            <a:pPr indent="-90804" lvl="0" marL="228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13"/>
          <p:cNvSpPr txBox="1"/>
          <p:nvPr>
            <p:ph type="title"/>
          </p:nvPr>
        </p:nvSpPr>
        <p:spPr>
          <a:xfrm>
            <a:off x="960120" y="501868"/>
            <a:ext cx="10515600" cy="9764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3200"/>
              <a:buFont typeface="Calibri"/>
              <a:buNone/>
            </a:pPr>
            <a:r>
              <a:rPr b="1" lang="uk-UA" sz="3200">
                <a:solidFill>
                  <a:srgbClr val="00B0F0"/>
                </a:solidFill>
              </a:rPr>
              <a:t>Що таке Життєвий цикл проєкту (PM² Lifecycle)?</a:t>
            </a:r>
            <a:endParaRPr b="1" sz="3200">
              <a:solidFill>
                <a:srgbClr val="00B0F0"/>
              </a:solidFill>
            </a:endParaRPr>
          </a:p>
        </p:txBody>
      </p:sp>
      <p:sp>
        <p:nvSpPr>
          <p:cNvPr id="173" name="Google Shape;173;p13"/>
          <p:cNvSpPr txBox="1"/>
          <p:nvPr>
            <p:ph idx="1" type="body"/>
          </p:nvPr>
        </p:nvSpPr>
        <p:spPr>
          <a:xfrm>
            <a:off x="1073675" y="1716754"/>
            <a:ext cx="10515600" cy="232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85000" lnSpcReduction="20000"/>
          </a:bodyPr>
          <a:lstStyle/>
          <a:p>
            <a:pPr indent="-20193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b="1" lang="uk-UA"/>
              <a:t>Initiating (Ініціація)</a:t>
            </a:r>
            <a:endParaRPr/>
          </a:p>
          <a:p>
            <a:pPr indent="-20193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b="1" lang="uk-UA"/>
              <a:t>Planning (Планування)</a:t>
            </a:r>
            <a:endParaRPr/>
          </a:p>
          <a:p>
            <a:pPr indent="-20193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b="1" lang="uk-UA"/>
              <a:t>Executing (Виконання)</a:t>
            </a:r>
            <a:endParaRPr/>
          </a:p>
          <a:p>
            <a:pPr indent="-20193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b="1" lang="uk-UA"/>
              <a:t>Closing (Закриття)</a:t>
            </a:r>
            <a:endParaRPr/>
          </a:p>
          <a:p>
            <a:pPr indent="-20193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uk-UA"/>
              <a:t>паралельно — </a:t>
            </a:r>
            <a:r>
              <a:rPr b="1" lang="uk-UA"/>
              <a:t>Monitoring &amp; Control</a:t>
            </a:r>
            <a:r>
              <a:rPr lang="uk-UA"/>
              <a:t>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</p:txBody>
      </p:sp>
      <p:pic>
        <p:nvPicPr>
          <p:cNvPr id="174" name="Google Shape;17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815225" y="3747279"/>
            <a:ext cx="7397895" cy="25135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14"/>
          <p:cNvSpPr txBox="1"/>
          <p:nvPr>
            <p:ph type="title"/>
          </p:nvPr>
        </p:nvSpPr>
        <p:spPr>
          <a:xfrm>
            <a:off x="960120" y="501868"/>
            <a:ext cx="10515600" cy="9764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3200"/>
              <a:buFont typeface="Calibri"/>
              <a:buNone/>
            </a:pPr>
            <a:r>
              <a:rPr b="1" lang="uk-UA" sz="3200">
                <a:solidFill>
                  <a:srgbClr val="00B0F0"/>
                </a:solidFill>
              </a:rPr>
              <a:t>Що таке Initiating (Ініціація) проєкту?</a:t>
            </a:r>
            <a:endParaRPr b="1" sz="3200">
              <a:solidFill>
                <a:srgbClr val="00B0F0"/>
              </a:solidFill>
            </a:endParaRPr>
          </a:p>
        </p:txBody>
      </p:sp>
      <p:sp>
        <p:nvSpPr>
          <p:cNvPr id="180" name="Google Shape;180;p14"/>
          <p:cNvSpPr txBox="1"/>
          <p:nvPr>
            <p:ph idx="1" type="body"/>
          </p:nvPr>
        </p:nvSpPr>
        <p:spPr>
          <a:xfrm>
            <a:off x="838200" y="1478280"/>
            <a:ext cx="10515600" cy="45588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uk-UA"/>
              <a:t>Мета: офіційно стартувати проєкт.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br>
              <a:rPr lang="uk-UA"/>
            </a:br>
            <a:r>
              <a:rPr lang="uk-UA"/>
              <a:t>Результати: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uk-UA"/>
              <a:t>Project Request (запит);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uk-UA"/>
              <a:t>Business Case – обґрунтування доцільності проєкту;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uk-UA"/>
              <a:t>Project Charter – описує початковий зміст проєкту;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uk-UA"/>
              <a:t>RfP (Ready for Planning) – показує, що проєкт готовий для планування.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15"/>
          <p:cNvSpPr txBox="1"/>
          <p:nvPr>
            <p:ph type="title"/>
          </p:nvPr>
        </p:nvSpPr>
        <p:spPr>
          <a:xfrm>
            <a:off x="960120" y="501868"/>
            <a:ext cx="10515600" cy="9764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3200"/>
              <a:buFont typeface="Calibri"/>
              <a:buNone/>
            </a:pPr>
            <a:r>
              <a:rPr b="1" lang="uk-UA" sz="3200">
                <a:solidFill>
                  <a:srgbClr val="00B0F0"/>
                </a:solidFill>
              </a:rPr>
              <a:t>Що Planning (Планування) проєкту?</a:t>
            </a:r>
            <a:endParaRPr b="1" sz="3200">
              <a:solidFill>
                <a:srgbClr val="00B0F0"/>
              </a:solidFill>
            </a:endParaRPr>
          </a:p>
        </p:txBody>
      </p:sp>
      <p:sp>
        <p:nvSpPr>
          <p:cNvPr id="186" name="Google Shape;186;p15"/>
          <p:cNvSpPr txBox="1"/>
          <p:nvPr>
            <p:ph idx="1" type="body"/>
          </p:nvPr>
        </p:nvSpPr>
        <p:spPr>
          <a:xfrm>
            <a:off x="838200" y="2773681"/>
            <a:ext cx="10515600" cy="23012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uk-UA"/>
              <a:t>Розробка детального плану проєкту: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uk-UA"/>
              <a:t>визначення робіт, ресурсів, розкладу;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uk-UA"/>
              <a:t>план управління ризиками, комунікаціями, якістю.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16"/>
          <p:cNvSpPr txBox="1"/>
          <p:nvPr>
            <p:ph type="title"/>
          </p:nvPr>
        </p:nvSpPr>
        <p:spPr>
          <a:xfrm>
            <a:off x="960120" y="501868"/>
            <a:ext cx="10515600" cy="9764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3200"/>
              <a:buFont typeface="Calibri"/>
              <a:buNone/>
            </a:pPr>
            <a:r>
              <a:rPr b="1" lang="uk-UA" sz="3200">
                <a:solidFill>
                  <a:srgbClr val="00B0F0"/>
                </a:solidFill>
              </a:rPr>
              <a:t>Що таке Executing (Виконання) проєкту?</a:t>
            </a:r>
            <a:endParaRPr b="1" sz="3200">
              <a:solidFill>
                <a:srgbClr val="00B0F0"/>
              </a:solidFill>
            </a:endParaRPr>
          </a:p>
        </p:txBody>
      </p:sp>
      <p:sp>
        <p:nvSpPr>
          <p:cNvPr id="192" name="Google Shape;192;p16"/>
          <p:cNvSpPr txBox="1"/>
          <p:nvPr>
            <p:ph idx="1" type="body"/>
          </p:nvPr>
        </p:nvSpPr>
        <p:spPr>
          <a:xfrm>
            <a:off x="838200" y="2697480"/>
            <a:ext cx="10515600" cy="33396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uk-UA"/>
              <a:t>Команда реалізує завдання, створює deliverables, звітує про прогрес.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17"/>
          <p:cNvSpPr txBox="1"/>
          <p:nvPr>
            <p:ph type="title"/>
          </p:nvPr>
        </p:nvSpPr>
        <p:spPr>
          <a:xfrm>
            <a:off x="960120" y="501868"/>
            <a:ext cx="10515600" cy="9764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3200"/>
              <a:buFont typeface="Calibri"/>
              <a:buNone/>
            </a:pPr>
            <a:r>
              <a:rPr b="1" lang="uk-UA" sz="3200">
                <a:solidFill>
                  <a:srgbClr val="00B0F0"/>
                </a:solidFill>
              </a:rPr>
              <a:t>Що таке Closing (Закриття) проєкту?</a:t>
            </a:r>
            <a:endParaRPr b="1" sz="3200">
              <a:solidFill>
                <a:srgbClr val="00B0F0"/>
              </a:solidFill>
            </a:endParaRPr>
          </a:p>
        </p:txBody>
      </p:sp>
      <p:sp>
        <p:nvSpPr>
          <p:cNvPr id="198" name="Google Shape;198;p17"/>
          <p:cNvSpPr txBox="1"/>
          <p:nvPr>
            <p:ph idx="1" type="body"/>
          </p:nvPr>
        </p:nvSpPr>
        <p:spPr>
          <a:xfrm>
            <a:off x="838200" y="3139440"/>
            <a:ext cx="10515600" cy="28976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uk-UA"/>
              <a:t>Передача результатів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uk-UA"/>
              <a:t>Затвердження успіху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uk-UA"/>
              <a:t>Вивчені уроки (Lessons learned)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18"/>
          <p:cNvSpPr txBox="1"/>
          <p:nvPr>
            <p:ph type="title"/>
          </p:nvPr>
        </p:nvSpPr>
        <p:spPr>
          <a:xfrm>
            <a:off x="960120" y="501868"/>
            <a:ext cx="10515600" cy="9764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3200"/>
              <a:buFont typeface="Calibri"/>
              <a:buNone/>
            </a:pPr>
            <a:r>
              <a:rPr b="1" lang="uk-UA" sz="3200">
                <a:solidFill>
                  <a:srgbClr val="00B0F0"/>
                </a:solidFill>
              </a:rPr>
              <a:t>Що таке Artefacts (Артефакти PM²) проєкту?</a:t>
            </a:r>
            <a:endParaRPr b="1" sz="3200">
              <a:solidFill>
                <a:srgbClr val="00B0F0"/>
              </a:solidFill>
            </a:endParaRPr>
          </a:p>
        </p:txBody>
      </p:sp>
      <p:sp>
        <p:nvSpPr>
          <p:cNvPr id="204" name="Google Shape;204;p18"/>
          <p:cNvSpPr txBox="1"/>
          <p:nvPr>
            <p:ph idx="1" type="body"/>
          </p:nvPr>
        </p:nvSpPr>
        <p:spPr>
          <a:xfrm>
            <a:off x="838200" y="1478280"/>
            <a:ext cx="10515600" cy="45588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uk-UA"/>
              <a:t>Документи (</a:t>
            </a:r>
            <a:r>
              <a:rPr lang="uk-UA"/>
              <a:t>основні</a:t>
            </a:r>
            <a:r>
              <a:rPr lang="uk-UA"/>
              <a:t>), які створюються впродовж життєвого циклу:</a:t>
            </a:r>
            <a:endParaRPr/>
          </a:p>
          <a:p>
            <a:pPr indent="-228600" lvl="0" marL="228600" rtl="0" algn="l"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b="1" lang="uk-UA" sz="1800">
                <a:latin typeface="Arial"/>
                <a:ea typeface="Arial"/>
                <a:cs typeface="Arial"/>
                <a:sym typeface="Arial"/>
              </a:rPr>
              <a:t>Project Request</a:t>
            </a:r>
            <a:r>
              <a:rPr lang="uk-UA" sz="1800">
                <a:latin typeface="Arial"/>
                <a:ea typeface="Arial"/>
                <a:cs typeface="Arial"/>
                <a:sym typeface="Arial"/>
              </a:rPr>
              <a:t> — Запит на проєкт (ініціатива або пропозиція щодо започаткування проєкту).</a:t>
            </a:r>
            <a:endParaRPr sz="1800">
              <a:latin typeface="Arial"/>
              <a:ea typeface="Arial"/>
              <a:cs typeface="Arial"/>
              <a:sym typeface="Arial"/>
            </a:endParaRPr>
          </a:p>
          <a:p>
            <a:pPr indent="-228600" lvl="0" marL="228600" rtl="0" algn="l"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b="1" lang="uk-UA" sz="1800">
                <a:latin typeface="Arial"/>
                <a:ea typeface="Arial"/>
                <a:cs typeface="Arial"/>
                <a:sym typeface="Arial"/>
              </a:rPr>
              <a:t>Business Case</a:t>
            </a:r>
            <a:r>
              <a:rPr lang="uk-UA" sz="1800">
                <a:latin typeface="Arial"/>
                <a:ea typeface="Arial"/>
                <a:cs typeface="Arial"/>
                <a:sym typeface="Arial"/>
              </a:rPr>
              <a:t> — Бізнес-кейс (обґрунтування доцільності реалізації проєкту та його очікуваних вигод).</a:t>
            </a:r>
            <a:endParaRPr sz="1800">
              <a:latin typeface="Arial"/>
              <a:ea typeface="Arial"/>
              <a:cs typeface="Arial"/>
              <a:sym typeface="Arial"/>
            </a:endParaRPr>
          </a:p>
          <a:p>
            <a:pPr indent="-228600" lvl="0" marL="228600" rtl="0" algn="l"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b="1" lang="uk-UA" sz="1800">
                <a:latin typeface="Arial"/>
                <a:ea typeface="Arial"/>
                <a:cs typeface="Arial"/>
                <a:sym typeface="Arial"/>
              </a:rPr>
              <a:t>Project Charter</a:t>
            </a:r>
            <a:r>
              <a:rPr lang="uk-UA" sz="1800">
                <a:latin typeface="Arial"/>
                <a:ea typeface="Arial"/>
                <a:cs typeface="Arial"/>
                <a:sym typeface="Arial"/>
              </a:rPr>
              <a:t> — Статут проєкту (основний документ, що визначає мету, межі, учасників і умови реалізації).</a:t>
            </a:r>
            <a:endParaRPr sz="1800">
              <a:latin typeface="Arial"/>
              <a:ea typeface="Arial"/>
              <a:cs typeface="Arial"/>
              <a:sym typeface="Arial"/>
            </a:endParaRPr>
          </a:p>
          <a:p>
            <a:pPr indent="-228600" lvl="0" marL="228600" rtl="0" algn="l"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b="1" lang="uk-UA" sz="1800">
                <a:latin typeface="Arial"/>
                <a:ea typeface="Arial"/>
                <a:cs typeface="Arial"/>
                <a:sym typeface="Arial"/>
              </a:rPr>
              <a:t>Work Plan</a:t>
            </a:r>
            <a:r>
              <a:rPr lang="uk-UA" sz="1800">
                <a:latin typeface="Arial"/>
                <a:ea typeface="Arial"/>
                <a:cs typeface="Arial"/>
                <a:sym typeface="Arial"/>
              </a:rPr>
              <a:t> — План робіт (деталізований опис завдань, термінів, ресурсів і відповідальних осіб).</a:t>
            </a:r>
            <a:endParaRPr sz="1800">
              <a:latin typeface="Arial"/>
              <a:ea typeface="Arial"/>
              <a:cs typeface="Arial"/>
              <a:sym typeface="Arial"/>
            </a:endParaRPr>
          </a:p>
          <a:p>
            <a:pPr indent="-228600" lvl="0" marL="228600" rtl="0" algn="l"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b="1" lang="uk-UA" sz="1800">
                <a:latin typeface="Arial"/>
                <a:ea typeface="Arial"/>
                <a:cs typeface="Arial"/>
                <a:sym typeface="Arial"/>
              </a:rPr>
              <a:t>Risk Log</a:t>
            </a:r>
            <a:r>
              <a:rPr lang="uk-UA" sz="1800">
                <a:latin typeface="Arial"/>
                <a:ea typeface="Arial"/>
                <a:cs typeface="Arial"/>
                <a:sym typeface="Arial"/>
              </a:rPr>
              <a:t> — Реєстр ризиків (перелік потенційних ризиків, їх ймовірності, впливу та заходів реагування).</a:t>
            </a:r>
            <a:endParaRPr sz="1800">
              <a:latin typeface="Arial"/>
              <a:ea typeface="Arial"/>
              <a:cs typeface="Arial"/>
              <a:sym typeface="Arial"/>
            </a:endParaRPr>
          </a:p>
          <a:p>
            <a:pPr indent="-228600" lvl="0" marL="228600" rtl="0" algn="l"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b="1" lang="uk-UA" sz="1800">
                <a:latin typeface="Arial"/>
                <a:ea typeface="Arial"/>
                <a:cs typeface="Arial"/>
                <a:sym typeface="Arial"/>
              </a:rPr>
              <a:t>Issue Log</a:t>
            </a:r>
            <a:r>
              <a:rPr lang="uk-UA" sz="1800">
                <a:latin typeface="Arial"/>
                <a:ea typeface="Arial"/>
                <a:cs typeface="Arial"/>
                <a:sym typeface="Arial"/>
              </a:rPr>
              <a:t> — Журнал проблем (фіксація поточних труднощів або відхилень під час виконання проєкту та їхнього статусу).</a:t>
            </a:r>
            <a:endParaRPr sz="1800">
              <a:latin typeface="Arial"/>
              <a:ea typeface="Arial"/>
              <a:cs typeface="Arial"/>
              <a:sym typeface="Arial"/>
            </a:endParaRPr>
          </a:p>
          <a:p>
            <a:pPr indent="-1651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b="1" lang="uk-UA" sz="1800">
                <a:latin typeface="Arial"/>
                <a:ea typeface="Arial"/>
                <a:cs typeface="Arial"/>
                <a:sym typeface="Arial"/>
              </a:rPr>
              <a:t>Lessons Learned Report</a:t>
            </a:r>
            <a:r>
              <a:rPr lang="uk-UA" sz="1800">
                <a:latin typeface="Arial"/>
                <a:ea typeface="Arial"/>
                <a:cs typeface="Arial"/>
                <a:sym typeface="Arial"/>
              </a:rPr>
              <a:t> — Звіт про вивчені уроки (аналіз досвіду виконання проєкту, успіхів і помилок для подальшого вдосконалення).</a:t>
            </a:r>
            <a:endParaRPr sz="18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"/>
          <p:cNvSpPr txBox="1"/>
          <p:nvPr>
            <p:ph type="title"/>
          </p:nvPr>
        </p:nvSpPr>
        <p:spPr>
          <a:xfrm>
            <a:off x="960120" y="501868"/>
            <a:ext cx="10515600" cy="100689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3200"/>
              <a:buFont typeface="Calibri"/>
              <a:buNone/>
            </a:pPr>
            <a:r>
              <a:rPr b="1" lang="uk-UA" sz="3200">
                <a:solidFill>
                  <a:srgbClr val="00B0F0"/>
                </a:solidFill>
              </a:rPr>
              <a:t>Тема: Сутність управління проєктами. Відбір і ініціація проєктів (за методологією PM² Європейської Комісії)</a:t>
            </a:r>
            <a:endParaRPr/>
          </a:p>
        </p:txBody>
      </p:sp>
      <p:sp>
        <p:nvSpPr>
          <p:cNvPr id="97" name="Google Shape;97;p2"/>
          <p:cNvSpPr txBox="1"/>
          <p:nvPr>
            <p:ph idx="1" type="body"/>
          </p:nvPr>
        </p:nvSpPr>
        <p:spPr>
          <a:xfrm>
            <a:off x="838200" y="1813560"/>
            <a:ext cx="10515600" cy="42235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70000" lnSpcReduction="2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uk-UA"/>
              <a:t>Основні питання теми: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uk-UA"/>
              <a:t>Що таке проєкт і чим він відрізняється від постійної діяльності?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uk-UA"/>
              <a:t>У чому полягає сутність і цілі проєктного управління?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uk-UA"/>
              <a:t>Які основні обмеження проєкту (час, вартість, зміст, якість)?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uk-UA"/>
              <a:t>Що таке Deliverables, Outcomes і Benefits у контексті проєкту?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uk-UA"/>
              <a:t>Хто такі Stakeholders і яку роль вони відіграють у PM²?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uk-UA"/>
              <a:t>Які етапи (фази) життєвого циклу проєкту за методологією PM²?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uk-UA"/>
              <a:t>Які основні артефакти PM² і що таке Project Charter?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uk-UA"/>
              <a:t>Як формуються критерії успіху та віхи проєкту (Success Criteria, Milestones)?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uk-UA"/>
              <a:t>Як визначаються ризики, припущення та обмеження проєкту (Risk, Assumption, Constraint)?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uk-UA"/>
              <a:t>Які особливості управління інноваційними проєктами й чому важлива фаза ініціації?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19"/>
          <p:cNvSpPr txBox="1"/>
          <p:nvPr>
            <p:ph type="title"/>
          </p:nvPr>
        </p:nvSpPr>
        <p:spPr>
          <a:xfrm>
            <a:off x="960120" y="501868"/>
            <a:ext cx="10515600" cy="9764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3200"/>
              <a:buFont typeface="Calibri"/>
              <a:buNone/>
            </a:pPr>
            <a:r>
              <a:rPr b="1" lang="uk-UA" sz="3200">
                <a:solidFill>
                  <a:srgbClr val="00B0F0"/>
                </a:solidFill>
              </a:rPr>
              <a:t>Project Charter — ключовий артефакт</a:t>
            </a:r>
            <a:endParaRPr/>
          </a:p>
        </p:txBody>
      </p:sp>
      <p:sp>
        <p:nvSpPr>
          <p:cNvPr id="210" name="Google Shape;210;p19"/>
          <p:cNvSpPr txBox="1"/>
          <p:nvPr>
            <p:ph idx="1" type="body"/>
          </p:nvPr>
        </p:nvSpPr>
        <p:spPr>
          <a:xfrm>
            <a:off x="838200" y="1478280"/>
            <a:ext cx="10515600" cy="45588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uk-UA"/>
              <a:t>Project Charter — документ, що офіційно підтверджує початок проєкту.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uk-UA"/>
              <a:t>Його підписує Project Owner (Власник проєкту), а створює Project Manager (Менеджер проєкту).</a:t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20"/>
          <p:cNvSpPr txBox="1"/>
          <p:nvPr>
            <p:ph type="title"/>
          </p:nvPr>
        </p:nvSpPr>
        <p:spPr>
          <a:xfrm>
            <a:off x="925200" y="269897"/>
            <a:ext cx="10515600" cy="620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3200"/>
              <a:buFont typeface="Calibri"/>
              <a:buNone/>
            </a:pPr>
            <a:r>
              <a:rPr b="1" lang="uk-UA" sz="3200">
                <a:solidFill>
                  <a:srgbClr val="00B0F0"/>
                </a:solidFill>
              </a:rPr>
              <a:t>Структура Project Charter (PM² Template)?</a:t>
            </a:r>
            <a:endParaRPr b="1" sz="3200">
              <a:solidFill>
                <a:srgbClr val="00B0F0"/>
              </a:solidFill>
            </a:endParaRPr>
          </a:p>
        </p:txBody>
      </p:sp>
      <p:sp>
        <p:nvSpPr>
          <p:cNvPr id="216" name="Google Shape;216;p20"/>
          <p:cNvSpPr txBox="1"/>
          <p:nvPr>
            <p:ph idx="1" type="body"/>
          </p:nvPr>
        </p:nvSpPr>
        <p:spPr>
          <a:xfrm>
            <a:off x="838200" y="977225"/>
            <a:ext cx="10515600" cy="5408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b="1" lang="uk-UA" sz="1600"/>
              <a:t>Executive Summary (Короткий опис)</a:t>
            </a:r>
            <a:r>
              <a:rPr lang="uk-UA" sz="1600"/>
              <a:t> — стисле резюме проєкту, його мети, суті та очікуваних результатів.</a:t>
            </a:r>
            <a:endParaRPr sz="1600"/>
          </a:p>
          <a:p>
            <a:pPr indent="0" lvl="0" marL="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b="1" lang="uk-UA" sz="1600"/>
              <a:t>Business Case (Бізнес-кейс)</a:t>
            </a:r>
            <a:r>
              <a:rPr lang="uk-UA" sz="1600"/>
              <a:t> — обґрунтування необхідності реалізації проєкту, його вигод і цінності.</a:t>
            </a:r>
            <a:endParaRPr sz="1600"/>
          </a:p>
          <a:p>
            <a:pPr indent="0" lvl="0" marL="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b="1" lang="uk-UA" sz="1600"/>
              <a:t>Scope (In/Out) (Зміст проєкту / межі робіт)</a:t>
            </a:r>
            <a:r>
              <a:rPr lang="uk-UA" sz="1600"/>
              <a:t> — визначення того, що входить у проєкт (In Scope) і що не входить (Out of Scope).</a:t>
            </a:r>
            <a:endParaRPr sz="1600"/>
          </a:p>
          <a:p>
            <a:pPr indent="0" lvl="0" marL="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b="1" lang="uk-UA" sz="1600"/>
              <a:t>Success Criteria (Критерії успіху)</a:t>
            </a:r>
            <a:r>
              <a:rPr lang="uk-UA" sz="1600"/>
              <a:t> — показники, за якими оцінюють досягнення цілей проєкту.</a:t>
            </a:r>
            <a:endParaRPr sz="1600"/>
          </a:p>
          <a:p>
            <a:pPr indent="0" lvl="0" marL="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b="1" lang="uk-UA" sz="1600"/>
              <a:t>Stakeholders and Needs (Зацікавлені сторони та їхні потреби) </a:t>
            </a:r>
            <a:r>
              <a:rPr lang="uk-UA" sz="1600"/>
              <a:t>— учасники й організації, що впливають або зазнають впливу від проєкту, та їх очікування.</a:t>
            </a:r>
            <a:endParaRPr sz="1600"/>
          </a:p>
          <a:p>
            <a:pPr indent="0" lvl="0" marL="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b="1" lang="uk-UA" sz="1600"/>
              <a:t>Deliverables (Результати / виходи проєкту) </a:t>
            </a:r>
            <a:r>
              <a:rPr lang="uk-UA" sz="1600"/>
              <a:t>— конкретні продукти, послуги або документи, створені в межах проєкту.</a:t>
            </a:r>
            <a:endParaRPr sz="1600"/>
          </a:p>
          <a:p>
            <a:pPr indent="0" lvl="0" marL="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b="1" lang="uk-UA" sz="1600"/>
              <a:t>Constraints / Assumptions / Risks (Обмеження / Припущення / Ризики)</a:t>
            </a:r>
            <a:r>
              <a:rPr lang="uk-UA" sz="1600"/>
              <a:t> — чинники, що встановлюють рамки проєкту, умови та потенційні події, які можуть вплинути на успіх.</a:t>
            </a:r>
            <a:endParaRPr sz="1600"/>
          </a:p>
          <a:p>
            <a:pPr indent="0" lvl="0" marL="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b="1" lang="uk-UA" sz="1600"/>
              <a:t>Resources (Ресурси) </a:t>
            </a:r>
            <a:r>
              <a:rPr lang="uk-UA" sz="1600"/>
              <a:t>— людські, матеріальні, фінансові та інформаційні ресурси, необхідні для реалізації проєкту.</a:t>
            </a:r>
            <a:endParaRPr sz="1600"/>
          </a:p>
          <a:p>
            <a:pPr indent="0" lvl="0" marL="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b="1" lang="uk-UA" sz="1600"/>
              <a:t>Milestones (Віхи / ключові етапи) </a:t>
            </a:r>
            <a:r>
              <a:rPr lang="uk-UA" sz="1600"/>
              <a:t>— основні контрольні точки, що позначають досягнення важливих результатів.</a:t>
            </a:r>
            <a:endParaRPr sz="1600"/>
          </a:p>
          <a:p>
            <a:pPr indent="0" lvl="0" marL="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b="1" lang="uk-UA" sz="1600"/>
              <a:t>Governance &amp; Roles (Управління та ролі) </a:t>
            </a:r>
            <a:r>
              <a:rPr lang="uk-UA" sz="1600"/>
              <a:t>— структура управління проєктом, ролі учасників і їхня відповідальність</a:t>
            </a:r>
            <a:endParaRPr sz="160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21"/>
          <p:cNvSpPr txBox="1"/>
          <p:nvPr>
            <p:ph type="title"/>
          </p:nvPr>
        </p:nvSpPr>
        <p:spPr>
          <a:xfrm>
            <a:off x="960120" y="501868"/>
            <a:ext cx="10515600" cy="9764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3200"/>
              <a:buFont typeface="Calibri"/>
              <a:buNone/>
            </a:pPr>
            <a:r>
              <a:rPr b="1" lang="uk-UA" sz="3200">
                <a:solidFill>
                  <a:srgbClr val="00B0F0"/>
                </a:solidFill>
              </a:rPr>
              <a:t>Приклад для проєкту</a:t>
            </a:r>
            <a:endParaRPr/>
          </a:p>
        </p:txBody>
      </p:sp>
      <p:sp>
        <p:nvSpPr>
          <p:cNvPr id="222" name="Google Shape;222;p21"/>
          <p:cNvSpPr txBox="1"/>
          <p:nvPr>
            <p:ph idx="1" type="body"/>
          </p:nvPr>
        </p:nvSpPr>
        <p:spPr>
          <a:xfrm>
            <a:off x="838200" y="1478280"/>
            <a:ext cx="10515600" cy="45588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b="1" lang="uk-UA"/>
              <a:t>Проєкт:</a:t>
            </a:r>
            <a:r>
              <a:rPr lang="uk-UA"/>
              <a:t> SmartSensor Lab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br>
              <a:rPr lang="uk-UA"/>
            </a:br>
            <a:r>
              <a:rPr b="1" lang="uk-UA"/>
              <a:t>Deliverables:</a:t>
            </a:r>
            <a:r>
              <a:rPr lang="uk-UA"/>
              <a:t> прототип сенсора, технічна документація, публікація.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br>
              <a:rPr lang="uk-UA"/>
            </a:br>
            <a:r>
              <a:rPr b="1" lang="uk-UA"/>
              <a:t>Success Criteria:</a:t>
            </a:r>
            <a:r>
              <a:rPr lang="uk-UA"/>
              <a:t> точність ≥0.1%, TRL≥5.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br>
              <a:rPr lang="uk-UA"/>
            </a:br>
            <a:r>
              <a:rPr b="1" lang="uk-UA"/>
              <a:t>Stakeholders:</a:t>
            </a:r>
            <a:r>
              <a:rPr lang="uk-UA"/>
              <a:t> кафедра, лабораторія, викладачі, студенти.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br>
              <a:rPr lang="uk-UA"/>
            </a:br>
            <a:r>
              <a:rPr b="1" lang="uk-UA"/>
              <a:t>Milestones:</a:t>
            </a:r>
            <a:r>
              <a:rPr lang="uk-UA"/>
              <a:t> проектування → тестування → публікація результатів.</a:t>
            </a:r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22"/>
          <p:cNvSpPr txBox="1"/>
          <p:nvPr>
            <p:ph type="title"/>
          </p:nvPr>
        </p:nvSpPr>
        <p:spPr>
          <a:xfrm>
            <a:off x="960120" y="501868"/>
            <a:ext cx="10515600" cy="9764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3200"/>
              <a:buFont typeface="Calibri"/>
              <a:buNone/>
            </a:pPr>
            <a:r>
              <a:rPr b="1" lang="uk-UA" sz="3200">
                <a:solidFill>
                  <a:srgbClr val="00B0F0"/>
                </a:solidFill>
              </a:rPr>
              <a:t>Ролі проєкту - Project Roles (PM² Governance)</a:t>
            </a:r>
            <a:endParaRPr b="1" sz="3200">
              <a:solidFill>
                <a:srgbClr val="00B0F0"/>
              </a:solidFill>
            </a:endParaRPr>
          </a:p>
        </p:txBody>
      </p:sp>
      <p:sp>
        <p:nvSpPr>
          <p:cNvPr id="228" name="Google Shape;228;p22"/>
          <p:cNvSpPr txBox="1"/>
          <p:nvPr>
            <p:ph idx="1" type="body"/>
          </p:nvPr>
        </p:nvSpPr>
        <p:spPr>
          <a:xfrm>
            <a:off x="838200" y="1478280"/>
            <a:ext cx="10515600" cy="45588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b="1" lang="uk-UA"/>
              <a:t>PO (Project Owner) Власник проєкту:</a:t>
            </a:r>
            <a:r>
              <a:rPr lang="uk-UA"/>
              <a:t> схвалює і фінансує проєкт.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b="1" lang="uk-UA"/>
              <a:t>BM (Business Manager) Бізнес-менеджер:</a:t>
            </a:r>
            <a:r>
              <a:rPr lang="uk-UA"/>
              <a:t> створює бізнес-кейс.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b="1" lang="uk-UA"/>
              <a:t>PM (Project Manager) Проджект-менеджер:</a:t>
            </a:r>
            <a:r>
              <a:rPr lang="uk-UA"/>
              <a:t> веде проєкт і координує команду.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b="1" lang="uk-UA"/>
              <a:t>SP (Solution Provider) Провайдер рішень:</a:t>
            </a:r>
            <a:r>
              <a:rPr lang="uk-UA"/>
              <a:t> реалізує рішення.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b="1" lang="uk-UA"/>
              <a:t>PCT (Core Team) Ключова команда:</a:t>
            </a:r>
            <a:r>
              <a:rPr lang="uk-UA"/>
              <a:t> виконавці.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23"/>
          <p:cNvSpPr txBox="1"/>
          <p:nvPr>
            <p:ph type="title"/>
          </p:nvPr>
        </p:nvSpPr>
        <p:spPr>
          <a:xfrm>
            <a:off x="960120" y="501868"/>
            <a:ext cx="10515600" cy="9764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3200"/>
              <a:buFont typeface="Calibri"/>
              <a:buNone/>
            </a:pPr>
            <a:r>
              <a:rPr b="1" lang="uk-UA" sz="3200">
                <a:solidFill>
                  <a:srgbClr val="00B0F0"/>
                </a:solidFill>
              </a:rPr>
              <a:t>RfP, RfE, RfC – Фазові ворота управління проєктом</a:t>
            </a:r>
            <a:endParaRPr/>
          </a:p>
        </p:txBody>
      </p:sp>
      <p:sp>
        <p:nvSpPr>
          <p:cNvPr id="234" name="Google Shape;234;p23"/>
          <p:cNvSpPr txBox="1"/>
          <p:nvPr>
            <p:ph idx="1" type="body"/>
          </p:nvPr>
        </p:nvSpPr>
        <p:spPr>
          <a:xfrm>
            <a:off x="838200" y="2834640"/>
            <a:ext cx="10515600" cy="32024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b="1" lang="uk-UA"/>
              <a:t>RfP (Ready for Planning):</a:t>
            </a:r>
            <a:r>
              <a:rPr lang="uk-UA"/>
              <a:t> проєкт готовий до планування.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b="1" lang="uk-UA"/>
              <a:t>RfE (Ready for Executing):</a:t>
            </a:r>
            <a:r>
              <a:rPr lang="uk-UA"/>
              <a:t> план схвалено, можна виконувати.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b="1" lang="uk-UA"/>
              <a:t>RfC (Ready for Closing):</a:t>
            </a:r>
            <a:r>
              <a:rPr lang="uk-UA"/>
              <a:t> виконання завершено, час закривати проєкт.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8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24"/>
          <p:cNvSpPr txBox="1"/>
          <p:nvPr>
            <p:ph type="title"/>
          </p:nvPr>
        </p:nvSpPr>
        <p:spPr>
          <a:xfrm>
            <a:off x="960120" y="501868"/>
            <a:ext cx="10515600" cy="9764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3200"/>
              <a:buFont typeface="Calibri"/>
              <a:buNone/>
            </a:pPr>
            <a:r>
              <a:rPr b="1" lang="uk-UA" sz="3200">
                <a:solidFill>
                  <a:srgbClr val="00B0F0"/>
                </a:solidFill>
              </a:rPr>
              <a:t>Business Case</a:t>
            </a:r>
            <a:endParaRPr b="1" sz="3200">
              <a:solidFill>
                <a:srgbClr val="00B0F0"/>
              </a:solidFill>
            </a:endParaRPr>
          </a:p>
        </p:txBody>
      </p:sp>
      <p:sp>
        <p:nvSpPr>
          <p:cNvPr id="240" name="Google Shape;240;p24"/>
          <p:cNvSpPr txBox="1"/>
          <p:nvPr>
            <p:ph idx="1" type="body"/>
          </p:nvPr>
        </p:nvSpPr>
        <p:spPr>
          <a:xfrm>
            <a:off x="838200" y="1478280"/>
            <a:ext cx="10515600" cy="45588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uk-UA"/>
              <a:t>Обґрунтування, чому цей проєкт потрібен: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uk-UA"/>
              <a:t>яку проблему вирішує;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uk-UA"/>
              <a:t>яку вигоду дає;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uk-UA"/>
              <a:t>які альтернативи існують;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uk-UA"/>
              <a:t>чи є ресурси та підтримка.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4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25"/>
          <p:cNvSpPr txBox="1"/>
          <p:nvPr>
            <p:ph type="title"/>
          </p:nvPr>
        </p:nvSpPr>
        <p:spPr>
          <a:xfrm>
            <a:off x="960120" y="501868"/>
            <a:ext cx="10515600" cy="9764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3200"/>
              <a:buFont typeface="Calibri"/>
              <a:buNone/>
            </a:pPr>
            <a:r>
              <a:rPr b="1" lang="uk-UA" sz="3200">
                <a:solidFill>
                  <a:srgbClr val="00B0F0"/>
                </a:solidFill>
              </a:rPr>
              <a:t>Приклади Deliverables у наукових проєктах</a:t>
            </a:r>
            <a:endParaRPr b="1" sz="3200">
              <a:solidFill>
                <a:srgbClr val="00B0F0"/>
              </a:solidFill>
            </a:endParaRPr>
          </a:p>
        </p:txBody>
      </p:sp>
      <p:sp>
        <p:nvSpPr>
          <p:cNvPr id="246" name="Google Shape;246;p25"/>
          <p:cNvSpPr txBox="1"/>
          <p:nvPr>
            <p:ph idx="1" type="body"/>
          </p:nvPr>
        </p:nvSpPr>
        <p:spPr>
          <a:xfrm>
            <a:off x="838200" y="2468880"/>
            <a:ext cx="10515600" cy="35682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uk-UA"/>
              <a:t>Лабораторний прототип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uk-UA"/>
              <a:t>Наукова стаття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uk-UA"/>
              <a:t>Патентна заявка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uk-UA"/>
              <a:t>Програмне забезпечення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uk-UA"/>
              <a:t>Модель або база даних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26"/>
          <p:cNvSpPr txBox="1"/>
          <p:nvPr>
            <p:ph type="title"/>
          </p:nvPr>
        </p:nvSpPr>
        <p:spPr>
          <a:xfrm>
            <a:off x="960125" y="501875"/>
            <a:ext cx="10515600" cy="976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3200"/>
              <a:buFont typeface="Calibri"/>
              <a:buNone/>
            </a:pPr>
            <a:r>
              <a:rPr b="1" lang="uk-UA" sz="3200">
                <a:solidFill>
                  <a:srgbClr val="00B0F0"/>
                </a:solidFill>
              </a:rPr>
              <a:t>Приклади Success Criteria</a:t>
            </a:r>
            <a:endParaRPr b="1" sz="3200">
              <a:solidFill>
                <a:srgbClr val="00B0F0"/>
              </a:solidFill>
            </a:endParaRPr>
          </a:p>
        </p:txBody>
      </p:sp>
      <p:sp>
        <p:nvSpPr>
          <p:cNvPr id="252" name="Google Shape;252;p26"/>
          <p:cNvSpPr txBox="1"/>
          <p:nvPr>
            <p:ph idx="1" type="body"/>
          </p:nvPr>
        </p:nvSpPr>
        <p:spPr>
          <a:xfrm>
            <a:off x="838200" y="2849880"/>
            <a:ext cx="10515600" cy="31872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uk-UA"/>
              <a:t>продукт функціонує відповідно до Технічного Завдання;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uk-UA"/>
              <a:t>TRL досяг рівня 5+;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uk-UA"/>
              <a:t>виконано до дедлайну;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uk-UA"/>
              <a:t>отримано позитивний відгук користувачів.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7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g368d6cd3e33_0_1"/>
          <p:cNvSpPr txBox="1"/>
          <p:nvPr>
            <p:ph type="title"/>
          </p:nvPr>
        </p:nvSpPr>
        <p:spPr>
          <a:xfrm>
            <a:off x="838200" y="365125"/>
            <a:ext cx="10515600" cy="5832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uk-UA" sz="3200">
                <a:solidFill>
                  <a:srgbClr val="00B0F0"/>
                </a:solidFill>
              </a:rPr>
              <a:t>Що таке TRL (Technology Readiness Level)</a:t>
            </a:r>
            <a:endParaRPr b="1" sz="3200">
              <a:solidFill>
                <a:srgbClr val="00B0F0"/>
              </a:solidFill>
            </a:endParaRPr>
          </a:p>
        </p:txBody>
      </p:sp>
      <p:sp>
        <p:nvSpPr>
          <p:cNvPr id="259" name="Google Shape;259;g368d6cd3e33_0_1"/>
          <p:cNvSpPr txBox="1"/>
          <p:nvPr>
            <p:ph idx="1" type="body"/>
          </p:nvPr>
        </p:nvSpPr>
        <p:spPr>
          <a:xfrm>
            <a:off x="838200" y="948225"/>
            <a:ext cx="10515600" cy="55242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uk-UA" sz="2100">
                <a:latin typeface="Arial"/>
                <a:ea typeface="Arial"/>
                <a:cs typeface="Arial"/>
                <a:sym typeface="Arial"/>
              </a:rPr>
              <a:t>TRL (Technology Readiness Level)</a:t>
            </a:r>
            <a:r>
              <a:rPr lang="uk-UA" sz="2100">
                <a:latin typeface="Arial"/>
                <a:ea typeface="Arial"/>
                <a:cs typeface="Arial"/>
                <a:sym typeface="Arial"/>
              </a:rPr>
              <a:t> — це </a:t>
            </a:r>
            <a:r>
              <a:rPr b="1" lang="uk-UA" sz="2100">
                <a:latin typeface="Arial"/>
                <a:ea typeface="Arial"/>
                <a:cs typeface="Arial"/>
                <a:sym typeface="Arial"/>
              </a:rPr>
              <a:t>рівень технологічної готовності</a:t>
            </a:r>
            <a:r>
              <a:rPr lang="uk-UA" sz="2100">
                <a:latin typeface="Arial"/>
                <a:ea typeface="Arial"/>
                <a:cs typeface="Arial"/>
                <a:sym typeface="Arial"/>
              </a:rPr>
              <a:t>, що показує, наскільки розробка або технологія наближена до практичного впровадження.</a:t>
            </a:r>
            <a:br>
              <a:rPr lang="uk-UA" sz="2100">
                <a:latin typeface="Arial"/>
                <a:ea typeface="Arial"/>
                <a:cs typeface="Arial"/>
                <a:sym typeface="Arial"/>
              </a:rPr>
            </a:br>
            <a:r>
              <a:rPr lang="uk-UA" sz="2100">
                <a:latin typeface="Arial"/>
                <a:ea typeface="Arial"/>
                <a:cs typeface="Arial"/>
                <a:sym typeface="Arial"/>
              </a:rPr>
              <a:t> </a:t>
            </a:r>
            <a:endParaRPr sz="21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52380"/>
              <a:buFont typeface="Arial"/>
              <a:buNone/>
            </a:pPr>
            <a:r>
              <a:rPr lang="uk-UA" sz="2100">
                <a:latin typeface="Arial"/>
                <a:ea typeface="Arial"/>
                <a:cs typeface="Arial"/>
                <a:sym typeface="Arial"/>
              </a:rPr>
              <a:t>Шкала TRL складається з </a:t>
            </a:r>
            <a:r>
              <a:rPr b="1" lang="uk-UA" sz="2100">
                <a:latin typeface="Arial"/>
                <a:ea typeface="Arial"/>
                <a:cs typeface="Arial"/>
                <a:sym typeface="Arial"/>
              </a:rPr>
              <a:t>9 рівнів</a:t>
            </a:r>
            <a:r>
              <a:rPr lang="uk-UA" sz="2100">
                <a:latin typeface="Arial"/>
                <a:ea typeface="Arial"/>
                <a:cs typeface="Arial"/>
                <a:sym typeface="Arial"/>
              </a:rPr>
              <a:t>, де:</a:t>
            </a:r>
            <a:endParaRPr sz="2100"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uk-UA" sz="2100">
                <a:latin typeface="Arial"/>
                <a:ea typeface="Arial"/>
                <a:cs typeface="Arial"/>
                <a:sym typeface="Arial"/>
              </a:rPr>
              <a:t>TRL 1–3</a:t>
            </a:r>
            <a:r>
              <a:rPr lang="uk-UA" sz="2100">
                <a:latin typeface="Arial"/>
                <a:ea typeface="Arial"/>
                <a:cs typeface="Arial"/>
                <a:sym typeface="Arial"/>
              </a:rPr>
              <a:t> — стадія наукових досліджень (генерація ідеї, лабораторні експерименти);</a:t>
            </a:r>
            <a:br>
              <a:rPr lang="uk-UA" sz="2100">
                <a:latin typeface="Arial"/>
                <a:ea typeface="Arial"/>
                <a:cs typeface="Arial"/>
                <a:sym typeface="Arial"/>
              </a:rPr>
            </a:br>
            <a:r>
              <a:rPr b="1" lang="uk-UA" sz="2100">
                <a:latin typeface="Arial"/>
                <a:ea typeface="Arial"/>
                <a:cs typeface="Arial"/>
                <a:sym typeface="Arial"/>
              </a:rPr>
              <a:t>TRL 4–6</a:t>
            </a:r>
            <a:r>
              <a:rPr lang="uk-UA" sz="2100">
                <a:latin typeface="Arial"/>
                <a:ea typeface="Arial"/>
                <a:cs typeface="Arial"/>
                <a:sym typeface="Arial"/>
              </a:rPr>
              <a:t> — стадія розробки та валідації прототипу (тестування у контрольованому середовищі, демонстрація працездатності);</a:t>
            </a:r>
            <a:br>
              <a:rPr lang="uk-UA" sz="2100">
                <a:latin typeface="Arial"/>
                <a:ea typeface="Arial"/>
                <a:cs typeface="Arial"/>
                <a:sym typeface="Arial"/>
              </a:rPr>
            </a:br>
            <a:r>
              <a:rPr b="1" lang="uk-UA" sz="2100">
                <a:latin typeface="Arial"/>
                <a:ea typeface="Arial"/>
                <a:cs typeface="Arial"/>
                <a:sym typeface="Arial"/>
              </a:rPr>
              <a:t>TRL 7–9</a:t>
            </a:r>
            <a:r>
              <a:rPr lang="uk-UA" sz="2100">
                <a:latin typeface="Arial"/>
                <a:ea typeface="Arial"/>
                <a:cs typeface="Arial"/>
                <a:sym typeface="Arial"/>
              </a:rPr>
              <a:t> — стадія впровадження (демонстрація в реальних умовах, підготовка до комерціалізації, серійне виробництво).</a:t>
            </a:r>
            <a:br>
              <a:rPr lang="uk-UA" sz="2100">
                <a:latin typeface="Arial"/>
                <a:ea typeface="Arial"/>
                <a:cs typeface="Arial"/>
                <a:sym typeface="Arial"/>
              </a:rPr>
            </a:br>
            <a:endParaRPr sz="21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52380"/>
              <a:buFont typeface="Arial"/>
              <a:buNone/>
            </a:pPr>
            <a:r>
              <a:rPr b="1" lang="uk-UA" sz="2100">
                <a:latin typeface="Arial"/>
                <a:ea typeface="Arial"/>
                <a:cs typeface="Arial"/>
                <a:sym typeface="Arial"/>
              </a:rPr>
              <a:t>Приклад:</a:t>
            </a:r>
            <a:br>
              <a:rPr b="1" lang="uk-UA" sz="2100">
                <a:latin typeface="Arial"/>
                <a:ea typeface="Arial"/>
                <a:cs typeface="Arial"/>
                <a:sym typeface="Arial"/>
              </a:rPr>
            </a:br>
            <a:r>
              <a:rPr lang="uk-UA" sz="2100">
                <a:latin typeface="Arial"/>
                <a:ea typeface="Arial"/>
                <a:cs typeface="Arial"/>
                <a:sym typeface="Arial"/>
              </a:rPr>
              <a:t> У проєкті з розробки наноматеріалів для сенсорів:</a:t>
            </a:r>
            <a:endParaRPr sz="2100"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uk-UA" sz="2100">
                <a:latin typeface="Arial"/>
                <a:ea typeface="Arial"/>
                <a:cs typeface="Arial"/>
                <a:sym typeface="Arial"/>
              </a:rPr>
              <a:t>TRL 3 — проведено базові лабораторні тести;</a:t>
            </a:r>
            <a:endParaRPr sz="2100"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uk-UA" sz="2100">
                <a:latin typeface="Arial"/>
                <a:ea typeface="Arial"/>
                <a:cs typeface="Arial"/>
                <a:sym typeface="Arial"/>
              </a:rPr>
              <a:t>TRL 6 — створено функціональний прототип;</a:t>
            </a:r>
            <a:br>
              <a:rPr lang="uk-UA" sz="2100">
                <a:latin typeface="Arial"/>
                <a:ea typeface="Arial"/>
                <a:cs typeface="Arial"/>
                <a:sym typeface="Arial"/>
              </a:rPr>
            </a:br>
            <a:endParaRPr sz="2100"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100">
                <a:latin typeface="Arial"/>
                <a:ea typeface="Arial"/>
                <a:cs typeface="Arial"/>
                <a:sym typeface="Arial"/>
              </a:rPr>
              <a:t>TRL 8 — технологія інтегрована в діючу систему.</a:t>
            </a:r>
            <a:br>
              <a:rPr lang="uk-UA" sz="2100">
                <a:latin typeface="Arial"/>
                <a:ea typeface="Arial"/>
                <a:cs typeface="Arial"/>
                <a:sym typeface="Arial"/>
              </a:rPr>
            </a:br>
            <a:endParaRPr sz="21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uk-UA" sz="2100">
                <a:latin typeface="Arial"/>
                <a:ea typeface="Arial"/>
                <a:cs typeface="Arial"/>
                <a:sym typeface="Arial"/>
              </a:rPr>
              <a:t>TRL допомагає оцінити готовність інноваційної технології до ринку, визначити потреби в ресурсах і ризики на кожному етапі розвитку.</a:t>
            </a:r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3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p27"/>
          <p:cNvSpPr txBox="1"/>
          <p:nvPr>
            <p:ph type="title"/>
          </p:nvPr>
        </p:nvSpPr>
        <p:spPr>
          <a:xfrm>
            <a:off x="960120" y="501868"/>
            <a:ext cx="10515600" cy="9764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3200"/>
              <a:buFont typeface="Calibri"/>
              <a:buNone/>
            </a:pPr>
            <a:r>
              <a:rPr b="1" lang="uk-UA" sz="3200">
                <a:solidFill>
                  <a:srgbClr val="00B0F0"/>
                </a:solidFill>
              </a:rPr>
              <a:t>Приклади Stakeholders</a:t>
            </a:r>
            <a:endParaRPr b="1" sz="3200">
              <a:solidFill>
                <a:srgbClr val="00B0F0"/>
              </a:solidFill>
            </a:endParaRPr>
          </a:p>
        </p:txBody>
      </p:sp>
      <p:sp>
        <p:nvSpPr>
          <p:cNvPr id="265" name="Google Shape;265;p27"/>
          <p:cNvSpPr txBox="1"/>
          <p:nvPr>
            <p:ph idx="1" type="body"/>
          </p:nvPr>
        </p:nvSpPr>
        <p:spPr>
          <a:xfrm>
            <a:off x="838200" y="1478280"/>
            <a:ext cx="10515600" cy="45588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85000" lnSpcReduction="20000"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b="1" lang="uk-UA"/>
              <a:t>PO (Project Owner)</a:t>
            </a:r>
            <a:r>
              <a:rPr lang="uk-UA"/>
              <a:t> — </a:t>
            </a:r>
            <a:r>
              <a:rPr b="1" lang="uk-UA"/>
              <a:t>Власник проєкту</a:t>
            </a:r>
            <a:r>
              <a:rPr lang="uk-UA"/>
              <a:t> — кафедра, спонсор або організація, що ініціює та фінансує проєкт, визначає його стратегічні цілі й очікувані результати.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b="1" lang="uk-UA"/>
              <a:t>PM (Project Manager)</a:t>
            </a:r>
            <a:r>
              <a:rPr lang="uk-UA"/>
              <a:t> — </a:t>
            </a:r>
            <a:r>
              <a:rPr b="1" lang="uk-UA"/>
              <a:t>Керівник проєкту</a:t>
            </a:r>
            <a:r>
              <a:rPr lang="uk-UA"/>
              <a:t> — відповідає за планування, координацію, виконання й контроль усіх робіт, забезпечує досягнення цілей проєкту в межах термінів і бюджету.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b="1" lang="uk-UA"/>
              <a:t>SP (Solution Provider)</a:t>
            </a:r>
            <a:r>
              <a:rPr lang="uk-UA"/>
              <a:t> — </a:t>
            </a:r>
            <a:r>
              <a:rPr b="1" lang="uk-UA"/>
              <a:t>Виконавець / постачальник рішення</a:t>
            </a:r>
            <a:r>
              <a:rPr lang="uk-UA"/>
              <a:t> — команда або технічна група, що безпосередньо розробляє продукт, проводить дослідження чи створює прототип.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b="1" lang="uk-UA"/>
              <a:t>Users (End Users)</a:t>
            </a:r>
            <a:r>
              <a:rPr lang="uk-UA"/>
              <a:t> — </a:t>
            </a:r>
            <a:r>
              <a:rPr b="1" lang="uk-UA"/>
              <a:t>Користувачі / кінцеві користувачі</a:t>
            </a:r>
            <a:r>
              <a:rPr lang="uk-UA"/>
              <a:t> — студенти, викладачі, лабораторії чи організації, які використовуватимуть результати проєкту.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b="1" lang="uk-UA"/>
              <a:t>PSC (Project Steering Committee)</a:t>
            </a:r>
            <a:r>
              <a:rPr lang="uk-UA"/>
              <a:t> — </a:t>
            </a:r>
            <a:r>
              <a:rPr b="1" lang="uk-UA"/>
              <a:t>Керівний комітет проєкту / наглядова рада</a:t>
            </a:r>
            <a:r>
              <a:rPr lang="uk-UA"/>
              <a:t> — група старших представників (наприклад, академічна рада), що контролює стратегічне спрямування, ухвалює ключові рішення й підтримує реалізацію проєкту.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389864a7a6f_0_18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-UA"/>
              <a:t> </a:t>
            </a:r>
            <a:r>
              <a:rPr b="1" lang="uk-UA" sz="3200">
                <a:solidFill>
                  <a:srgbClr val="00B0F0"/>
                </a:solidFill>
              </a:rPr>
              <a:t>Основне джерело</a:t>
            </a:r>
            <a:endParaRPr>
              <a:solidFill>
                <a:schemeClr val="accent5"/>
              </a:solidFill>
            </a:endParaRPr>
          </a:p>
        </p:txBody>
      </p:sp>
      <p:sp>
        <p:nvSpPr>
          <p:cNvPr id="104" name="Google Shape;104;g389864a7a6f_0_18"/>
          <p:cNvSpPr txBox="1"/>
          <p:nvPr>
            <p:ph idx="1" type="body"/>
          </p:nvPr>
        </p:nvSpPr>
        <p:spPr>
          <a:xfrm>
            <a:off x="838200" y="1825625"/>
            <a:ext cx="10515600" cy="40812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uk-UA">
                <a:latin typeface="Arial"/>
                <a:ea typeface="Arial"/>
                <a:cs typeface="Arial"/>
                <a:sym typeface="Arial"/>
              </a:rPr>
              <a:t>•</a:t>
            </a:r>
            <a:r>
              <a:rPr lang="uk-UA"/>
              <a:t>PM2 Project Management Methodology. Guide 3.0 / European Commission. Centre of Excellence in Project Management (CoEPM²) – Brussels, Luxembourg, 2021, p.147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uk-UA"/>
              <a:t>Посилання:</a:t>
            </a:r>
            <a:r>
              <a:rPr lang="uk-UA">
                <a:uFill>
                  <a:noFill/>
                </a:uFill>
                <a:hlinkClick r:id="rId3"/>
              </a:rPr>
              <a:t> </a:t>
            </a:r>
            <a:r>
              <a:rPr b="1" lang="uk-UA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4"/>
              </a:rPr>
              <a:t>PM² Guide 3.0</a:t>
            </a:r>
            <a:endParaRPr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9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28"/>
          <p:cNvSpPr txBox="1"/>
          <p:nvPr>
            <p:ph type="title"/>
          </p:nvPr>
        </p:nvSpPr>
        <p:spPr>
          <a:xfrm>
            <a:off x="960120" y="501868"/>
            <a:ext cx="10515600" cy="9764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3200"/>
              <a:buFont typeface="Calibri"/>
              <a:buNone/>
            </a:pPr>
            <a:r>
              <a:rPr b="1" lang="uk-UA" sz="3200">
                <a:solidFill>
                  <a:srgbClr val="00B0F0"/>
                </a:solidFill>
              </a:rPr>
              <a:t>Lessons Learned (Вивчені уроки)</a:t>
            </a:r>
            <a:endParaRPr/>
          </a:p>
        </p:txBody>
      </p:sp>
      <p:sp>
        <p:nvSpPr>
          <p:cNvPr id="271" name="Google Shape;271;p28"/>
          <p:cNvSpPr txBox="1"/>
          <p:nvPr>
            <p:ph idx="1" type="body"/>
          </p:nvPr>
        </p:nvSpPr>
        <p:spPr>
          <a:xfrm>
            <a:off x="838200" y="2590800"/>
            <a:ext cx="10515600" cy="34463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uk-UA"/>
              <a:t>Запис досвіду після завершення проєкту: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uk-UA"/>
              <a:t>Що спрацювало добре?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uk-UA"/>
              <a:t>Що можна було зробити краще?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uk-UA"/>
              <a:t>Як це використати в наступних проєктах?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5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p29"/>
          <p:cNvSpPr txBox="1"/>
          <p:nvPr>
            <p:ph type="title"/>
          </p:nvPr>
        </p:nvSpPr>
        <p:spPr>
          <a:xfrm>
            <a:off x="960120" y="501868"/>
            <a:ext cx="10515600" cy="9764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3200"/>
              <a:buFont typeface="Calibri"/>
              <a:buNone/>
            </a:pPr>
            <a:r>
              <a:rPr b="1" lang="uk-UA" sz="3200">
                <a:solidFill>
                  <a:srgbClr val="00B0F0"/>
                </a:solidFill>
              </a:rPr>
              <a:t>Особливості інноваційних проєктів</a:t>
            </a:r>
            <a:endParaRPr/>
          </a:p>
        </p:txBody>
      </p:sp>
      <p:sp>
        <p:nvSpPr>
          <p:cNvPr id="277" name="Google Shape;277;p29"/>
          <p:cNvSpPr txBox="1"/>
          <p:nvPr>
            <p:ph idx="1" type="body"/>
          </p:nvPr>
        </p:nvSpPr>
        <p:spPr>
          <a:xfrm>
            <a:off x="838200" y="1478280"/>
            <a:ext cx="10515600" cy="45588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uk-UA"/>
              <a:t>Високий технологічний ризик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uk-UA"/>
              <a:t>Залежність від рівня TRL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uk-UA"/>
              <a:t>Командна міждисциплінарна робота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uk-UA"/>
              <a:t>Важливість чіткої фази ініціації</a:t>
            </a:r>
            <a:endParaRPr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g389864a7a6f_0_0"/>
          <p:cNvSpPr txBox="1"/>
          <p:nvPr>
            <p:ph type="title"/>
          </p:nvPr>
        </p:nvSpPr>
        <p:spPr>
          <a:xfrm>
            <a:off x="960120" y="501868"/>
            <a:ext cx="10515600" cy="976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3200"/>
              <a:buFont typeface="Calibri"/>
              <a:buNone/>
            </a:pPr>
            <a:r>
              <a:rPr b="1" lang="uk-UA" sz="3200">
                <a:solidFill>
                  <a:srgbClr val="00B0F0"/>
                </a:solidFill>
              </a:rPr>
              <a:t>Пріоритезація та відбір проєктів</a:t>
            </a:r>
            <a:endParaRPr/>
          </a:p>
        </p:txBody>
      </p:sp>
      <p:sp>
        <p:nvSpPr>
          <p:cNvPr id="283" name="Google Shape;283;g389864a7a6f_0_0"/>
          <p:cNvSpPr txBox="1"/>
          <p:nvPr>
            <p:ph idx="1" type="body"/>
          </p:nvPr>
        </p:nvSpPr>
        <p:spPr>
          <a:xfrm>
            <a:off x="838200" y="1478280"/>
            <a:ext cx="10515600" cy="4558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uk-UA" sz="2400">
                <a:latin typeface="Arial"/>
                <a:ea typeface="Arial"/>
                <a:cs typeface="Arial"/>
                <a:sym typeface="Arial"/>
              </a:rPr>
              <a:t>Пріоритезація проєктів</a:t>
            </a:r>
            <a:r>
              <a:rPr lang="uk-UA" sz="2400">
                <a:latin typeface="Arial"/>
                <a:ea typeface="Arial"/>
                <a:cs typeface="Arial"/>
                <a:sym typeface="Arial"/>
              </a:rPr>
              <a:t> — це процес оцінювання і порівняння кількох проєктних ідей за визначеними критеріями для вибору найважливіших і найреалістичніших.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uk-UA" sz="2400">
                <a:latin typeface="Arial"/>
                <a:ea typeface="Arial"/>
                <a:cs typeface="Arial"/>
                <a:sym typeface="Arial"/>
              </a:rPr>
              <a:t>🔹 </a:t>
            </a:r>
            <a:r>
              <a:rPr b="1" lang="uk-UA" sz="2400">
                <a:latin typeface="Arial"/>
                <a:ea typeface="Arial"/>
                <a:cs typeface="Arial"/>
                <a:sym typeface="Arial"/>
              </a:rPr>
              <a:t>Основні критерії пріоритезації:</a:t>
            </a:r>
            <a:endParaRPr b="1" sz="2400">
              <a:latin typeface="Arial"/>
              <a:ea typeface="Arial"/>
              <a:cs typeface="Arial"/>
              <a:sym typeface="Arial"/>
            </a:endParaRPr>
          </a:p>
          <a:p>
            <a:pPr indent="-3810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2400"/>
              <a:buChar char="●"/>
            </a:pPr>
            <a:r>
              <a:rPr lang="uk-UA" sz="2400">
                <a:latin typeface="Arial"/>
                <a:ea typeface="Arial"/>
                <a:cs typeface="Arial"/>
                <a:sym typeface="Arial"/>
              </a:rPr>
              <a:t>Відповідність стратегічним цілям (науковим, освітнім, технологічним).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indent="-3810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uk-UA" sz="2400">
                <a:latin typeface="Arial"/>
                <a:ea typeface="Arial"/>
                <a:cs typeface="Arial"/>
                <a:sym typeface="Arial"/>
              </a:rPr>
              <a:t>Рівень інноваційності / TRL.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indent="-3810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uk-UA" sz="2400">
                <a:latin typeface="Arial"/>
                <a:ea typeface="Arial"/>
                <a:cs typeface="Arial"/>
                <a:sym typeface="Arial"/>
              </a:rPr>
              <a:t>Потенційна користь (соціальна, економічна, наукова).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indent="-3810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uk-UA" sz="2400">
                <a:latin typeface="Arial"/>
                <a:ea typeface="Arial"/>
                <a:cs typeface="Arial"/>
                <a:sym typeface="Arial"/>
              </a:rPr>
              <a:t>Реалістичність виконання (доступність ресурсів, часу, команди).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indent="-3810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uk-UA" sz="2400">
                <a:latin typeface="Arial"/>
                <a:ea typeface="Arial"/>
                <a:cs typeface="Arial"/>
                <a:sym typeface="Arial"/>
              </a:rPr>
              <a:t>Рівень ризиків і невизначеності.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indent="0" lvl="0" marL="22860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7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g389864a7a6f_0_7"/>
          <p:cNvSpPr txBox="1"/>
          <p:nvPr>
            <p:ph type="title"/>
          </p:nvPr>
        </p:nvSpPr>
        <p:spPr>
          <a:xfrm>
            <a:off x="960125" y="400373"/>
            <a:ext cx="10515600" cy="70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3200"/>
              <a:buFont typeface="Calibri"/>
              <a:buNone/>
            </a:pPr>
            <a:r>
              <a:rPr b="1" lang="uk-UA" sz="3200">
                <a:solidFill>
                  <a:srgbClr val="00B0F0"/>
                </a:solidFill>
              </a:rPr>
              <a:t>Пріоритезація та відбір: матриця відбору</a:t>
            </a:r>
            <a:endParaRPr/>
          </a:p>
        </p:txBody>
      </p:sp>
      <p:sp>
        <p:nvSpPr>
          <p:cNvPr id="289" name="Google Shape;289;g389864a7a6f_0_7"/>
          <p:cNvSpPr txBox="1"/>
          <p:nvPr>
            <p:ph idx="1" type="body"/>
          </p:nvPr>
        </p:nvSpPr>
        <p:spPr>
          <a:xfrm>
            <a:off x="838200" y="1107775"/>
            <a:ext cx="2586300" cy="5103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uk-UA" sz="1400">
                <a:latin typeface="Arial"/>
                <a:ea typeface="Arial"/>
                <a:cs typeface="Arial"/>
                <a:sym typeface="Arial"/>
              </a:rPr>
              <a:t>Кожен критерій оцінюється за шкалою </a:t>
            </a:r>
            <a:r>
              <a:rPr b="1" lang="uk-UA" sz="1400">
                <a:latin typeface="Arial"/>
                <a:ea typeface="Arial"/>
                <a:cs typeface="Arial"/>
                <a:sym typeface="Arial"/>
              </a:rPr>
              <a:t>1–5</a:t>
            </a:r>
            <a:r>
              <a:rPr lang="uk-UA" sz="1400">
                <a:latin typeface="Arial"/>
                <a:ea typeface="Arial"/>
                <a:cs typeface="Arial"/>
                <a:sym typeface="Arial"/>
              </a:rPr>
              <a:t>, де </a:t>
            </a:r>
            <a:r>
              <a:rPr b="1" lang="uk-UA" sz="1400">
                <a:latin typeface="Arial"/>
                <a:ea typeface="Arial"/>
                <a:cs typeface="Arial"/>
                <a:sym typeface="Arial"/>
              </a:rPr>
              <a:t>1 – низький рівень</a:t>
            </a:r>
            <a:r>
              <a:rPr lang="uk-UA" sz="1400">
                <a:latin typeface="Arial"/>
                <a:ea typeface="Arial"/>
                <a:cs typeface="Arial"/>
                <a:sym typeface="Arial"/>
              </a:rPr>
              <a:t>, </a:t>
            </a:r>
            <a:r>
              <a:rPr b="1" lang="uk-UA" sz="1400">
                <a:latin typeface="Arial"/>
                <a:ea typeface="Arial"/>
                <a:cs typeface="Arial"/>
                <a:sym typeface="Arial"/>
              </a:rPr>
              <a:t>5 – високий рівень</a:t>
            </a:r>
            <a:r>
              <a:rPr lang="uk-UA" sz="1400">
                <a:latin typeface="Arial"/>
                <a:ea typeface="Arial"/>
                <a:cs typeface="Arial"/>
                <a:sym typeface="Arial"/>
              </a:rPr>
              <a:t>.</a:t>
            </a:r>
            <a:endParaRPr sz="14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uk-UA" sz="1400">
                <a:latin typeface="Arial"/>
                <a:ea typeface="Arial"/>
                <a:cs typeface="Arial"/>
                <a:sym typeface="Arial"/>
              </a:rPr>
              <a:t>Як інтерпретувати результати:</a:t>
            </a:r>
            <a:endParaRPr b="1" sz="14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uk-UA" sz="1400">
                <a:latin typeface="Arial"/>
                <a:ea typeface="Arial"/>
                <a:cs typeface="Arial"/>
                <a:sym typeface="Arial"/>
              </a:rPr>
              <a:t>20–18 балів</a:t>
            </a:r>
            <a:r>
              <a:rPr lang="uk-UA" sz="1400">
                <a:latin typeface="Arial"/>
                <a:ea typeface="Arial"/>
                <a:cs typeface="Arial"/>
                <a:sym typeface="Arial"/>
              </a:rPr>
              <a:t> → Високий пріоритет (варто реалізовувати першочергово).</a:t>
            </a:r>
            <a:br>
              <a:rPr lang="uk-UA" sz="1400">
                <a:latin typeface="Arial"/>
                <a:ea typeface="Arial"/>
                <a:cs typeface="Arial"/>
                <a:sym typeface="Arial"/>
              </a:rPr>
            </a:br>
            <a:r>
              <a:rPr b="1" lang="uk-UA" sz="1400">
                <a:latin typeface="Arial"/>
                <a:ea typeface="Arial"/>
                <a:cs typeface="Arial"/>
                <a:sym typeface="Arial"/>
              </a:rPr>
              <a:t>17–15 балів</a:t>
            </a:r>
            <a:r>
              <a:rPr lang="uk-UA" sz="1400">
                <a:latin typeface="Arial"/>
                <a:ea typeface="Arial"/>
                <a:cs typeface="Arial"/>
                <a:sym typeface="Arial"/>
              </a:rPr>
              <a:t> → Середній пріоритет (реалізовувати за наявності ресурсів).</a:t>
            </a:r>
            <a:br>
              <a:rPr lang="uk-UA" sz="1400">
                <a:latin typeface="Arial"/>
                <a:ea typeface="Arial"/>
                <a:cs typeface="Arial"/>
                <a:sym typeface="Arial"/>
              </a:rPr>
            </a:br>
            <a:r>
              <a:rPr b="1" lang="uk-UA" sz="1400">
                <a:latin typeface="Arial"/>
                <a:ea typeface="Arial"/>
                <a:cs typeface="Arial"/>
                <a:sym typeface="Arial"/>
              </a:rPr>
              <a:t>14 і нижче</a:t>
            </a:r>
            <a:r>
              <a:rPr lang="uk-UA" sz="1400">
                <a:latin typeface="Arial"/>
                <a:ea typeface="Arial"/>
                <a:cs typeface="Arial"/>
                <a:sym typeface="Arial"/>
              </a:rPr>
              <a:t> → Низький пріоритет (потребує доопрацювання або партнерства).</a:t>
            </a:r>
            <a:endParaRPr sz="1400">
              <a:latin typeface="Arial"/>
              <a:ea typeface="Arial"/>
              <a:cs typeface="Arial"/>
              <a:sym typeface="Arial"/>
            </a:endParaRPr>
          </a:p>
          <a:p>
            <a:pPr indent="0" lvl="0" marL="22860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100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90" name="Google Shape;290;g389864a7a6f_0_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590913" y="2046100"/>
            <a:ext cx="7762875" cy="3990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4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p30"/>
          <p:cNvSpPr txBox="1"/>
          <p:nvPr>
            <p:ph type="title"/>
          </p:nvPr>
        </p:nvSpPr>
        <p:spPr>
          <a:xfrm>
            <a:off x="960120" y="501868"/>
            <a:ext cx="10515600" cy="9764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3200"/>
              <a:buFont typeface="Calibri"/>
              <a:buNone/>
            </a:pPr>
            <a:r>
              <a:rPr b="1" lang="uk-UA" sz="3200">
                <a:solidFill>
                  <a:srgbClr val="00B0F0"/>
                </a:solidFill>
              </a:rPr>
              <a:t>Узагальнення теми 1</a:t>
            </a:r>
            <a:endParaRPr/>
          </a:p>
        </p:txBody>
      </p:sp>
      <p:sp>
        <p:nvSpPr>
          <p:cNvPr id="296" name="Google Shape;296;p30"/>
          <p:cNvSpPr txBox="1"/>
          <p:nvPr>
            <p:ph idx="1" type="body"/>
          </p:nvPr>
        </p:nvSpPr>
        <p:spPr>
          <a:xfrm>
            <a:off x="838200" y="1478280"/>
            <a:ext cx="10515600" cy="45588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77500" lnSpcReduction="2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b="1" lang="uk-UA"/>
              <a:t>PM² = структура + гнучкість</a:t>
            </a:r>
            <a:r>
              <a:rPr lang="uk-UA"/>
              <a:t>— методологія PM² поєднує чітку логіку управління (етапи, ролі, артефакти) з можливістю адаптації до специфіки інноваційних, наукових чи освітніх проєктів.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b="1" lang="uk-UA"/>
              <a:t>Deliverables → Outcomes → Benefits </a:t>
            </a:r>
            <a:r>
              <a:rPr lang="uk-UA"/>
              <a:t>— від результатів до вигод: спочатку команда створює конкретні *</a:t>
            </a:r>
            <a:r>
              <a:rPr b="1" lang="uk-UA"/>
              <a:t>deliverables</a:t>
            </a:r>
            <a:r>
              <a:rPr lang="uk-UA"/>
              <a:t>* (продукти, звіти, прототипи), потім досягає *</a:t>
            </a:r>
            <a:r>
              <a:rPr b="1" lang="uk-UA"/>
              <a:t>outcomes</a:t>
            </a:r>
            <a:r>
              <a:rPr lang="uk-UA"/>
              <a:t>* — практичних змін або покращень, а згодом формуються *</a:t>
            </a:r>
            <a:r>
              <a:rPr b="1" lang="uk-UA"/>
              <a:t>benefits</a:t>
            </a:r>
            <a:r>
              <a:rPr lang="uk-UA"/>
              <a:t>* — довгострокові вигоди, наприклад, підвищення ефективності, нові знання чи комерціалізація результатів.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b="1" lang="uk-UA"/>
              <a:t>Stakeholders → Roles → Responsibilities </a:t>
            </a:r>
            <a:r>
              <a:rPr lang="uk-UA"/>
              <a:t>— управління командою та взаємодія: важливо чітко визначити *</a:t>
            </a:r>
            <a:r>
              <a:rPr b="1" lang="uk-UA"/>
              <a:t>stakeholders</a:t>
            </a:r>
            <a:r>
              <a:rPr lang="uk-UA"/>
              <a:t>* (усіх залучених сторін), їхні *</a:t>
            </a:r>
            <a:r>
              <a:rPr b="1" lang="uk-UA"/>
              <a:t>roles</a:t>
            </a:r>
            <a:r>
              <a:rPr lang="uk-UA"/>
              <a:t>* (ролі в структурі проєкту) і *</a:t>
            </a:r>
            <a:r>
              <a:rPr b="1" lang="uk-UA"/>
              <a:t>responsibilities</a:t>
            </a:r>
            <a:r>
              <a:rPr lang="uk-UA"/>
              <a:t>* (зони відповідальності), щоб уникнути конфліктів і забезпечити узгодженість дій.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b="1" lang="uk-UA"/>
              <a:t>Charter → Plan → Execution → Lessons Learned </a:t>
            </a:r>
            <a:r>
              <a:rPr lang="uk-UA"/>
              <a:t>— повний життєвий цикл проєкту: *</a:t>
            </a:r>
            <a:r>
              <a:rPr b="1" lang="uk-UA"/>
              <a:t>Charter</a:t>
            </a:r>
            <a:r>
              <a:rPr lang="uk-UA"/>
              <a:t>* визначає мету та рамки проєкту, *</a:t>
            </a:r>
            <a:r>
              <a:rPr b="1" lang="uk-UA"/>
              <a:t>Plan</a:t>
            </a:r>
            <a:r>
              <a:rPr lang="uk-UA"/>
              <a:t>* конкретизує дії, ресурси й розклад, *</a:t>
            </a:r>
            <a:r>
              <a:rPr b="1" lang="uk-UA"/>
              <a:t>Execution</a:t>
            </a:r>
            <a:r>
              <a:rPr lang="uk-UA"/>
              <a:t>* — реалізація плану та досягнення результатів, а *</a:t>
            </a:r>
            <a:r>
              <a:rPr b="1" lang="uk-UA"/>
              <a:t>Lessons Learned</a:t>
            </a:r>
            <a:r>
              <a:rPr lang="uk-UA"/>
              <a:t>* — аналіз досвіду, що формує основу для вдосконалення наступних проєктів.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0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31"/>
          <p:cNvSpPr txBox="1"/>
          <p:nvPr>
            <p:ph type="title"/>
          </p:nvPr>
        </p:nvSpPr>
        <p:spPr>
          <a:xfrm>
            <a:off x="960120" y="501868"/>
            <a:ext cx="10515600" cy="9764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3200"/>
              <a:buFont typeface="Calibri"/>
              <a:buNone/>
            </a:pPr>
            <a:r>
              <a:rPr b="1" lang="uk-UA" sz="3200">
                <a:solidFill>
                  <a:srgbClr val="00B0F0"/>
                </a:solidFill>
              </a:rPr>
              <a:t>Практична робота</a:t>
            </a:r>
            <a:endParaRPr/>
          </a:p>
        </p:txBody>
      </p:sp>
      <p:sp>
        <p:nvSpPr>
          <p:cNvPr id="302" name="Google Shape;302;p31"/>
          <p:cNvSpPr txBox="1"/>
          <p:nvPr>
            <p:ph idx="1" type="body"/>
          </p:nvPr>
        </p:nvSpPr>
        <p:spPr>
          <a:xfrm>
            <a:off x="838200" y="1478280"/>
            <a:ext cx="10515600" cy="45588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uk-UA"/>
              <a:t>розробка </a:t>
            </a:r>
            <a:r>
              <a:rPr b="1" lang="uk-UA"/>
              <a:t>Project Charter</a:t>
            </a:r>
            <a:br>
              <a:rPr lang="uk-UA"/>
            </a:br>
            <a:r>
              <a:rPr lang="uk-UA"/>
              <a:t>(власний інноваційний проєкт, шаблон адаптований за PM²)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uk-UA"/>
              <a:t>Тест (Excel file )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3"/>
          <p:cNvSpPr txBox="1"/>
          <p:nvPr>
            <p:ph type="title"/>
          </p:nvPr>
        </p:nvSpPr>
        <p:spPr>
          <a:xfrm>
            <a:off x="960120" y="501868"/>
            <a:ext cx="10515600" cy="167745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3200"/>
              <a:buFont typeface="Calibri"/>
              <a:buNone/>
            </a:pPr>
            <a:r>
              <a:rPr b="1" lang="uk-UA" sz="3200">
                <a:solidFill>
                  <a:srgbClr val="00B0F0"/>
                </a:solidFill>
              </a:rPr>
              <a:t>Основна мета вивчення теми:</a:t>
            </a:r>
            <a:endParaRPr/>
          </a:p>
        </p:txBody>
      </p:sp>
      <p:sp>
        <p:nvSpPr>
          <p:cNvPr id="110" name="Google Shape;110;p3"/>
          <p:cNvSpPr txBox="1"/>
          <p:nvPr>
            <p:ph idx="1" type="body"/>
          </p:nvPr>
        </p:nvSpPr>
        <p:spPr>
          <a:xfrm>
            <a:off x="838200" y="2865120"/>
            <a:ext cx="10515600" cy="3171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uk-UA"/>
              <a:t>Ознайомитися із базовими поняттями PM².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uk-UA"/>
              <a:t>Пояснити життєвий цикл проєкту та ролі учасників.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uk-UA"/>
              <a:t>Навчитися створювати перший артефакт — </a:t>
            </a:r>
            <a:r>
              <a:rPr b="1" lang="uk-UA"/>
              <a:t>Project Charter (Статут проєкту)</a:t>
            </a:r>
            <a:r>
              <a:rPr lang="uk-UA"/>
              <a:t>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4"/>
          <p:cNvSpPr txBox="1"/>
          <p:nvPr>
            <p:ph type="title"/>
          </p:nvPr>
        </p:nvSpPr>
        <p:spPr>
          <a:xfrm>
            <a:off x="960120" y="501868"/>
            <a:ext cx="10515600" cy="9764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3200"/>
              <a:buFont typeface="Calibri"/>
              <a:buNone/>
            </a:pPr>
            <a:r>
              <a:rPr b="1" lang="uk-UA" sz="3200">
                <a:solidFill>
                  <a:srgbClr val="00B0F0"/>
                </a:solidFill>
              </a:rPr>
              <a:t>Що таке проєкт (Project)?</a:t>
            </a:r>
            <a:endParaRPr b="1" sz="3200">
              <a:solidFill>
                <a:srgbClr val="00B0F0"/>
              </a:solidFill>
            </a:endParaRPr>
          </a:p>
        </p:txBody>
      </p:sp>
      <p:sp>
        <p:nvSpPr>
          <p:cNvPr id="116" name="Google Shape;116;p4"/>
          <p:cNvSpPr txBox="1"/>
          <p:nvPr>
            <p:ph idx="1" type="body"/>
          </p:nvPr>
        </p:nvSpPr>
        <p:spPr>
          <a:xfrm>
            <a:off x="838200" y="2179320"/>
            <a:ext cx="10515600" cy="38577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b="1" lang="uk-UA"/>
              <a:t>Project</a:t>
            </a:r>
            <a:r>
              <a:rPr lang="uk-UA"/>
              <a:t> — тимчасова діяльність, спрямована на створення </a:t>
            </a:r>
            <a:r>
              <a:rPr b="1" lang="uk-UA"/>
              <a:t>унікального результату</a:t>
            </a:r>
            <a:r>
              <a:rPr lang="uk-UA"/>
              <a:t> (продукту, послуги або рішення).</a:t>
            </a:r>
            <a:br>
              <a:rPr lang="uk-UA"/>
            </a:br>
            <a:r>
              <a:rPr b="1" lang="uk-UA"/>
              <a:t>Ключові ознаки: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uk-UA"/>
              <a:t>має початок і кінець (temporary);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uk-UA"/>
              <a:t>має чітку мету (purpose);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uk-UA"/>
              <a:t>створює нову цінність (value creation).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5"/>
          <p:cNvSpPr txBox="1"/>
          <p:nvPr>
            <p:ph type="title"/>
          </p:nvPr>
        </p:nvSpPr>
        <p:spPr>
          <a:xfrm>
            <a:off x="960120" y="501868"/>
            <a:ext cx="10515600" cy="9764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3200"/>
              <a:buFont typeface="Calibri"/>
              <a:buNone/>
            </a:pPr>
            <a:r>
              <a:rPr b="1" lang="uk-UA" sz="3200">
                <a:solidFill>
                  <a:srgbClr val="00B0F0"/>
                </a:solidFill>
              </a:rPr>
              <a:t>Що таке управління проєктом (Project Management)?</a:t>
            </a:r>
            <a:endParaRPr b="1" sz="3200">
              <a:solidFill>
                <a:srgbClr val="00B0F0"/>
              </a:solidFill>
            </a:endParaRPr>
          </a:p>
        </p:txBody>
      </p:sp>
      <p:sp>
        <p:nvSpPr>
          <p:cNvPr id="122" name="Google Shape;122;p5"/>
          <p:cNvSpPr txBox="1"/>
          <p:nvPr>
            <p:ph idx="1" type="body"/>
          </p:nvPr>
        </p:nvSpPr>
        <p:spPr>
          <a:xfrm>
            <a:off x="838200" y="1478280"/>
            <a:ext cx="10515600" cy="45588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uk-UA"/>
              <a:t>Це </a:t>
            </a:r>
            <a:r>
              <a:rPr b="1" lang="uk-UA"/>
              <a:t>планування, організація, контроль і завершення</a:t>
            </a:r>
            <a:r>
              <a:rPr lang="uk-UA"/>
              <a:t> робіт для досягнення цілей у межах обмежень: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b="1" lang="uk-UA"/>
              <a:t>Scope</a:t>
            </a:r>
            <a:r>
              <a:rPr lang="uk-UA"/>
              <a:t> – зміст/обсяг;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b="1" lang="uk-UA"/>
              <a:t>Time</a:t>
            </a:r>
            <a:r>
              <a:rPr lang="uk-UA"/>
              <a:t> – терміни;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b="1" lang="uk-UA"/>
              <a:t>Cost</a:t>
            </a:r>
            <a:r>
              <a:rPr lang="uk-UA"/>
              <a:t> – бюджет;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b="1" lang="uk-UA"/>
              <a:t>Quality</a:t>
            </a:r>
            <a:r>
              <a:rPr lang="uk-UA"/>
              <a:t> – якість.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  <p:pic>
        <p:nvPicPr>
          <p:cNvPr id="123" name="Google Shape;123;p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34774" y="2739550"/>
            <a:ext cx="6050650" cy="3157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6"/>
          <p:cNvSpPr txBox="1"/>
          <p:nvPr>
            <p:ph type="title"/>
          </p:nvPr>
        </p:nvSpPr>
        <p:spPr>
          <a:xfrm>
            <a:off x="960120" y="501868"/>
            <a:ext cx="10515600" cy="9764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3200"/>
              <a:buFont typeface="Calibri"/>
              <a:buNone/>
            </a:pPr>
            <a:r>
              <a:rPr b="1" lang="uk-UA" sz="3200">
                <a:solidFill>
                  <a:srgbClr val="00B0F0"/>
                </a:solidFill>
              </a:rPr>
              <a:t>Що таке Project Constraints (Обмеження)?</a:t>
            </a:r>
            <a:endParaRPr b="1" sz="3200">
              <a:solidFill>
                <a:srgbClr val="00B0F0"/>
              </a:solidFill>
            </a:endParaRPr>
          </a:p>
        </p:txBody>
      </p:sp>
      <p:sp>
        <p:nvSpPr>
          <p:cNvPr id="129" name="Google Shape;129;p6"/>
          <p:cNvSpPr txBox="1"/>
          <p:nvPr>
            <p:ph idx="1" type="body"/>
          </p:nvPr>
        </p:nvSpPr>
        <p:spPr>
          <a:xfrm>
            <a:off x="838200" y="1478280"/>
            <a:ext cx="10515600" cy="45588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uk-UA"/>
              <a:t>Проєкт обмежений: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uk-UA"/>
              <a:t>часом (Time)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uk-UA"/>
              <a:t>вартістю (Cost)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uk-UA"/>
              <a:t>змістом (Scope)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uk-UA"/>
              <a:t>якістю (Quality)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br>
              <a:rPr lang="uk-UA"/>
            </a:br>
            <a:r>
              <a:rPr lang="uk-UA"/>
              <a:t>→ зміна однієї змінює інші. Це називається </a:t>
            </a:r>
            <a:r>
              <a:rPr b="1" lang="uk-UA"/>
              <a:t>“Triple Constraint”</a:t>
            </a:r>
            <a:r>
              <a:rPr lang="uk-UA"/>
              <a:t> або </a:t>
            </a:r>
            <a:r>
              <a:rPr b="1" lang="uk-UA"/>
              <a:t>Project Triangle</a:t>
            </a:r>
            <a:r>
              <a:rPr lang="uk-UA"/>
              <a:t>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  <p:pic>
        <p:nvPicPr>
          <p:cNvPr id="130" name="Google Shape;130;p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076371" y="1666875"/>
            <a:ext cx="4396250" cy="22942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7"/>
          <p:cNvSpPr txBox="1"/>
          <p:nvPr>
            <p:ph type="title"/>
          </p:nvPr>
        </p:nvSpPr>
        <p:spPr>
          <a:xfrm>
            <a:off x="960120" y="501868"/>
            <a:ext cx="10515600" cy="9764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3200"/>
              <a:buFont typeface="Calibri"/>
              <a:buNone/>
            </a:pPr>
            <a:r>
              <a:rPr b="1" lang="uk-UA" sz="3200">
                <a:solidFill>
                  <a:srgbClr val="00B0F0"/>
                </a:solidFill>
              </a:rPr>
              <a:t>Що Deliverable (Вихід проєкту)?</a:t>
            </a:r>
            <a:endParaRPr b="1" sz="3200">
              <a:solidFill>
                <a:srgbClr val="00B0F0"/>
              </a:solidFill>
            </a:endParaRPr>
          </a:p>
        </p:txBody>
      </p:sp>
      <p:sp>
        <p:nvSpPr>
          <p:cNvPr id="136" name="Google Shape;136;p7"/>
          <p:cNvSpPr txBox="1"/>
          <p:nvPr>
            <p:ph idx="1" type="body"/>
          </p:nvPr>
        </p:nvSpPr>
        <p:spPr>
          <a:xfrm>
            <a:off x="838200" y="1478280"/>
            <a:ext cx="10515600" cy="45588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b="1" lang="uk-UA"/>
              <a:t>Deliverable</a:t>
            </a:r>
            <a:r>
              <a:rPr lang="uk-UA"/>
              <a:t> — це конкретний </a:t>
            </a:r>
            <a:r>
              <a:rPr b="1" lang="uk-UA"/>
              <a:t>результат або продукт</a:t>
            </a:r>
            <a:r>
              <a:rPr lang="uk-UA"/>
              <a:t>, який створюється у межах проєкту.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br>
              <a:rPr lang="uk-UA"/>
            </a:br>
            <a:r>
              <a:rPr lang="uk-UA"/>
              <a:t>🔹 Може бути фізичним (пристрій, звіт, прототип) або нематеріальним (алгоритм, курс, методика).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br>
              <a:rPr lang="uk-UA"/>
            </a:br>
            <a:r>
              <a:rPr lang="uk-UA"/>
              <a:t>🔹 Усі deliverables визначаються у </a:t>
            </a:r>
            <a:r>
              <a:rPr b="1" lang="uk-UA"/>
              <a:t>Project Charter (статуті проєкту)</a:t>
            </a:r>
            <a:r>
              <a:rPr lang="uk-UA"/>
              <a:t> і фіксують, що саме команда “постачає”.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8"/>
          <p:cNvSpPr txBox="1"/>
          <p:nvPr>
            <p:ph type="title"/>
          </p:nvPr>
        </p:nvSpPr>
        <p:spPr>
          <a:xfrm>
            <a:off x="960120" y="501868"/>
            <a:ext cx="10515600" cy="9764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3200"/>
              <a:buFont typeface="Calibri"/>
              <a:buNone/>
            </a:pPr>
            <a:r>
              <a:rPr b="1" lang="uk-UA" sz="3200">
                <a:solidFill>
                  <a:srgbClr val="00B0F0"/>
                </a:solidFill>
              </a:rPr>
              <a:t>Що таке Outcome і Benefit?</a:t>
            </a:r>
            <a:endParaRPr b="1" sz="3200">
              <a:solidFill>
                <a:srgbClr val="00B0F0"/>
              </a:solidFill>
            </a:endParaRPr>
          </a:p>
        </p:txBody>
      </p:sp>
      <p:sp>
        <p:nvSpPr>
          <p:cNvPr id="142" name="Google Shape;142;p8"/>
          <p:cNvSpPr txBox="1"/>
          <p:nvPr>
            <p:ph idx="1" type="body"/>
          </p:nvPr>
        </p:nvSpPr>
        <p:spPr>
          <a:xfrm>
            <a:off x="838200" y="1478280"/>
            <a:ext cx="10515600" cy="45588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b="1" lang="uk-UA"/>
              <a:t>Outcome</a:t>
            </a:r>
            <a:r>
              <a:rPr lang="uk-UA"/>
              <a:t> — результат змін, яких досягнуто після реалізації deliverables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b="1" lang="uk-UA"/>
              <a:t>Benefit</a:t>
            </a:r>
            <a:r>
              <a:rPr lang="uk-UA"/>
              <a:t> — довгострокова вигода (економічна, наукова, соціальна).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br>
              <a:rPr lang="uk-UA"/>
            </a:br>
            <a:r>
              <a:rPr i="1" lang="uk-UA"/>
              <a:t>Приклад:</a:t>
            </a:r>
            <a:r>
              <a:rPr lang="uk-UA"/>
              <a:t> Deliverable – сенсор; Outcome – вимірює точніше; Benefit – новий продукт на ринку.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Тема Office">
  <a:themeElements>
    <a:clrScheme name="Офіс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Тема Office">
  <a:themeElements>
    <a:clrScheme name="Офіс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2025-06-02T11:31:06Z</dcterms:created>
  <dc:creator>Кубарева Ірина Володимирівна</dc:creator>
</cp:coreProperties>
</file>