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0" roundtripDataSignature="AMtx7mgDH6s2AVhwde2J7TYQ+MITQbDW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slide" Target="slides/slide35.xml"/><Relationship Id="rId16" Type="http://schemas.openxmlformats.org/officeDocument/2006/relationships/slide" Target="slides/slide12.xml"/><Relationship Id="rId38" Type="http://schemas.openxmlformats.org/officeDocument/2006/relationships/slide" Target="slides/slide34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-U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68d6cd3e33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68d6cd3e33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368d6cd3e33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89864a7a6f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89864a7a6f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89864a7a6f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89864a7a6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389864a7a6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89864a7a6f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89864a7a6f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та вміс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Назва розділу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’єкти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 підпис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і підпис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pm2alliance.eu/publications/" TargetMode="External"/><Relationship Id="rId4" Type="http://schemas.openxmlformats.org/officeDocument/2006/relationships/hyperlink" Target="https://www.pm2alliance.eu/publications/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005840" y="2327591"/>
            <a:ext cx="9144000" cy="19138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b="1" lang="uk-UA" sz="4400">
                <a:solidFill>
                  <a:srgbClr val="00B0F0"/>
                </a:solidFill>
              </a:rPr>
              <a:t>Управління інноваційними проєктами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899160" y="453040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/>
              <a:t>Кубарева Ірина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/>
              <a:t>к.е.н., доцент, проєктний менеджер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uk-UA"/>
              <a:t>КАУ</a:t>
            </a:r>
            <a:endParaRPr/>
          </a:p>
        </p:txBody>
      </p:sp>
      <p:pic>
        <p:nvPicPr>
          <p:cNvPr descr="Київський академічний університет — Вікіпедія"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59" y="78103"/>
            <a:ext cx="2171700" cy="21050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5496791" y="442435"/>
            <a:ext cx="6047510" cy="7005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Calibri"/>
              <a:buNone/>
            </a:pPr>
            <a:r>
              <a:rPr b="1" i="0" lang="uk-UA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Кафедра менеджменту інновацій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Stakeholders (Зацікавлені сторони)?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48" name="Google Shape;148;p9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Stakeholders</a:t>
            </a:r>
            <a:r>
              <a:rPr lang="uk-UA"/>
              <a:t> — усі, хто впливає або зазнає впливу від проєкту.</a:t>
            </a:r>
            <a:br>
              <a:rPr lang="uk-UA"/>
            </a:br>
            <a:r>
              <a:rPr lang="uk-UA"/>
              <a:t>Категорії: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Project Owner (PO)</a:t>
            </a:r>
            <a:r>
              <a:rPr lang="uk-UA"/>
              <a:t> – замовник;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Project Manager (PM)</a:t>
            </a:r>
            <a:r>
              <a:rPr lang="uk-UA"/>
              <a:t> – керівник;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Business Manager (BM)</a:t>
            </a:r>
            <a:r>
              <a:rPr lang="uk-UA"/>
              <a:t> – відповідає за бізнес-обґрунтування;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Solution Provider (SP)</a:t>
            </a:r>
            <a:r>
              <a:rPr lang="uk-UA"/>
              <a:t> – виконавець;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Users / End-users</a:t>
            </a:r>
            <a:r>
              <a:rPr lang="uk-UA"/>
              <a:t> – кінцеві користувачі;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PSC (Steering Committee)</a:t>
            </a:r>
            <a:r>
              <a:rPr lang="uk-UA"/>
              <a:t> – комітет управління.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управління проєктом (Project Success Criteria (Критерії успіху)?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54" name="Google Shape;154;p10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Показники, за якими оцінюють, чи проєкт успішний: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дотримано терміни та бюджет;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досягнуто запланованих результатів (deliverables);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задоволені стейкхолдери;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створено реальну вигоду.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Milestones (Віхи проєкту)?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60" name="Google Shape;160;p11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/>
              <a:t>Milestone</a:t>
            </a:r>
            <a:r>
              <a:rPr lang="uk-UA"/>
              <a:t> — важлива контрольна точка або етап, наприклад: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“прототип створено”;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“тестування завершено”;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“звіт подано”.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lang="uk-UA"/>
              <a:t>Використовуються для контролю прогресу.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Ризик Припущення Обмеження Проєкту (Project Risk / Assumption / Constraint)?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838200" y="1820141"/>
            <a:ext cx="3322320" cy="3711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Risk</a:t>
            </a:r>
            <a:r>
              <a:rPr lang="uk-UA"/>
              <a:t> — подія, яка </a:t>
            </a:r>
            <a:r>
              <a:rPr i="1" lang="uk-UA"/>
              <a:t>може вплинути</a:t>
            </a:r>
            <a:r>
              <a:rPr lang="uk-UA"/>
              <a:t> (позитивно або негативно).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Assumption</a:t>
            </a:r>
            <a:r>
              <a:rPr lang="uk-UA"/>
              <a:t> — те, що вважається правдою без доказів (припущення).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Constraint</a:t>
            </a:r>
            <a:r>
              <a:rPr lang="uk-UA"/>
              <a:t> — обмеження, що задає рамки (термін, бюджет, ресурси).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67" name="Google Shape;167;p12"/>
          <p:cNvSpPr txBox="1"/>
          <p:nvPr/>
        </p:nvSpPr>
        <p:spPr>
          <a:xfrm>
            <a:off x="5303520" y="1720042"/>
            <a:ext cx="6583680" cy="44282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Приклад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Проєкт:</a:t>
            </a:r>
            <a:r>
              <a:rPr b="0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Розробка лабораторного прототипу системи очищення повітря на основі наноматеріалів.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Risk (ризик):</a:t>
            </a:r>
            <a:r>
              <a:rPr b="0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затримка постачання компонентів або відмова обладнання під час експериментів, що може відтермінувати тестування.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Assumption (припущення):</a:t>
            </a:r>
            <a:r>
              <a:rPr b="0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передбачається, що всі необхідні матеріали доступні на локальному ринку й сумісні між собою.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Constraint (обмеження):</a:t>
            </a:r>
            <a:r>
              <a:rPr b="0" i="0" lang="uk-UA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бюджет обмежений грантовими коштами; тривалість виконання — 6 місяців; доступ до лабораторії можливий лише у робочі дні.</a:t>
            </a:r>
            <a:endParaRPr/>
          </a:p>
          <a:p>
            <a:pPr indent="-90804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Життєвий цикл проєкту (PM² Lifecycle)?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73" name="Google Shape;173;p13"/>
          <p:cNvSpPr txBox="1"/>
          <p:nvPr>
            <p:ph idx="1" type="body"/>
          </p:nvPr>
        </p:nvSpPr>
        <p:spPr>
          <a:xfrm>
            <a:off x="1073675" y="1716754"/>
            <a:ext cx="10515600" cy="23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0193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Initiating (Ініціація)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Planning (Планування)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Executing (Виконання)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Closing (Закриття)</a:t>
            </a:r>
            <a:endParaRPr/>
          </a:p>
          <a:p>
            <a:pPr indent="-20193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паралельно — </a:t>
            </a:r>
            <a:r>
              <a:rPr b="1" lang="uk-UA"/>
              <a:t>Monitoring &amp; Control</a:t>
            </a:r>
            <a:r>
              <a:rPr lang="uk-UA"/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74" name="Google Shape;17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5225" y="3747279"/>
            <a:ext cx="7397895" cy="2513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Initiating (Ініціація) проєкту?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80" name="Google Shape;180;p14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Мета: офіційно стартувати проєкт.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lang="uk-UA"/>
              <a:t>Результати: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Project Request (запит);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Business Case – обґрунтування доцільності проєкту;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Project Charter – описує початковий зміст проєкту;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RfP (Ready for Planning) – показує, що проєкт готовий для планування.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Planning (Планування) проєкту?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86" name="Google Shape;186;p15"/>
          <p:cNvSpPr txBox="1"/>
          <p:nvPr>
            <p:ph idx="1" type="body"/>
          </p:nvPr>
        </p:nvSpPr>
        <p:spPr>
          <a:xfrm>
            <a:off x="838200" y="2773681"/>
            <a:ext cx="10515600" cy="23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Розробка детального плану проєкту: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визначення робіт, ресурсів, розкладу;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план управління ризиками, комунікаціями, якістю.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Executing (Виконання) проєкту?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92" name="Google Shape;192;p16"/>
          <p:cNvSpPr txBox="1"/>
          <p:nvPr>
            <p:ph idx="1" type="body"/>
          </p:nvPr>
        </p:nvSpPr>
        <p:spPr>
          <a:xfrm>
            <a:off x="838200" y="2697480"/>
            <a:ext cx="10515600" cy="3339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Команда реалізує завдання, створює deliverables, звітує про прогрес.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Closing (Закриття) проєкту?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98" name="Google Shape;198;p17"/>
          <p:cNvSpPr txBox="1"/>
          <p:nvPr>
            <p:ph idx="1" type="body"/>
          </p:nvPr>
        </p:nvSpPr>
        <p:spPr>
          <a:xfrm>
            <a:off x="838200" y="3139440"/>
            <a:ext cx="10515600" cy="2897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Передача результатів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-UA"/>
              <a:t>Затвердження успіху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-UA"/>
              <a:t>Вивчені уроки (Lessons learned)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Artefacts (Артефакти PM²) проєкту?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04" name="Google Shape;204;p18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Документи (</a:t>
            </a:r>
            <a:r>
              <a:rPr lang="uk-UA"/>
              <a:t>основні</a:t>
            </a:r>
            <a:r>
              <a:rPr lang="uk-UA"/>
              <a:t>), які створюються впродовж життєвого циклу:</a:t>
            </a:r>
            <a:endParaRPr/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Project Request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Запит на проєкт (ініціатива або пропозиція щодо започаткування проєкту).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Business Case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Бізнес-кейс (обґрунтування доцільності реалізації проєкту та його очікуваних вигод).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Project Charter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Статут проєкту (основний документ, що визначає мету, межі, учасників і умови реалізації).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Work Plan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План робіт (деталізований опис завдань, термінів, ресурсів і відповідальних осіб).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Risk Log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Реєстр ризиків (перелік потенційних ризиків, їх ймовірності, впливу та заходів реагування).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Issue Log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Журнал проблем (фіксація поточних труднощів або відхилень під час виконання проєкту та їхнього статусу).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1651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uk-UA" sz="1800">
                <a:latin typeface="Arial"/>
                <a:ea typeface="Arial"/>
                <a:cs typeface="Arial"/>
                <a:sym typeface="Arial"/>
              </a:rPr>
              <a:t>Lessons Learned Report</a:t>
            </a:r>
            <a:r>
              <a:rPr lang="uk-UA" sz="1800">
                <a:latin typeface="Arial"/>
                <a:ea typeface="Arial"/>
                <a:cs typeface="Arial"/>
                <a:sym typeface="Arial"/>
              </a:rPr>
              <a:t> — Звіт про вивчені уроки (аналіз досвіду виконання проєкту, успіхів і помилок для подальшого вдосконалення).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960120" y="501868"/>
            <a:ext cx="10515600" cy="10068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Тема: Сутність управління проєктами. Відбір і ініціація проєктів (за методологією PM² Європейської Комісії)</a:t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838200" y="1813560"/>
            <a:ext cx="10515600" cy="42235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uk-UA"/>
              <a:t>Основні питання теми: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Що таке проєкт і чим він відрізняється від постійної діяльності?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У чому полягає сутність і цілі проєктного управління?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Які основні обмеження проєкту (час, вартість, зміст, якість)?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Що таке Deliverables, Outcomes і Benefits у контексті проєкту?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Хто такі Stakeholders і яку роль вони відіграють у PM²?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Які етапи (фази) життєвого циклу проєкту за методологією PM²?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Які основні артефакти PM² і що таке Project Charter?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Як формуються критерії успіху та віхи проєкту (Success Criteria, Milestones)?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Як визначаються ризики, припущення та обмеження проєкту (Risk, Assumption, Constraint)?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uk-UA"/>
              <a:t>Які особливості управління інноваційними проєктами й чому важлива фаза ініціації?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Project Charter — ключовий артефакт</a:t>
            </a:r>
            <a:endParaRPr/>
          </a:p>
        </p:txBody>
      </p:sp>
      <p:sp>
        <p:nvSpPr>
          <p:cNvPr id="210" name="Google Shape;210;p19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Project Charter — документ, що офіційно підтверджує початок проєкту.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Його підписує Project Owner (Власник проєкту), а створює Project Manager (Менеджер проєкту).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0"/>
          <p:cNvSpPr txBox="1"/>
          <p:nvPr>
            <p:ph type="title"/>
          </p:nvPr>
        </p:nvSpPr>
        <p:spPr>
          <a:xfrm>
            <a:off x="925200" y="269897"/>
            <a:ext cx="10515600" cy="6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Структура Project Charter (PM² Template)?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16" name="Google Shape;216;p20"/>
          <p:cNvSpPr txBox="1"/>
          <p:nvPr>
            <p:ph idx="1" type="body"/>
          </p:nvPr>
        </p:nvSpPr>
        <p:spPr>
          <a:xfrm>
            <a:off x="838200" y="977225"/>
            <a:ext cx="10515600" cy="54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Executive Summary (Короткий опис)</a:t>
            </a:r>
            <a:r>
              <a:rPr lang="uk-UA" sz="1600"/>
              <a:t> — стисле резюме проєкту, його мети, суті та очікуваних результатів.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Business Case (Бізнес-кейс)</a:t>
            </a:r>
            <a:r>
              <a:rPr lang="uk-UA" sz="1600"/>
              <a:t> — обґрунтування необхідності реалізації проєкту, його вигод і цінності.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Scope (In/Out) (Зміст проєкту / межі робіт)</a:t>
            </a:r>
            <a:r>
              <a:rPr lang="uk-UA" sz="1600"/>
              <a:t> — визначення того, що входить у проєкт (In Scope) і що не входить (Out of Scope).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Success Criteria (Критерії успіху)</a:t>
            </a:r>
            <a:r>
              <a:rPr lang="uk-UA" sz="1600"/>
              <a:t> — показники, за якими оцінюють досягнення цілей проєкту.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Stakeholders and Needs (Зацікавлені сторони та їхні потреби) </a:t>
            </a:r>
            <a:r>
              <a:rPr lang="uk-UA" sz="1600"/>
              <a:t>— учасники й організації, що впливають або зазнають впливу від проєкту, та їх очікування.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Deliverables (Результати / виходи проєкту) </a:t>
            </a:r>
            <a:r>
              <a:rPr lang="uk-UA" sz="1600"/>
              <a:t>— конкретні продукти, послуги або документи, створені в межах проєкту.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Constraints / Assumptions / Risks (Обмеження / Припущення / Ризики)</a:t>
            </a:r>
            <a:r>
              <a:rPr lang="uk-UA" sz="1600"/>
              <a:t> — чинники, що встановлюють рамки проєкту, умови та потенційні події, які можуть вплинути на успіх.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Resources (Ресурси) </a:t>
            </a:r>
            <a:r>
              <a:rPr lang="uk-UA" sz="1600"/>
              <a:t>— людські, матеріальні, фінансові та інформаційні ресурси, необхідні для реалізації проєкту.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Milestones (Віхи / ключові етапи) </a:t>
            </a:r>
            <a:r>
              <a:rPr lang="uk-UA" sz="1600"/>
              <a:t>— основні контрольні точки, що позначають досягнення важливих результатів.</a:t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 sz="1600"/>
              <a:t>Governance &amp; Roles (Управління та ролі) </a:t>
            </a:r>
            <a:r>
              <a:rPr lang="uk-UA" sz="1600"/>
              <a:t>— структура управління проєктом, ролі учасників і їхня відповідальність</a:t>
            </a:r>
            <a:endParaRPr sz="1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Приклад для проєкту</a:t>
            </a:r>
            <a:endParaRPr/>
          </a:p>
        </p:txBody>
      </p:sp>
      <p:sp>
        <p:nvSpPr>
          <p:cNvPr id="222" name="Google Shape;222;p21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/>
              <a:t>Проєкт:</a:t>
            </a:r>
            <a:r>
              <a:rPr lang="uk-UA"/>
              <a:t> SmartSensor Lab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b="1" lang="uk-UA"/>
              <a:t>Deliverables:</a:t>
            </a:r>
            <a:r>
              <a:rPr lang="uk-UA"/>
              <a:t> прототип сенсора, технічна документація, публікація.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b="1" lang="uk-UA"/>
              <a:t>Success Criteria:</a:t>
            </a:r>
            <a:r>
              <a:rPr lang="uk-UA"/>
              <a:t> точність ≥0.1%, TRL≥5.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b="1" lang="uk-UA"/>
              <a:t>Stakeholders:</a:t>
            </a:r>
            <a:r>
              <a:rPr lang="uk-UA"/>
              <a:t> кафедра, лабораторія, викладачі, студенти.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b="1" lang="uk-UA"/>
              <a:t>Milestones:</a:t>
            </a:r>
            <a:r>
              <a:rPr lang="uk-UA"/>
              <a:t> проектування → тестування → публікація результатів.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Ролі проєкту - Project Roles (PM² Governance)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28" name="Google Shape;228;p22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PO (Project Owner) Власник проєкту:</a:t>
            </a:r>
            <a:r>
              <a:rPr lang="uk-UA"/>
              <a:t> схвалює і фінансує проєкт.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BM (Business Manager) Бізнес-менеджер:</a:t>
            </a:r>
            <a:r>
              <a:rPr lang="uk-UA"/>
              <a:t> створює бізнес-кейс.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PM (Project Manager) Проджект-менеджер:</a:t>
            </a:r>
            <a:r>
              <a:rPr lang="uk-UA"/>
              <a:t> веде проєкт і координує команду.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SP (Solution Provider) Провайдер рішень:</a:t>
            </a:r>
            <a:r>
              <a:rPr lang="uk-UA"/>
              <a:t> реалізує рішення.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PCT (Core Team) Ключова команда:</a:t>
            </a:r>
            <a:r>
              <a:rPr lang="uk-UA"/>
              <a:t> виконавці.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3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RfP, RfE, RfC – Фазові ворота управління проєктом</a:t>
            </a:r>
            <a:endParaRPr/>
          </a:p>
        </p:txBody>
      </p:sp>
      <p:sp>
        <p:nvSpPr>
          <p:cNvPr id="234" name="Google Shape;234;p23"/>
          <p:cNvSpPr txBox="1"/>
          <p:nvPr>
            <p:ph idx="1" type="body"/>
          </p:nvPr>
        </p:nvSpPr>
        <p:spPr>
          <a:xfrm>
            <a:off x="838200" y="2834640"/>
            <a:ext cx="10515600" cy="32024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RfP (Ready for Planning):</a:t>
            </a:r>
            <a:r>
              <a:rPr lang="uk-UA"/>
              <a:t> проєкт готовий до планування.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RfE (Ready for Executing):</a:t>
            </a:r>
            <a:r>
              <a:rPr lang="uk-UA"/>
              <a:t> план схвалено, можна виконувати.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RfC (Ready for Closing):</a:t>
            </a:r>
            <a:r>
              <a:rPr lang="uk-UA"/>
              <a:t> виконання завершено, час закривати проєкт.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Business Case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40" name="Google Shape;240;p24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Обґрунтування, чому цей проєкт потрібен: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яку проблему вирішує;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яку вигоду дає;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які альтернативи існують;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чи є ресурси та підтримка.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Приклади Deliverables у наукових проєктах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46" name="Google Shape;246;p25"/>
          <p:cNvSpPr txBox="1"/>
          <p:nvPr>
            <p:ph idx="1" type="body"/>
          </p:nvPr>
        </p:nvSpPr>
        <p:spPr>
          <a:xfrm>
            <a:off x="838200" y="2468880"/>
            <a:ext cx="10515600" cy="356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Лабораторний прототип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Наукова стаття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Патентна заявка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Програмне забезпечення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Модель або база даних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6"/>
          <p:cNvSpPr txBox="1"/>
          <p:nvPr>
            <p:ph type="title"/>
          </p:nvPr>
        </p:nvSpPr>
        <p:spPr>
          <a:xfrm>
            <a:off x="960125" y="501875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Приклади Success Criteria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52" name="Google Shape;252;p26"/>
          <p:cNvSpPr txBox="1"/>
          <p:nvPr>
            <p:ph idx="1" type="body"/>
          </p:nvPr>
        </p:nvSpPr>
        <p:spPr>
          <a:xfrm>
            <a:off x="838200" y="2849880"/>
            <a:ext cx="10515600" cy="318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продукт функціонує відповідно до Технічного Завдання;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TRL досяг рівня 5+;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виконано до дедлайну;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отримано позитивний відгук користувачів.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68d6cd3e33_0_1"/>
          <p:cNvSpPr txBox="1"/>
          <p:nvPr>
            <p:ph type="title"/>
          </p:nvPr>
        </p:nvSpPr>
        <p:spPr>
          <a:xfrm>
            <a:off x="838200" y="365125"/>
            <a:ext cx="10515600" cy="583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3200">
                <a:solidFill>
                  <a:srgbClr val="00B0F0"/>
                </a:solidFill>
              </a:rPr>
              <a:t>Що таке TRL (Technology Readiness Level)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59" name="Google Shape;259;g368d6cd3e33_0_1"/>
          <p:cNvSpPr txBox="1"/>
          <p:nvPr>
            <p:ph idx="1" type="body"/>
          </p:nvPr>
        </p:nvSpPr>
        <p:spPr>
          <a:xfrm>
            <a:off x="838200" y="948225"/>
            <a:ext cx="10515600" cy="552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TRL (Technology Readiness Level)</a:t>
            </a:r>
            <a:r>
              <a:rPr lang="uk-UA" sz="2100">
                <a:latin typeface="Arial"/>
                <a:ea typeface="Arial"/>
                <a:cs typeface="Arial"/>
                <a:sym typeface="Arial"/>
              </a:rPr>
              <a:t> — це </a:t>
            </a: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рівень технологічної готовності</a:t>
            </a:r>
            <a:r>
              <a:rPr lang="uk-UA" sz="2100">
                <a:latin typeface="Arial"/>
                <a:ea typeface="Arial"/>
                <a:cs typeface="Arial"/>
                <a:sym typeface="Arial"/>
              </a:rPr>
              <a:t>, що показує, наскільки розробка або технологія наближена до практичного впровадження.</a:t>
            </a:r>
            <a:br>
              <a:rPr lang="uk-UA" sz="2100">
                <a:latin typeface="Arial"/>
                <a:ea typeface="Arial"/>
                <a:cs typeface="Arial"/>
                <a:sym typeface="Arial"/>
              </a:rPr>
            </a:br>
            <a:r>
              <a:rPr lang="uk-UA" sz="2100">
                <a:latin typeface="Arial"/>
                <a:ea typeface="Arial"/>
                <a:cs typeface="Arial"/>
                <a:sym typeface="Arial"/>
              </a:rPr>
              <a:t> 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lang="uk-UA" sz="2100">
                <a:latin typeface="Arial"/>
                <a:ea typeface="Arial"/>
                <a:cs typeface="Arial"/>
                <a:sym typeface="Arial"/>
              </a:rPr>
              <a:t>Шкала TRL складається з </a:t>
            </a: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9 рівнів</a:t>
            </a:r>
            <a:r>
              <a:rPr lang="uk-UA" sz="2100">
                <a:latin typeface="Arial"/>
                <a:ea typeface="Arial"/>
                <a:cs typeface="Arial"/>
                <a:sym typeface="Arial"/>
              </a:rPr>
              <a:t>, де: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TRL 1–3</a:t>
            </a:r>
            <a:r>
              <a:rPr lang="uk-UA" sz="2100">
                <a:latin typeface="Arial"/>
                <a:ea typeface="Arial"/>
                <a:cs typeface="Arial"/>
                <a:sym typeface="Arial"/>
              </a:rPr>
              <a:t> — стадія наукових досліджень (генерація ідеї, лабораторні експерименти);</a:t>
            </a:r>
            <a:br>
              <a:rPr lang="uk-UA" sz="2100">
                <a:latin typeface="Arial"/>
                <a:ea typeface="Arial"/>
                <a:cs typeface="Arial"/>
                <a:sym typeface="Arial"/>
              </a:rPr>
            </a:b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TRL 4–6</a:t>
            </a:r>
            <a:r>
              <a:rPr lang="uk-UA" sz="2100">
                <a:latin typeface="Arial"/>
                <a:ea typeface="Arial"/>
                <a:cs typeface="Arial"/>
                <a:sym typeface="Arial"/>
              </a:rPr>
              <a:t> — стадія розробки та валідації прототипу (тестування у контрольованому середовищі, демонстрація працездатності);</a:t>
            </a:r>
            <a:br>
              <a:rPr lang="uk-UA" sz="2100">
                <a:latin typeface="Arial"/>
                <a:ea typeface="Arial"/>
                <a:cs typeface="Arial"/>
                <a:sym typeface="Arial"/>
              </a:rPr>
            </a:b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TRL 7–9</a:t>
            </a:r>
            <a:r>
              <a:rPr lang="uk-UA" sz="2100">
                <a:latin typeface="Arial"/>
                <a:ea typeface="Arial"/>
                <a:cs typeface="Arial"/>
                <a:sym typeface="Arial"/>
              </a:rPr>
              <a:t> — стадія впровадження (демонстрація в реальних умовах, підготовка до комерціалізації, серійне виробництво).</a:t>
            </a:r>
            <a:br>
              <a:rPr lang="uk-UA" sz="2100">
                <a:latin typeface="Arial"/>
                <a:ea typeface="Arial"/>
                <a:cs typeface="Arial"/>
                <a:sym typeface="Arial"/>
              </a:rPr>
            </a:b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Приклад:</a:t>
            </a:r>
            <a:br>
              <a:rPr b="1" lang="uk-UA" sz="2100">
                <a:latin typeface="Arial"/>
                <a:ea typeface="Arial"/>
                <a:cs typeface="Arial"/>
                <a:sym typeface="Arial"/>
              </a:rPr>
            </a:br>
            <a:r>
              <a:rPr lang="uk-UA" sz="2100">
                <a:latin typeface="Arial"/>
                <a:ea typeface="Arial"/>
                <a:cs typeface="Arial"/>
                <a:sym typeface="Arial"/>
              </a:rPr>
              <a:t> У проєкті з розробки наноматеріалів для сенсорів: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2100">
                <a:latin typeface="Arial"/>
                <a:ea typeface="Arial"/>
                <a:cs typeface="Arial"/>
                <a:sym typeface="Arial"/>
              </a:rPr>
              <a:t>TRL 3 — проведено базові лабораторні тести;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2100">
                <a:latin typeface="Arial"/>
                <a:ea typeface="Arial"/>
                <a:cs typeface="Arial"/>
                <a:sym typeface="Arial"/>
              </a:rPr>
              <a:t>TRL 6 — створено функціональний прототип;</a:t>
            </a:r>
            <a:br>
              <a:rPr lang="uk-UA" sz="2100">
                <a:latin typeface="Arial"/>
                <a:ea typeface="Arial"/>
                <a:cs typeface="Arial"/>
                <a:sym typeface="Arial"/>
              </a:rPr>
            </a:b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>
                <a:latin typeface="Arial"/>
                <a:ea typeface="Arial"/>
                <a:cs typeface="Arial"/>
                <a:sym typeface="Arial"/>
              </a:rPr>
              <a:t>TRL 8 — технологія інтегрована в діючу систему.</a:t>
            </a:r>
            <a:br>
              <a:rPr lang="uk-UA" sz="2100">
                <a:latin typeface="Arial"/>
                <a:ea typeface="Arial"/>
                <a:cs typeface="Arial"/>
                <a:sym typeface="Arial"/>
              </a:rPr>
            </a:b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uk-UA" sz="2100">
                <a:latin typeface="Arial"/>
                <a:ea typeface="Arial"/>
                <a:cs typeface="Arial"/>
                <a:sym typeface="Arial"/>
              </a:rPr>
              <a:t>TRL допомагає оцінити готовність інноваційної технології до ринку, визначити потреби в ресурсах і ризики на кожному етапі розвитку.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7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Приклади Stakeholders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265" name="Google Shape;265;p27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PO (Project Owner)</a:t>
            </a:r>
            <a:r>
              <a:rPr lang="uk-UA"/>
              <a:t> — </a:t>
            </a:r>
            <a:r>
              <a:rPr b="1" lang="uk-UA"/>
              <a:t>Власник проєкту</a:t>
            </a:r>
            <a:r>
              <a:rPr lang="uk-UA"/>
              <a:t> — кафедра, спонсор або організація, що ініціює та фінансує проєкт, визначає його стратегічні цілі й очікувані результати.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PM (Project Manager)</a:t>
            </a:r>
            <a:r>
              <a:rPr lang="uk-UA"/>
              <a:t> — </a:t>
            </a:r>
            <a:r>
              <a:rPr b="1" lang="uk-UA"/>
              <a:t>Керівник проєкту</a:t>
            </a:r>
            <a:r>
              <a:rPr lang="uk-UA"/>
              <a:t> — відповідає за планування, координацію, виконання й контроль усіх робіт, забезпечує досягнення цілей проєкту в межах термінів і бюджету.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SP (Solution Provider)</a:t>
            </a:r>
            <a:r>
              <a:rPr lang="uk-UA"/>
              <a:t> — </a:t>
            </a:r>
            <a:r>
              <a:rPr b="1" lang="uk-UA"/>
              <a:t>Виконавець / постачальник рішення</a:t>
            </a:r>
            <a:r>
              <a:rPr lang="uk-UA"/>
              <a:t> — команда або технічна група, що безпосередньо розробляє продукт, проводить дослідження чи створює прототип.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Users (End Users)</a:t>
            </a:r>
            <a:r>
              <a:rPr lang="uk-UA"/>
              <a:t> — </a:t>
            </a:r>
            <a:r>
              <a:rPr b="1" lang="uk-UA"/>
              <a:t>Користувачі / кінцеві користувачі</a:t>
            </a:r>
            <a:r>
              <a:rPr lang="uk-UA"/>
              <a:t> — студенти, викладачі, лабораторії чи організації, які використовуватимуть результати проєкту.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uk-UA"/>
              <a:t>PSC (Project Steering Committee)</a:t>
            </a:r>
            <a:r>
              <a:rPr lang="uk-UA"/>
              <a:t> — </a:t>
            </a:r>
            <a:r>
              <a:rPr b="1" lang="uk-UA"/>
              <a:t>Керівний комітет проєкту / наглядова рада</a:t>
            </a:r>
            <a:r>
              <a:rPr lang="uk-UA"/>
              <a:t> — група старших представників (наприклад, академічна рада), що контролює стратегічне спрямування, ухвалює ключові рішення й підтримує реалізацію проєкту.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9864a7a6f_0_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 </a:t>
            </a:r>
            <a:r>
              <a:rPr b="1" lang="uk-UA" sz="3200">
                <a:solidFill>
                  <a:srgbClr val="00B0F0"/>
                </a:solidFill>
              </a:rPr>
              <a:t>Основне джерело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04" name="Google Shape;104;g389864a7a6f_0_18"/>
          <p:cNvSpPr txBox="1"/>
          <p:nvPr>
            <p:ph idx="1" type="body"/>
          </p:nvPr>
        </p:nvSpPr>
        <p:spPr>
          <a:xfrm>
            <a:off x="838200" y="1825625"/>
            <a:ext cx="10515600" cy="408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-UA"/>
              <a:t>PM2 Project Management Methodology. Guide 3.0 / European Commission. Centre of Excellence in Project Management (CoEPM²) – Brussels, Luxembourg, 2021, p.147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uk-UA"/>
              <a:t>Посилання:</a:t>
            </a:r>
            <a:r>
              <a:rPr lang="uk-UA">
                <a:uFill>
                  <a:noFill/>
                </a:uFill>
                <a:hlinkClick r:id="rId3"/>
              </a:rPr>
              <a:t> </a:t>
            </a:r>
            <a:r>
              <a:rPr b="1" lang="uk-UA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PM² Guide 3.0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Lessons Learned (Вивчені уроки)</a:t>
            </a:r>
            <a:endParaRPr/>
          </a:p>
        </p:txBody>
      </p:sp>
      <p:sp>
        <p:nvSpPr>
          <p:cNvPr id="271" name="Google Shape;271;p28"/>
          <p:cNvSpPr txBox="1"/>
          <p:nvPr>
            <p:ph idx="1" type="body"/>
          </p:nvPr>
        </p:nvSpPr>
        <p:spPr>
          <a:xfrm>
            <a:off x="838200" y="2590800"/>
            <a:ext cx="10515600" cy="3446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/>
              <a:t>Запис досвіду після завершення проєкту: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Що спрацювало добре?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Що можна було зробити краще?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Як це використати в наступних проєктах?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9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Особливості інноваційних проєктів</a:t>
            </a:r>
            <a:endParaRPr/>
          </a:p>
        </p:txBody>
      </p:sp>
      <p:sp>
        <p:nvSpPr>
          <p:cNvPr id="277" name="Google Shape;277;p29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Високий технологічний ризик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Залежність від рівня TRL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Командна міждисциплінарна робота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Важливість чіткої фази ініціації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89864a7a6f_0_0"/>
          <p:cNvSpPr txBox="1"/>
          <p:nvPr>
            <p:ph type="title"/>
          </p:nvPr>
        </p:nvSpPr>
        <p:spPr>
          <a:xfrm>
            <a:off x="960120" y="501868"/>
            <a:ext cx="10515600" cy="9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Пріоритезація та відбір проєктів</a:t>
            </a:r>
            <a:endParaRPr/>
          </a:p>
        </p:txBody>
      </p:sp>
      <p:sp>
        <p:nvSpPr>
          <p:cNvPr id="283" name="Google Shape;283;g389864a7a6f_0_0"/>
          <p:cNvSpPr txBox="1"/>
          <p:nvPr>
            <p:ph idx="1" type="body"/>
          </p:nvPr>
        </p:nvSpPr>
        <p:spPr>
          <a:xfrm>
            <a:off x="838200" y="1478280"/>
            <a:ext cx="10515600" cy="45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-UA" sz="2400">
                <a:latin typeface="Arial"/>
                <a:ea typeface="Arial"/>
                <a:cs typeface="Arial"/>
                <a:sym typeface="Arial"/>
              </a:rPr>
              <a:t>Пріоритезація проєктів</a:t>
            </a:r>
            <a:r>
              <a:rPr lang="uk-UA" sz="2400">
                <a:latin typeface="Arial"/>
                <a:ea typeface="Arial"/>
                <a:cs typeface="Arial"/>
                <a:sym typeface="Arial"/>
              </a:rPr>
              <a:t> — це процес оцінювання і порівняння кількох проєктних ідей за визначеними критеріями для вибору найважливіших і найреалістичніших.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🔹 </a:t>
            </a:r>
            <a:r>
              <a:rPr b="1" lang="uk-UA" sz="2400">
                <a:latin typeface="Arial"/>
                <a:ea typeface="Arial"/>
                <a:cs typeface="Arial"/>
                <a:sym typeface="Arial"/>
              </a:rPr>
              <a:t>Основні критерії пріоритезації:</a:t>
            </a:r>
            <a:endParaRPr b="1"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Відповідність стратегічним цілям (науковим, освітнім, технологічним).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Рівень інноваційності / TRL.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Потенційна користь (соціальна, економічна, наукова).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Реалістичність виконання (доступність ресурсів, часу, команди).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uk-UA" sz="2400">
                <a:latin typeface="Arial"/>
                <a:ea typeface="Arial"/>
                <a:cs typeface="Arial"/>
                <a:sym typeface="Arial"/>
              </a:rPr>
              <a:t>Рівень ризиків і невизначеності.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228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89864a7a6f_0_7"/>
          <p:cNvSpPr txBox="1"/>
          <p:nvPr>
            <p:ph type="title"/>
          </p:nvPr>
        </p:nvSpPr>
        <p:spPr>
          <a:xfrm>
            <a:off x="960125" y="400373"/>
            <a:ext cx="10515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Пріоритезація та відбір: матриця відбору</a:t>
            </a:r>
            <a:endParaRPr/>
          </a:p>
        </p:txBody>
      </p:sp>
      <p:sp>
        <p:nvSpPr>
          <p:cNvPr id="289" name="Google Shape;289;g389864a7a6f_0_7"/>
          <p:cNvSpPr txBox="1"/>
          <p:nvPr>
            <p:ph idx="1" type="body"/>
          </p:nvPr>
        </p:nvSpPr>
        <p:spPr>
          <a:xfrm>
            <a:off x="838200" y="1107775"/>
            <a:ext cx="2586300" cy="51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-UA" sz="1400">
                <a:latin typeface="Arial"/>
                <a:ea typeface="Arial"/>
                <a:cs typeface="Arial"/>
                <a:sym typeface="Arial"/>
              </a:rPr>
              <a:t>Кожен критерій оцінюється за шкалою </a:t>
            </a: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1–5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, де </a:t>
            </a: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1 – низький рівень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5 – високий рівень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Як інтерпретувати результати:</a:t>
            </a:r>
            <a:endParaRPr b="1"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20–18 балів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→ Високий пріоритет (варто реалізовувати першочергово).</a:t>
            </a:r>
            <a:br>
              <a:rPr lang="uk-UA" sz="1400">
                <a:latin typeface="Arial"/>
                <a:ea typeface="Arial"/>
                <a:cs typeface="Arial"/>
                <a:sym typeface="Arial"/>
              </a:rPr>
            </a:b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17–15 балів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→ Середній пріоритет (реалізовувати за наявності ресурсів).</a:t>
            </a:r>
            <a:br>
              <a:rPr lang="uk-UA" sz="1400">
                <a:latin typeface="Arial"/>
                <a:ea typeface="Arial"/>
                <a:cs typeface="Arial"/>
                <a:sym typeface="Arial"/>
              </a:rPr>
            </a:br>
            <a:r>
              <a:rPr b="1" lang="uk-UA" sz="1400">
                <a:latin typeface="Arial"/>
                <a:ea typeface="Arial"/>
                <a:cs typeface="Arial"/>
                <a:sym typeface="Arial"/>
              </a:rPr>
              <a:t>14 і нижче</a:t>
            </a:r>
            <a:r>
              <a:rPr lang="uk-UA" sz="1400">
                <a:latin typeface="Arial"/>
                <a:ea typeface="Arial"/>
                <a:cs typeface="Arial"/>
                <a:sym typeface="Arial"/>
              </a:rPr>
              <a:t> → Низький пріоритет (потребує доопрацювання або партнерства).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228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g389864a7a6f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0913" y="2046100"/>
            <a:ext cx="7762875" cy="399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0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Узагальнення теми 1</a:t>
            </a:r>
            <a:endParaRPr/>
          </a:p>
        </p:txBody>
      </p:sp>
      <p:sp>
        <p:nvSpPr>
          <p:cNvPr id="296" name="Google Shape;296;p30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uk-UA"/>
              <a:t>PM² = структура + гнучкість</a:t>
            </a:r>
            <a:r>
              <a:rPr lang="uk-UA"/>
              <a:t>— методологія PM² поєднує чітку логіку управління (етапи, ролі, артефакти) з можливістю адаптації до специфіки інноваційних, наукових чи освітніх проєктів.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uk-UA"/>
              <a:t>Deliverables → Outcomes → Benefits </a:t>
            </a:r>
            <a:r>
              <a:rPr lang="uk-UA"/>
              <a:t>— від результатів до вигод: спочатку команда створює конкретні *</a:t>
            </a:r>
            <a:r>
              <a:rPr b="1" lang="uk-UA"/>
              <a:t>deliverables</a:t>
            </a:r>
            <a:r>
              <a:rPr lang="uk-UA"/>
              <a:t>* (продукти, звіти, прототипи), потім досягає *</a:t>
            </a:r>
            <a:r>
              <a:rPr b="1" lang="uk-UA"/>
              <a:t>outcomes</a:t>
            </a:r>
            <a:r>
              <a:rPr lang="uk-UA"/>
              <a:t>* — практичних змін або покращень, а згодом формуються *</a:t>
            </a:r>
            <a:r>
              <a:rPr b="1" lang="uk-UA"/>
              <a:t>benefits</a:t>
            </a:r>
            <a:r>
              <a:rPr lang="uk-UA"/>
              <a:t>* — довгострокові вигоди, наприклад, підвищення ефективності, нові знання чи комерціалізація результатів.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uk-UA"/>
              <a:t>Stakeholders → Roles → Responsibilities </a:t>
            </a:r>
            <a:r>
              <a:rPr lang="uk-UA"/>
              <a:t>— управління командою та взаємодія: важливо чітко визначити *</a:t>
            </a:r>
            <a:r>
              <a:rPr b="1" lang="uk-UA"/>
              <a:t>stakeholders</a:t>
            </a:r>
            <a:r>
              <a:rPr lang="uk-UA"/>
              <a:t>* (усіх залучених сторін), їхні *</a:t>
            </a:r>
            <a:r>
              <a:rPr b="1" lang="uk-UA"/>
              <a:t>roles</a:t>
            </a:r>
            <a:r>
              <a:rPr lang="uk-UA"/>
              <a:t>* (ролі в структурі проєкту) і *</a:t>
            </a:r>
            <a:r>
              <a:rPr b="1" lang="uk-UA"/>
              <a:t>responsibilities</a:t>
            </a:r>
            <a:r>
              <a:rPr lang="uk-UA"/>
              <a:t>* (зони відповідальності), щоб уникнути конфліктів і забезпечити узгодженість дій.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uk-UA"/>
              <a:t>Charter → Plan → Execution → Lessons Learned </a:t>
            </a:r>
            <a:r>
              <a:rPr lang="uk-UA"/>
              <a:t>— повний життєвий цикл проєкту: *</a:t>
            </a:r>
            <a:r>
              <a:rPr b="1" lang="uk-UA"/>
              <a:t>Charter</a:t>
            </a:r>
            <a:r>
              <a:rPr lang="uk-UA"/>
              <a:t>* визначає мету та рамки проєкту, *</a:t>
            </a:r>
            <a:r>
              <a:rPr b="1" lang="uk-UA"/>
              <a:t>Plan</a:t>
            </a:r>
            <a:r>
              <a:rPr lang="uk-UA"/>
              <a:t>* конкретизує дії, ресурси й розклад, *</a:t>
            </a:r>
            <a:r>
              <a:rPr b="1" lang="uk-UA"/>
              <a:t>Execution</a:t>
            </a:r>
            <a:r>
              <a:rPr lang="uk-UA"/>
              <a:t>* — реалізація плану та досягнення результатів, а *</a:t>
            </a:r>
            <a:r>
              <a:rPr b="1" lang="uk-UA"/>
              <a:t>Lessons Learned</a:t>
            </a:r>
            <a:r>
              <a:rPr lang="uk-UA"/>
              <a:t>* — аналіз досвіду, що формує основу для вдосконалення наступних проєктів.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Практична робота</a:t>
            </a:r>
            <a:endParaRPr/>
          </a:p>
        </p:txBody>
      </p:sp>
      <p:sp>
        <p:nvSpPr>
          <p:cNvPr id="302" name="Google Shape;302;p31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розробка </a:t>
            </a:r>
            <a:r>
              <a:rPr b="1" lang="uk-UA"/>
              <a:t>Project Charter</a:t>
            </a:r>
            <a:br>
              <a:rPr lang="uk-UA"/>
            </a:br>
            <a:r>
              <a:rPr lang="uk-UA"/>
              <a:t>(власний інноваційний проєкт, шаблон адаптований за PM²)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Тест (Excel file 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960120" y="501868"/>
            <a:ext cx="10515600" cy="16774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Основна мета вивчення теми:</a:t>
            </a:r>
            <a:endParaRPr/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838200" y="2865120"/>
            <a:ext cx="10515600" cy="3171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Ознайомитися із базовими поняттями PM².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Пояснити життєвий цикл проєкту та ролі учасників.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Навчитися створювати перший артефакт — </a:t>
            </a:r>
            <a:r>
              <a:rPr b="1" lang="uk-UA"/>
              <a:t>Project Charter (Статут проєкту)</a:t>
            </a:r>
            <a:r>
              <a:rPr lang="uk-UA"/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проєкт (Project)?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16" name="Google Shape;116;p4"/>
          <p:cNvSpPr txBox="1"/>
          <p:nvPr>
            <p:ph idx="1" type="body"/>
          </p:nvPr>
        </p:nvSpPr>
        <p:spPr>
          <a:xfrm>
            <a:off x="838200" y="2179320"/>
            <a:ext cx="10515600" cy="38577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Project</a:t>
            </a:r>
            <a:r>
              <a:rPr lang="uk-UA"/>
              <a:t> — тимчасова діяльність, спрямована на створення </a:t>
            </a:r>
            <a:r>
              <a:rPr b="1" lang="uk-UA"/>
              <a:t>унікального результату</a:t>
            </a:r>
            <a:r>
              <a:rPr lang="uk-UA"/>
              <a:t> (продукту, послуги або рішення).</a:t>
            </a:r>
            <a:br>
              <a:rPr lang="uk-UA"/>
            </a:br>
            <a:r>
              <a:rPr b="1" lang="uk-UA"/>
              <a:t>Ключові ознаки: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має початок і кінець (temporary);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має чітку мету (purpose);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створює нову цінність (value creation).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управління проєктом (Project Management)?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22" name="Google Shape;122;p5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Це </a:t>
            </a:r>
            <a:r>
              <a:rPr b="1" lang="uk-UA"/>
              <a:t>планування, організація, контроль і завершення</a:t>
            </a:r>
            <a:r>
              <a:rPr lang="uk-UA"/>
              <a:t> робіт для досягнення цілей у межах обмежень: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Scope</a:t>
            </a:r>
            <a:r>
              <a:rPr lang="uk-UA"/>
              <a:t> – зміст/обсяг;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Time</a:t>
            </a:r>
            <a:r>
              <a:rPr lang="uk-UA"/>
              <a:t> – терміни;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Cost</a:t>
            </a:r>
            <a:r>
              <a:rPr lang="uk-UA"/>
              <a:t> – бюджет;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Quality</a:t>
            </a:r>
            <a:r>
              <a:rPr lang="uk-UA"/>
              <a:t> – якість.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23" name="Google Shape;12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774" y="2739550"/>
            <a:ext cx="6050650" cy="31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Project Constraints (Обмеження)?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29" name="Google Shape;129;p6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Проєкт обмежений: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часом (Time)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вартістю (Cost)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змістом (Scope)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якістю (Quality)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lang="uk-UA"/>
              <a:t>→ зміна однієї змінює інші. Це називається </a:t>
            </a:r>
            <a:r>
              <a:rPr b="1" lang="uk-UA"/>
              <a:t>“Triple Constraint”</a:t>
            </a:r>
            <a:r>
              <a:rPr lang="uk-UA"/>
              <a:t> або </a:t>
            </a:r>
            <a:r>
              <a:rPr b="1" lang="uk-UA"/>
              <a:t>Project Triangle</a:t>
            </a:r>
            <a:r>
              <a:rPr lang="uk-UA"/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30" name="Google Shape;13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6371" y="1666875"/>
            <a:ext cx="4396250" cy="229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Deliverable (Вихід проєкту)?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36" name="Google Shape;136;p7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uk-UA"/>
              <a:t>Deliverable</a:t>
            </a:r>
            <a:r>
              <a:rPr lang="uk-UA"/>
              <a:t> — це конкретний </a:t>
            </a:r>
            <a:r>
              <a:rPr b="1" lang="uk-UA"/>
              <a:t>результат або продукт</a:t>
            </a:r>
            <a:r>
              <a:rPr lang="uk-UA"/>
              <a:t>, який створюється у межах проєкту.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lang="uk-UA"/>
              <a:t>🔹 Може бути фізичним (пристрій, звіт, прототип) або нематеріальним (алгоритм, курс, методика).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lang="uk-UA"/>
              <a:t>🔹 Усі deliverables визначаються у </a:t>
            </a:r>
            <a:r>
              <a:rPr b="1" lang="uk-UA"/>
              <a:t>Project Charter (статуті проєкту)</a:t>
            </a:r>
            <a:r>
              <a:rPr lang="uk-UA"/>
              <a:t> і фіксують, що саме команда “постачає”.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/>
          <p:nvPr>
            <p:ph type="title"/>
          </p:nvPr>
        </p:nvSpPr>
        <p:spPr>
          <a:xfrm>
            <a:off x="960120" y="501868"/>
            <a:ext cx="10515600" cy="976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Calibri"/>
              <a:buNone/>
            </a:pPr>
            <a:r>
              <a:rPr b="1" lang="uk-UA" sz="3200">
                <a:solidFill>
                  <a:srgbClr val="00B0F0"/>
                </a:solidFill>
              </a:rPr>
              <a:t>Що таке Outcome і Benefit?</a:t>
            </a:r>
            <a:endParaRPr b="1" sz="3200">
              <a:solidFill>
                <a:srgbClr val="00B0F0"/>
              </a:solidFill>
            </a:endParaRPr>
          </a:p>
        </p:txBody>
      </p:sp>
      <p:sp>
        <p:nvSpPr>
          <p:cNvPr id="142" name="Google Shape;142;p8"/>
          <p:cNvSpPr txBox="1"/>
          <p:nvPr>
            <p:ph idx="1" type="body"/>
          </p:nvPr>
        </p:nvSpPr>
        <p:spPr>
          <a:xfrm>
            <a:off x="838200" y="1478280"/>
            <a:ext cx="10515600" cy="455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Outcome</a:t>
            </a:r>
            <a:r>
              <a:rPr lang="uk-UA"/>
              <a:t> — результат змін, яких досягнуто після реалізації deliverables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uk-UA"/>
              <a:t>Benefit</a:t>
            </a:r>
            <a:r>
              <a:rPr lang="uk-UA"/>
              <a:t> — довгострокова вигода (економічна, наукова, соціальна).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br>
              <a:rPr lang="uk-UA"/>
            </a:br>
            <a:r>
              <a:rPr i="1" lang="uk-UA"/>
              <a:t>Приклад:</a:t>
            </a:r>
            <a:r>
              <a:rPr lang="uk-UA"/>
              <a:t> Deliverable – сенсор; Outcome – вимірює точніше; Benefit – новий продукт на ринку.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2025-06-02T11:31:06Z</dcterms:created>
  <dc:creator>Кубарева Ірина Володимирівна</dc:creator>
</cp:coreProperties>
</file>