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notesSlides/notesSlide9.xml" ContentType="application/vnd.openxmlformats-officedocument.presentationml.notesSlide+xml"/>
  <Override PartName="/ppt/tags/tag21.xml" ContentType="application/vnd.openxmlformats-officedocument.presentationml.tags+xml"/>
  <Override PartName="/ppt/notesSlides/notesSlide10.xml" ContentType="application/vnd.openxmlformats-officedocument.presentationml.notesSlide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2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9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42.xml" ContentType="application/vnd.openxmlformats-officedocument.presentationml.tags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43.xml" ContentType="application/vnd.openxmlformats-officedocument.presentationml.tags+xml"/>
  <Override PartName="/ppt/notesSlides/notesSlide29.xml" ContentType="application/vnd.openxmlformats-officedocument.presentationml.notesSlide+xml"/>
  <Override PartName="/ppt/tags/tag44.xml" ContentType="application/vnd.openxmlformats-officedocument.presentationml.tags+xml"/>
  <Override PartName="/ppt/notesSlides/notesSlide30.xml" ContentType="application/vnd.openxmlformats-officedocument.presentationml.notesSlide+xml"/>
  <Override PartName="/ppt/tags/tag45.xml" ContentType="application/vnd.openxmlformats-officedocument.presentationml.tags+xml"/>
  <Override PartName="/ppt/notesSlides/notesSlide31.xml" ContentType="application/vnd.openxmlformats-officedocument.presentationml.notesSlide+xml"/>
  <Override PartName="/ppt/tags/tag46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41"/>
  </p:notesMasterIdLst>
  <p:sldIdLst>
    <p:sldId id="294" r:id="rId3"/>
    <p:sldId id="295" r:id="rId4"/>
    <p:sldId id="303" r:id="rId5"/>
    <p:sldId id="308" r:id="rId6"/>
    <p:sldId id="296" r:id="rId7"/>
    <p:sldId id="304" r:id="rId8"/>
    <p:sldId id="300" r:id="rId9"/>
    <p:sldId id="297" r:id="rId10"/>
    <p:sldId id="305" r:id="rId11"/>
    <p:sldId id="309" r:id="rId12"/>
    <p:sldId id="298" r:id="rId13"/>
    <p:sldId id="310" r:id="rId14"/>
    <p:sldId id="311" r:id="rId15"/>
    <p:sldId id="261" r:id="rId16"/>
    <p:sldId id="313" r:id="rId17"/>
    <p:sldId id="340" r:id="rId18"/>
    <p:sldId id="315" r:id="rId19"/>
    <p:sldId id="341" r:id="rId20"/>
    <p:sldId id="322" r:id="rId21"/>
    <p:sldId id="262" r:id="rId22"/>
    <p:sldId id="324" r:id="rId23"/>
    <p:sldId id="331" r:id="rId24"/>
    <p:sldId id="343" r:id="rId25"/>
    <p:sldId id="342" r:id="rId26"/>
    <p:sldId id="328" r:id="rId27"/>
    <p:sldId id="329" r:id="rId28"/>
    <p:sldId id="330" r:id="rId29"/>
    <p:sldId id="332" r:id="rId30"/>
    <p:sldId id="333" r:id="rId31"/>
    <p:sldId id="335" r:id="rId32"/>
    <p:sldId id="336" r:id="rId33"/>
    <p:sldId id="337" r:id="rId34"/>
    <p:sldId id="338" r:id="rId35"/>
    <p:sldId id="334" r:id="rId36"/>
    <p:sldId id="325" r:id="rId37"/>
    <p:sldId id="326" r:id="rId38"/>
    <p:sldId id="327" r:id="rId39"/>
    <p:sldId id="306" r:id="rId4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3" roundtripDataSignature="AMtx7mhZTIEmPl5T4//5wD8GDV/xQqk5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63" Type="http://customschemas.google.com/relationships/presentationmetadata" Target="metadata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FAC6649E-EC78-AB1C-D670-DD2269CA13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BF534AA5-BFE7-2E92-92CE-6A2CBC8652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3FBBC4AC-69AE-91B3-383E-C65A77F56B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07615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A9ED55D6-8E30-5D58-BE0E-7B8C80394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A1E211E8-B1F0-4B58-8A93-B57EB37D3B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643C4D3E-2FC1-C90D-8F37-CC6F165442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90494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A9ED55D6-8E30-5D58-BE0E-7B8C80394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A1E211E8-B1F0-4B58-8A93-B57EB37D3B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643C4D3E-2FC1-C90D-8F37-CC6F165442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09270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A9ED55D6-8E30-5D58-BE0E-7B8C80394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A1E211E8-B1F0-4B58-8A93-B57EB37D3B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643C4D3E-2FC1-C90D-8F37-CC6F165442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0991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4428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70863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0274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2438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78A4D13D-942C-5E07-A3DB-B09C77B90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58F6A77E-4091-248E-5C64-98166EC780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22B6D0C2-48DA-CD5A-8961-AA6F814505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29019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39475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00500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57858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9299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93428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74897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21335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08793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12797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022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78A4D13D-942C-5E07-A3DB-B09C77B90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58F6A77E-4091-248E-5C64-98166EC780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22B6D0C2-48DA-CD5A-8961-AA6F814505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84027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67699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54562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87363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320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78A4D13D-942C-5E07-A3DB-B09C77B90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58F6A77E-4091-248E-5C64-98166EC780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22B6D0C2-48DA-CD5A-8961-AA6F814505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4431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3697D7E9-5B65-1567-226C-901766F7C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90B3F462-48B3-BA44-3855-F6AF03DA8C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7DCC09D3-A7E7-91AA-8930-807F77CC1A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8199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3697D7E9-5B65-1567-226C-901766F7C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90B3F462-48B3-BA44-3855-F6AF03DA8C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7DCC09D3-A7E7-91AA-8930-807F77CC1A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2760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FAC6649E-EC78-AB1C-D670-DD2269CA13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BF534AA5-BFE7-2E92-92CE-6A2CBC8652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3FBBC4AC-69AE-91B3-383E-C65A77F56B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4907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FAC6649E-EC78-AB1C-D670-DD2269CA13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BF534AA5-BFE7-2E92-92CE-6A2CBC8652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3FBBC4AC-69AE-91B3-383E-C65A77F56B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2449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FAC6649E-EC78-AB1C-D670-DD2269CA13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BF534AA5-BFE7-2E92-92CE-6A2CBC8652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3FBBC4AC-69AE-91B3-383E-C65A77F56B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4027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5539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0662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7894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5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6594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1735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0254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2807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364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8980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285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4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4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921069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1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2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12.emf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4.emf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oleObject" Target="../embeddings/oleObject10.bin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11" Type="http://schemas.openxmlformats.org/officeDocument/2006/relationships/image" Target="../media/image13.emf"/><Relationship Id="rId5" Type="http://schemas.openxmlformats.org/officeDocument/2006/relationships/tags" Target="../tags/tag30.xml"/><Relationship Id="rId10" Type="http://schemas.openxmlformats.org/officeDocument/2006/relationships/oleObject" Target="../embeddings/oleObject9.bin"/><Relationship Id="rId4" Type="http://schemas.openxmlformats.org/officeDocument/2006/relationships/tags" Target="../tags/tag29.xml"/><Relationship Id="rId9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portal.kau.org.ua/course/view.php?id=36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9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1.bin"/><Relationship Id="rId4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2.x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3.x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3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4.x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4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5.x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1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6.x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16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tags" Target="../tags/tag17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17" Type="http://schemas.openxmlformats.org/officeDocument/2006/relationships/notesSlide" Target="../notesSlides/notesSlide8.xml"/><Relationship Id="rId2" Type="http://schemas.openxmlformats.org/officeDocument/2006/relationships/tags" Target="../tags/tag6.xml"/><Relationship Id="rId16" Type="http://schemas.openxmlformats.org/officeDocument/2006/relationships/slideLayout" Target="../slideLayouts/slideLayout11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5" Type="http://schemas.openxmlformats.org/officeDocument/2006/relationships/tags" Target="../tags/tag9.xml"/><Relationship Id="rId15" Type="http://schemas.openxmlformats.org/officeDocument/2006/relationships/tags" Target="../tags/tag19.xml"/><Relationship Id="rId10" Type="http://schemas.openxmlformats.org/officeDocument/2006/relationships/tags" Target="../tags/tag14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tags" Target="../tags/tag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0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3912818" y="440360"/>
            <a:ext cx="7714550" cy="3703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uk-UA" b="1" dirty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ЦИФРОВИЙ ДИЗАЙН НА ОСНОВІ FPGA: ПРИНЦИПИ ТА ЗАСТОСУВАННЯ</a:t>
            </a:r>
            <a:endParaRPr b="1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4632" y="2661531"/>
            <a:ext cx="2866465" cy="1407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10EABA4-C73D-AF21-17D0-2BDDF9F1FF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29" y="440360"/>
            <a:ext cx="2014470" cy="19529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1A76B1-51DA-42D9-9C70-972ECEDF59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632" y="4605012"/>
            <a:ext cx="2866465" cy="16108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288642-521B-383A-34EE-217ADCCC9138}"/>
              </a:ext>
            </a:extLst>
          </p:cNvPr>
          <p:cNvSpPr txBox="1"/>
          <p:nvPr/>
        </p:nvSpPr>
        <p:spPr>
          <a:xfrm>
            <a:off x="4719819" y="4732915"/>
            <a:ext cx="6907549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000"/>
              </a:spcBef>
              <a:spcAft>
                <a:spcPts val="600"/>
              </a:spcAft>
            </a:pPr>
            <a:r>
              <a:rPr lang="uk-UA" sz="2400" b="1" kern="0" cap="all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Комбінаційна логіка І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AB2543C0-F2F4-FF58-0B79-D0E03F3FE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5;p4">
            <a:extLst>
              <a:ext uri="{FF2B5EF4-FFF2-40B4-BE49-F238E27FC236}">
                <a16:creationId xmlns:a16="http://schemas.microsoft.com/office/drawing/2014/main" id="{A1BFE050-AF32-55EA-D10E-3271A0732F6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ru-RU" dirty="0" err="1"/>
              <a:t>Кон’юнктивна</a:t>
            </a:r>
            <a:r>
              <a:rPr lang="ru-RU" dirty="0"/>
              <a:t> форма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6C81D1-1BB2-C166-083C-0A98D65F86FA}"/>
              </a:ext>
            </a:extLst>
          </p:cNvPr>
          <p:cNvSpPr txBox="1"/>
          <p:nvPr/>
        </p:nvSpPr>
        <p:spPr>
          <a:xfrm>
            <a:off x="838199" y="1690688"/>
            <a:ext cx="105156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/>
              <a:t>Всі булеві рівняння можна записати у формі КДНФ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/>
              <a:t>Кожен рядок має </a:t>
            </a:r>
            <a:r>
              <a:rPr lang="uk-UA" sz="2400" dirty="0" err="1"/>
              <a:t>макстерм</a:t>
            </a:r>
            <a:endParaRPr lang="uk-U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err="1"/>
              <a:t>Мінтерм</a:t>
            </a:r>
            <a:r>
              <a:rPr lang="uk-UA" sz="2400" dirty="0"/>
              <a:t> - це сума (АБО) літералів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/>
              <a:t>Кожен </a:t>
            </a:r>
            <a:r>
              <a:rPr lang="uk-UA" sz="2400" dirty="0" err="1"/>
              <a:t>мінтерм</a:t>
            </a:r>
            <a:r>
              <a:rPr lang="uk-UA" sz="2400" dirty="0"/>
              <a:t> є ХИБА для цього рядка (і тільки для цього рядка)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err="1"/>
              <a:t>Утворіть</a:t>
            </a:r>
            <a:r>
              <a:rPr lang="uk-UA" sz="2400" dirty="0"/>
              <a:t> функцію, множення </a:t>
            </a:r>
            <a:r>
              <a:rPr lang="uk-UA" sz="2400" dirty="0" err="1"/>
              <a:t>макстермів</a:t>
            </a:r>
            <a:r>
              <a:rPr lang="uk-UA" sz="2400" dirty="0"/>
              <a:t>, де виходом буде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/>
              <a:t>Таким чином, добуток (І) сум (АБО термів)</a:t>
            </a:r>
            <a:endParaRPr lang="en-US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A7B90A-D914-4FCC-E9EE-D0FA5AC6FDC7}"/>
              </a:ext>
            </a:extLst>
          </p:cNvPr>
          <p:cNvSpPr txBox="1"/>
          <p:nvPr/>
        </p:nvSpPr>
        <p:spPr>
          <a:xfrm>
            <a:off x="2833687" y="6292820"/>
            <a:ext cx="2441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err="1">
                <a:solidFill>
                  <a:srgbClr val="0070C0"/>
                </a:solidFill>
              </a:rPr>
              <a:t>Розгорутий</a:t>
            </a:r>
            <a:r>
              <a:rPr lang="uk-UA" sz="2000" b="1" dirty="0">
                <a:solidFill>
                  <a:srgbClr val="0070C0"/>
                </a:solidFill>
              </a:rPr>
              <a:t> запис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19D2F8-DFD1-0099-DE28-B35D8626BFB1}"/>
              </a:ext>
            </a:extLst>
          </p:cNvPr>
          <p:cNvSpPr txBox="1"/>
          <p:nvPr/>
        </p:nvSpPr>
        <p:spPr>
          <a:xfrm>
            <a:off x="5090826" y="5533995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>
                <a:solidFill>
                  <a:srgbClr val="0070C0"/>
                </a:solidFill>
              </a:rPr>
              <a:t>Скорочений запис</a:t>
            </a:r>
            <a:endParaRPr lang="en-US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423DC4D-F199-EF51-9C74-FC1F60ED99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966490"/>
              </p:ext>
            </p:extLst>
          </p:nvPr>
        </p:nvGraphicFramePr>
        <p:xfrm>
          <a:off x="7286625" y="3783527"/>
          <a:ext cx="4572000" cy="2150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795210" imgH="844573" progId="Visio.Drawing.11">
                  <p:embed/>
                </p:oleObj>
              </mc:Choice>
              <mc:Fallback>
                <p:oleObj name="Visio" r:id="rId4" imgW="1795210" imgH="844573" progId="Visio.Drawing.11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86625" y="3783527"/>
                        <a:ext cx="4572000" cy="21505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>
            <a:extLst>
              <a:ext uri="{FF2B5EF4-FFF2-40B4-BE49-F238E27FC236}">
                <a16:creationId xmlns:a16="http://schemas.microsoft.com/office/drawing/2014/main" id="{5D73ACF6-89EC-0DCE-DEA8-8C59CCA7B33B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11334" y="5884863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i="1" dirty="0">
                <a:latin typeface="Times New Roman" pitchFamily="18" charset="0"/>
                <a:cs typeface="Arial" charset="0"/>
              </a:rPr>
              <a:t>Y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 = F(</a:t>
            </a:r>
            <a:r>
              <a:rPr lang="en-US" sz="2400" b="1" i="1" dirty="0">
                <a:latin typeface="Times New Roman" pitchFamily="18" charset="0"/>
                <a:cs typeface="Arial" charset="0"/>
              </a:rPr>
              <a:t>A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, </a:t>
            </a:r>
            <a:r>
              <a:rPr lang="en-US" sz="2400" b="1" i="1" dirty="0">
                <a:latin typeface="Times New Roman" pitchFamily="18" charset="0"/>
                <a:cs typeface="Arial" charset="0"/>
              </a:rPr>
              <a:t>B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) = (</a:t>
            </a:r>
            <a:r>
              <a:rPr lang="en-US" sz="2400" b="1" i="1" dirty="0">
                <a:latin typeface="Times New Roman" pitchFamily="18" charset="0"/>
                <a:cs typeface="Arial" charset="0"/>
              </a:rPr>
              <a:t>A + B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)●(</a:t>
            </a:r>
            <a:r>
              <a:rPr lang="en-US" sz="2400" b="1" i="1" dirty="0">
                <a:latin typeface="Times New Roman" pitchFamily="18" charset="0"/>
                <a:cs typeface="Arial" charset="0"/>
              </a:rPr>
              <a:t>A + B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) = </a:t>
            </a:r>
            <a:r>
              <a:rPr lang="el-GR" sz="2400" b="1" dirty="0">
                <a:latin typeface="Times New Roman" pitchFamily="18" charset="0"/>
                <a:cs typeface="Arial" charset="0"/>
              </a:rPr>
              <a:t>Π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)</a:t>
            </a:r>
            <a:r>
              <a:rPr lang="en-US" sz="2400" i="1" dirty="0">
                <a:latin typeface="Times New Roman" pitchFamily="18" charset="0"/>
                <a:cs typeface="Arial" charset="0"/>
              </a:rPr>
              <a:t> </a:t>
            </a:r>
            <a:endParaRPr lang="en-US" sz="2400" dirty="0"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68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2C28893C-DB9A-6781-B3CD-7361E1C37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1;p5">
            <a:extLst>
              <a:ext uri="{FF2B5EF4-FFF2-40B4-BE49-F238E27FC236}">
                <a16:creationId xmlns:a16="http://schemas.microsoft.com/office/drawing/2014/main" id="{33A88B58-941A-C1DB-97FE-F13B26E0FD6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ru-RU" dirty="0"/>
              <a:t>Приклад 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6678A6E-2D2F-F17B-48C9-4863CAB575C2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619124" y="1539875"/>
            <a:ext cx="10734675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/>
              <a:t>Ви йдете до </a:t>
            </a:r>
            <a:r>
              <a:rPr lang="en-US" sz="2800" dirty="0"/>
              <a:t>“</a:t>
            </a:r>
            <a:r>
              <a:rPr lang="uk-UA" sz="2800" dirty="0"/>
              <a:t>Пузатої хати</a:t>
            </a:r>
            <a:r>
              <a:rPr lang="en-US" sz="2800" dirty="0"/>
              <a:t>”</a:t>
            </a:r>
            <a:r>
              <a:rPr lang="uk-UA" sz="2800" dirty="0"/>
              <a:t> перекусити</a:t>
            </a:r>
            <a:endParaRPr lang="en-US" sz="2800" dirty="0"/>
          </a:p>
          <a:p>
            <a:pPr lvl="1"/>
            <a:r>
              <a:rPr lang="uk-UA" dirty="0"/>
              <a:t>Ви не будете їсти</a:t>
            </a:r>
            <a:r>
              <a:rPr lang="en-US" dirty="0"/>
              <a:t> (E = 0) </a:t>
            </a:r>
          </a:p>
          <a:p>
            <a:pPr lvl="2"/>
            <a:r>
              <a:rPr lang="uk-UA" sz="2800" dirty="0"/>
              <a:t>Якщо буде недостатньо чисто</a:t>
            </a:r>
            <a:r>
              <a:rPr lang="en-US" sz="2800" dirty="0"/>
              <a:t> (C = 0) </a:t>
            </a:r>
            <a:r>
              <a:rPr lang="uk-UA" sz="2800" dirty="0"/>
              <a:t>або</a:t>
            </a:r>
            <a:endParaRPr lang="en-US" sz="2800" dirty="0"/>
          </a:p>
          <a:p>
            <a:pPr lvl="2"/>
            <a:r>
              <a:rPr lang="ru-RU" sz="2800" dirty="0" err="1"/>
              <a:t>Якщо</a:t>
            </a:r>
            <a:r>
              <a:rPr lang="ru-RU" sz="2800" dirty="0"/>
              <a:t> </a:t>
            </a:r>
            <a:r>
              <a:rPr lang="ru-RU" sz="2800" dirty="0" err="1"/>
              <a:t>подають</a:t>
            </a:r>
            <a:r>
              <a:rPr lang="ru-RU" sz="2800" dirty="0"/>
              <a:t> </a:t>
            </a:r>
            <a:r>
              <a:rPr lang="ru-RU" sz="2800" dirty="0" err="1"/>
              <a:t>тільки</a:t>
            </a:r>
            <a:r>
              <a:rPr lang="ru-RU" sz="2800" dirty="0"/>
              <a:t> </a:t>
            </a:r>
            <a:r>
              <a:rPr lang="ru-RU" sz="2800" dirty="0" err="1"/>
              <a:t>м'ясний</a:t>
            </a:r>
            <a:r>
              <a:rPr lang="ru-RU" sz="2800" dirty="0"/>
              <a:t> рулет</a:t>
            </a:r>
            <a:r>
              <a:rPr lang="en-US" sz="2800" dirty="0"/>
              <a:t>(M = 1)</a:t>
            </a:r>
          </a:p>
          <a:p>
            <a:r>
              <a:rPr lang="uk-UA" sz="2800" dirty="0"/>
              <a:t>Напишіть таблицю істинності для визначення будете ви їсти чи ні</a:t>
            </a:r>
            <a:r>
              <a:rPr lang="en-US" sz="2800" dirty="0"/>
              <a:t> (E).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03D4C2B-C1CC-5195-3CB2-8767E097B3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055923"/>
              </p:ext>
            </p:extLst>
          </p:nvPr>
        </p:nvGraphicFramePr>
        <p:xfrm>
          <a:off x="4860844" y="4107839"/>
          <a:ext cx="2470311" cy="2420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709541" imgH="695360" progId="Visio.Drawing.11">
                  <p:embed/>
                </p:oleObj>
              </mc:Choice>
              <mc:Fallback>
                <p:oleObj name="Visio" r:id="rId4" imgW="709541" imgH="695360" progId="Visio.Drawing.11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60844" y="4107839"/>
                        <a:ext cx="2470311" cy="24205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0220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2C28893C-DB9A-6781-B3CD-7361E1C37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1;p5">
            <a:extLst>
              <a:ext uri="{FF2B5EF4-FFF2-40B4-BE49-F238E27FC236}">
                <a16:creationId xmlns:a16="http://schemas.microsoft.com/office/drawing/2014/main" id="{33A88B58-941A-C1DB-97FE-F13B26E0FD6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ru-RU" dirty="0"/>
              <a:t>Приклад. ДДНФ </a:t>
            </a:r>
            <a:r>
              <a:rPr lang="en-US" dirty="0"/>
              <a:t>vs</a:t>
            </a:r>
            <a:r>
              <a:rPr lang="uk-UA" dirty="0"/>
              <a:t> КДНФ</a:t>
            </a:r>
            <a:r>
              <a:rPr lang="ru-RU" dirty="0"/>
              <a:t>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A844B0D-42E0-C7E1-4264-849A2859B4C7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1295400" y="1690688"/>
            <a:ext cx="56388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uk-UA" b="1" dirty="0">
                <a:solidFill>
                  <a:srgbClr val="0070C0"/>
                </a:solidFill>
              </a:rPr>
              <a:t>ДДНФ (сума добутків)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sz="2400" b="1" dirty="0">
              <a:solidFill>
                <a:srgbClr val="0070C0"/>
              </a:solidFill>
            </a:endParaRPr>
          </a:p>
          <a:p>
            <a:endParaRPr lang="en-US" sz="2400" b="1" dirty="0">
              <a:solidFill>
                <a:srgbClr val="0070C0"/>
              </a:solidFill>
            </a:endParaRPr>
          </a:p>
          <a:p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00" b="1" dirty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00" b="1" dirty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00" b="1" dirty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uk-UA" b="1" dirty="0">
                <a:solidFill>
                  <a:srgbClr val="0070C0"/>
                </a:solidFill>
              </a:rPr>
              <a:t>КДНФ (добуток сум)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Object 19">
            <a:extLst>
              <a:ext uri="{FF2B5EF4-FFF2-40B4-BE49-F238E27FC236}">
                <a16:creationId xmlns:a16="http://schemas.microsoft.com/office/drawing/2014/main" id="{B1C3ABC7-CCDF-9FC3-EAF7-0324869ED26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15429674"/>
              </p:ext>
            </p:extLst>
          </p:nvPr>
        </p:nvGraphicFramePr>
        <p:xfrm>
          <a:off x="6867525" y="1690688"/>
          <a:ext cx="3657600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6" imgW="1280575" imgH="752302" progId="Visio.Drawing.11">
                  <p:embed/>
                </p:oleObj>
              </mc:Choice>
              <mc:Fallback>
                <p:oleObj name="Visio" r:id="rId6" imgW="1280575" imgH="752302" progId="Visio.Drawing.11">
                  <p:embed/>
                  <p:pic>
                    <p:nvPicPr>
                      <p:cNvPr id="110696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7525" y="1690688"/>
                        <a:ext cx="3657600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9">
            <a:extLst>
              <a:ext uri="{FF2B5EF4-FFF2-40B4-BE49-F238E27FC236}">
                <a16:creationId xmlns:a16="http://schemas.microsoft.com/office/drawing/2014/main" id="{1BB8F7D7-875E-0BCE-A3B6-3E624570412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06407316"/>
              </p:ext>
            </p:extLst>
          </p:nvPr>
        </p:nvGraphicFramePr>
        <p:xfrm>
          <a:off x="6867525" y="4090988"/>
          <a:ext cx="3657600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6" imgW="1280575" imgH="752302" progId="Visio.Drawing.11">
                  <p:embed/>
                </p:oleObj>
              </mc:Choice>
              <mc:Fallback>
                <p:oleObj name="Visio" r:id="rId6" imgW="1280575" imgH="752302" progId="Visio.Drawing.11">
                  <p:embed/>
                  <p:pic>
                    <p:nvPicPr>
                      <p:cNvPr id="110696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7525" y="4090988"/>
                        <a:ext cx="3657600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0763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2C28893C-DB9A-6781-B3CD-7361E1C37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1;p5">
            <a:extLst>
              <a:ext uri="{FF2B5EF4-FFF2-40B4-BE49-F238E27FC236}">
                <a16:creationId xmlns:a16="http://schemas.microsoft.com/office/drawing/2014/main" id="{33A88B58-941A-C1DB-97FE-F13B26E0FD6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ru-RU" dirty="0"/>
              <a:t>Приклад. ДДНФ </a:t>
            </a:r>
            <a:r>
              <a:rPr lang="en-US" dirty="0"/>
              <a:t>vs</a:t>
            </a:r>
            <a:r>
              <a:rPr lang="uk-UA" dirty="0"/>
              <a:t> КДНФ</a:t>
            </a:r>
            <a:r>
              <a:rPr lang="ru-RU" dirty="0"/>
              <a:t>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A844B0D-42E0-C7E1-4264-849A2859B4C7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1000125" y="1690688"/>
            <a:ext cx="615315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uk-UA" b="1" dirty="0">
                <a:solidFill>
                  <a:srgbClr val="0070C0"/>
                </a:solidFill>
              </a:rPr>
              <a:t>ДДНФ (сума добутків)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E = CM   = </a:t>
            </a:r>
            <a:r>
              <a:rPr lang="el-GR" sz="2400" b="1" dirty="0"/>
              <a:t>Σ(2)</a:t>
            </a:r>
          </a:p>
          <a:p>
            <a:pPr marL="0" indent="0">
              <a:buFont typeface="Arial" pitchFamily="34" charset="0"/>
              <a:buNone/>
            </a:pPr>
            <a:endParaRPr lang="uk-UA" sz="2400" b="1" dirty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00" b="1" dirty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00" b="1" dirty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00" b="1" dirty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uk-UA" b="1" dirty="0">
                <a:solidFill>
                  <a:srgbClr val="0070C0"/>
                </a:solidFill>
              </a:rPr>
              <a:t>КДНФ (добуток сум)</a:t>
            </a:r>
          </a:p>
          <a:p>
            <a:pPr marL="0" indent="0">
              <a:buFont typeface="Arial" pitchFamily="34" charset="0"/>
              <a:buNone/>
            </a:pPr>
            <a:endParaRPr lang="uk-UA" b="1" dirty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/>
              <a:t>E = (C + M)(C + M)(C + M) = </a:t>
            </a:r>
            <a:r>
              <a:rPr lang="el-GR" sz="2400" b="1" dirty="0"/>
              <a:t>Π(0, 1, 3)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2" name="Object 19">
            <a:extLst>
              <a:ext uri="{FF2B5EF4-FFF2-40B4-BE49-F238E27FC236}">
                <a16:creationId xmlns:a16="http://schemas.microsoft.com/office/drawing/2014/main" id="{4ECBE1A3-D2D9-8DA2-449E-DDC3274DF71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76626387"/>
              </p:ext>
            </p:extLst>
          </p:nvPr>
        </p:nvGraphicFramePr>
        <p:xfrm>
          <a:off x="7315200" y="1690688"/>
          <a:ext cx="3657600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10" imgW="1280575" imgH="752302" progId="Visio.Drawing.11">
                  <p:embed/>
                </p:oleObj>
              </mc:Choice>
              <mc:Fallback>
                <p:oleObj name="Visio" r:id="rId10" imgW="1280575" imgH="752302" progId="Visio.Drawing.11">
                  <p:embed/>
                  <p:pic>
                    <p:nvPicPr>
                      <p:cNvPr id="110696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690688"/>
                        <a:ext cx="3657600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25">
            <a:extLst>
              <a:ext uri="{FF2B5EF4-FFF2-40B4-BE49-F238E27FC236}">
                <a16:creationId xmlns:a16="http://schemas.microsoft.com/office/drawing/2014/main" id="{E41B9841-6F1E-6A7D-B606-FD35C35CFD4C}"/>
              </a:ext>
            </a:extLst>
          </p:cNvPr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2466975" y="27336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5" name="Line 25">
            <a:extLst>
              <a:ext uri="{FF2B5EF4-FFF2-40B4-BE49-F238E27FC236}">
                <a16:creationId xmlns:a16="http://schemas.microsoft.com/office/drawing/2014/main" id="{FFB07BFF-7AD1-E1AA-7AE2-20B08B4DA65B}"/>
              </a:ext>
            </a:extLst>
          </p:cNvPr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3314700" y="52863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6" name="Line 25">
            <a:extLst>
              <a:ext uri="{FF2B5EF4-FFF2-40B4-BE49-F238E27FC236}">
                <a16:creationId xmlns:a16="http://schemas.microsoft.com/office/drawing/2014/main" id="{DEE4A165-9F26-9CB5-721C-A450CF07EB2D}"/>
              </a:ext>
            </a:extLst>
          </p:cNvPr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771900" y="52863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7" name="Line 25">
            <a:extLst>
              <a:ext uri="{FF2B5EF4-FFF2-40B4-BE49-F238E27FC236}">
                <a16:creationId xmlns:a16="http://schemas.microsoft.com/office/drawing/2014/main" id="{2201792E-6C5D-DCE1-83AF-64DFDC15630D}"/>
              </a:ext>
            </a:extLst>
          </p:cNvPr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343400" y="52863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graphicFrame>
        <p:nvGraphicFramePr>
          <p:cNvPr id="4" name="Object 18">
            <a:extLst>
              <a:ext uri="{FF2B5EF4-FFF2-40B4-BE49-F238E27FC236}">
                <a16:creationId xmlns:a16="http://schemas.microsoft.com/office/drawing/2014/main" id="{6A50B040-BE0E-7AB6-2D3C-2FF267FD183B}"/>
              </a:ext>
            </a:extLst>
          </p:cNvPr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237807288"/>
              </p:ext>
            </p:extLst>
          </p:nvPr>
        </p:nvGraphicFramePr>
        <p:xfrm>
          <a:off x="7496175" y="4282221"/>
          <a:ext cx="3386138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12" imgW="1288039" imgH="757289" progId="Visio.Drawing.11">
                  <p:embed/>
                </p:oleObj>
              </mc:Choice>
              <mc:Fallback>
                <p:oleObj name="Visio" r:id="rId12" imgW="1288039" imgH="757289" progId="Visio.Drawing.11">
                  <p:embed/>
                  <p:pic>
                    <p:nvPicPr>
                      <p:cNvPr id="110696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6175" y="4282221"/>
                        <a:ext cx="3386138" cy="199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2986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uk-UA" dirty="0"/>
              <a:t>Булева АЛГЕБРА. АКСІОМИ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75BFD2-E21E-FC94-A3B7-1B5090F88D51}"/>
              </a:ext>
            </a:extLst>
          </p:cNvPr>
          <p:cNvSpPr txBox="1"/>
          <p:nvPr/>
        </p:nvSpPr>
        <p:spPr>
          <a:xfrm>
            <a:off x="838199" y="1690688"/>
            <a:ext cx="105155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/>
              <a:t>Аксіоми та теореми зручні для спрощення булевих рівнянь</a:t>
            </a:r>
          </a:p>
          <a:p>
            <a:r>
              <a:rPr lang="uk-UA" sz="2400" dirty="0"/>
              <a:t>Як звичайна алгебра, але простіше: змінні мають лише два значення (1 або 0)</a:t>
            </a:r>
          </a:p>
          <a:p>
            <a:r>
              <a:rPr lang="uk-UA" sz="2400" dirty="0"/>
              <a:t>Двоїстість в аксіомах і теорема -</a:t>
            </a:r>
            <a:r>
              <a:rPr lang="en-US" sz="2400" dirty="0"/>
              <a:t>&gt;</a:t>
            </a:r>
            <a:r>
              <a:rPr lang="uk-UA" sz="2400" dirty="0"/>
              <a:t>:І та АБО, 0 та 1 міняються місцями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uk-UA" dirty="0"/>
              <a:t>Булева АЛГЕБРА. АКСІОМИ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D1DE38-CF73-9A79-11D4-E5107F5A8903}"/>
              </a:ext>
            </a:extLst>
          </p:cNvPr>
          <p:cNvSpPr txBox="1"/>
          <p:nvPr/>
        </p:nvSpPr>
        <p:spPr>
          <a:xfrm>
            <a:off x="2613513" y="5769041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/>
              <a:t>Дуальна : заміна </a:t>
            </a:r>
            <a:r>
              <a:rPr lang="en-US" sz="3200" dirty="0"/>
              <a:t>• </a:t>
            </a:r>
            <a:r>
              <a:rPr lang="uk-UA" sz="3200" dirty="0"/>
              <a:t>на</a:t>
            </a:r>
            <a:r>
              <a:rPr lang="en-US" sz="3200" dirty="0"/>
              <a:t> +	</a:t>
            </a:r>
            <a:r>
              <a:rPr lang="uk-UA" sz="3200" dirty="0"/>
              <a:t> та </a:t>
            </a:r>
            <a:r>
              <a:rPr lang="en-US" sz="3200" dirty="0"/>
              <a:t>0 </a:t>
            </a:r>
            <a:r>
              <a:rPr lang="uk-UA" sz="3200" dirty="0"/>
              <a:t>на</a:t>
            </a:r>
            <a:r>
              <a:rPr lang="en-US" sz="3200" dirty="0"/>
              <a:t>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C72E25-BBCB-9818-5547-4342576220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1690688"/>
            <a:ext cx="11658600" cy="39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000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3710A-7F3F-A8C8-4005-170EA2A2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ТЕОРЕМИ ОДНІЄЇ ЗМІННОЇ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89991-18F7-6397-1B5C-FFDCC6A012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58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uk-UA" dirty="0"/>
              <a:t>Булева АЛГЕБРА. ТЕОРЕМИ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4F6FF9-C9EB-745E-EFBD-505478E2F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860" y="2098862"/>
            <a:ext cx="10606279" cy="372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762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1DD6E-F114-52E2-20DB-7D301F448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ТЕОРЕМИ КІЛЬКОХ ЗМІННИХ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45382-4DFB-5A60-2580-396C67B5EC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46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dirty="0"/>
              <a:t>БУЛЕВА АЛГЕБРА. </a:t>
            </a:r>
            <a:br>
              <a:rPr lang="ru-RU" dirty="0"/>
            </a:br>
            <a:r>
              <a:rPr lang="ru-RU" dirty="0"/>
              <a:t>ТЕОРЕМИ. КІЛЬКА ЗМІННИХ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014F22-5D74-04A2-9B1D-BDAAB97A72B9}"/>
              </a:ext>
            </a:extLst>
          </p:cNvPr>
          <p:cNvSpPr txBox="1"/>
          <p:nvPr/>
        </p:nvSpPr>
        <p:spPr>
          <a:xfrm>
            <a:off x="597877" y="5774390"/>
            <a:ext cx="10755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Warning: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 T8’ differs from traditional </a:t>
            </a: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algebra:OR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 (+) distributes over AND (•)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510D80-3077-087A-385C-A5D21B2EC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976" y="1690688"/>
            <a:ext cx="9917724" cy="390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48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199A4EFA-8DB4-4C00-F0FA-CB5F667493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92;p2">
            <a:extLst>
              <a:ext uri="{FF2B5EF4-FFF2-40B4-BE49-F238E27FC236}">
                <a16:creationId xmlns:a16="http://schemas.microsoft.com/office/drawing/2014/main" id="{9034D51D-0AA4-55EF-F528-55C5DFBDF25F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SzPts val="4400"/>
            </a:pPr>
            <a:r>
              <a:rPr lang="uk-UA" dirty="0"/>
              <a:t>ЗМІСТ</a:t>
            </a:r>
          </a:p>
        </p:txBody>
      </p:sp>
      <p:sp>
        <p:nvSpPr>
          <p:cNvPr id="9" name="Google Shape;93;p2">
            <a:extLst>
              <a:ext uri="{FF2B5EF4-FFF2-40B4-BE49-F238E27FC236}">
                <a16:creationId xmlns:a16="http://schemas.microsoft.com/office/drawing/2014/main" id="{7FA05068-EB1B-BEAC-687A-E3A00A04CC19}"/>
              </a:ext>
            </a:extLst>
          </p:cNvPr>
          <p:cNvSpPr txBox="1">
            <a:spLocks/>
          </p:cNvSpPr>
          <p:nvPr/>
        </p:nvSpPr>
        <p:spPr>
          <a:xfrm>
            <a:off x="838200" y="1857156"/>
            <a:ext cx="564668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228600" algn="l">
              <a:spcBef>
                <a:spcPts val="0"/>
              </a:spcBef>
              <a:buSzPts val="2800"/>
              <a:buFont typeface="Arial"/>
              <a:buChar char="•"/>
            </a:pPr>
            <a:r>
              <a:rPr lang="ru-RU" sz="2800" dirty="0" err="1"/>
              <a:t>Комбінаційні</a:t>
            </a:r>
            <a:r>
              <a:rPr lang="ru-RU" sz="2800" dirty="0"/>
              <a:t> </a:t>
            </a:r>
            <a:r>
              <a:rPr lang="ru-RU" sz="2800" dirty="0" err="1"/>
              <a:t>схеми</a:t>
            </a:r>
            <a:endParaRPr lang="en-US" sz="2800" dirty="0"/>
          </a:p>
          <a:p>
            <a:pPr marL="228600" indent="-228600" algn="l">
              <a:spcBef>
                <a:spcPts val="0"/>
              </a:spcBef>
              <a:buSzPts val="2800"/>
              <a:buFont typeface="Arial"/>
              <a:buChar char="•"/>
            </a:pPr>
            <a:r>
              <a:rPr lang="ru-RU" sz="2800" dirty="0" err="1"/>
              <a:t>Булеві</a:t>
            </a:r>
            <a:r>
              <a:rPr lang="ru-RU" sz="2800" dirty="0"/>
              <a:t> </a:t>
            </a:r>
            <a:r>
              <a:rPr lang="ru-RU" sz="2800" dirty="0" err="1"/>
              <a:t>рівняння</a:t>
            </a:r>
            <a:endParaRPr lang="en-US" sz="2800" dirty="0"/>
          </a:p>
          <a:p>
            <a:pPr marL="228600" indent="-228600" algn="l">
              <a:spcBef>
                <a:spcPts val="0"/>
              </a:spcBef>
              <a:buSzPts val="2800"/>
              <a:buFont typeface="Arial"/>
              <a:buChar char="•"/>
            </a:pPr>
            <a:r>
              <a:rPr lang="ru-RU" sz="2800" dirty="0"/>
              <a:t>Булева алгебра</a:t>
            </a:r>
            <a:endParaRPr lang="en-US" sz="2800" dirty="0"/>
          </a:p>
          <a:p>
            <a:pPr marL="228600" indent="-228600" algn="l">
              <a:spcBef>
                <a:spcPts val="0"/>
              </a:spcBef>
              <a:buSzPts val="2800"/>
              <a:buFont typeface="Arial"/>
              <a:buChar char="•"/>
            </a:pP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логіки</a:t>
            </a:r>
            <a:r>
              <a:rPr lang="ru-RU" sz="2800" dirty="0"/>
              <a:t> до в</a:t>
            </a:r>
            <a:r>
              <a:rPr lang="uk-UA" sz="2800" dirty="0" err="1"/>
              <a:t>ентелів</a:t>
            </a:r>
            <a:endParaRPr lang="en-US" sz="2800" dirty="0"/>
          </a:p>
          <a:p>
            <a:pPr marL="228600" indent="-228600" algn="l">
              <a:spcBef>
                <a:spcPts val="0"/>
              </a:spcBef>
              <a:buSzPts val="2800"/>
              <a:buFont typeface="Arial"/>
              <a:buChar char="•"/>
            </a:pPr>
            <a:r>
              <a:rPr lang="uk-UA" sz="2800" dirty="0"/>
              <a:t>Що за </a:t>
            </a:r>
            <a:r>
              <a:rPr lang="en-US" sz="2800" dirty="0"/>
              <a:t>X </a:t>
            </a:r>
            <a:r>
              <a:rPr lang="ru-RU" sz="2800" dirty="0"/>
              <a:t>та </a:t>
            </a:r>
            <a:r>
              <a:rPr lang="en-US" sz="2800" dirty="0"/>
              <a:t>Z</a:t>
            </a:r>
            <a:r>
              <a:rPr lang="uk-UA" sz="2800" dirty="0"/>
              <a:t>?</a:t>
            </a:r>
          </a:p>
          <a:p>
            <a:pPr marL="228600" indent="-228600" algn="l">
              <a:spcBef>
                <a:spcPts val="0"/>
              </a:spcBef>
              <a:buSzPts val="2800"/>
              <a:buFont typeface="Arial"/>
              <a:buChar char="•"/>
            </a:pPr>
            <a:endParaRPr lang="uk-UA" sz="2800" dirty="0"/>
          </a:p>
          <a:p>
            <a:pPr marL="0" indent="0" algn="l">
              <a:spcBef>
                <a:spcPts val="0"/>
              </a:spcBef>
              <a:buSzPts val="2800"/>
            </a:pPr>
            <a:r>
              <a:rPr lang="uk-UA" sz="2800" dirty="0"/>
              <a:t>Сторінка курсу на порталі КАУ:</a:t>
            </a:r>
          </a:p>
          <a:p>
            <a:pPr marL="0" indent="0" algn="l">
              <a:spcBef>
                <a:spcPts val="0"/>
              </a:spcBef>
              <a:buSzPts val="2800"/>
            </a:pPr>
            <a:r>
              <a:rPr lang="en-US" sz="2800" dirty="0">
                <a:hlinkClick r:id="rId3"/>
              </a:rPr>
              <a:t>https://eduportal.kau.org.ua/course/view.php?id=368</a:t>
            </a:r>
            <a:r>
              <a:rPr lang="uk-UA" sz="2800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CE35A7-1C09-C8AE-F236-8EB202FDDD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1791" y="514904"/>
            <a:ext cx="2017580" cy="54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484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uk-UA" dirty="0"/>
              <a:t>ТЕОРЕМА  де МОРГАНА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3C74C0-242A-BEBF-A5A6-12A6D68F8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13" y="2385867"/>
            <a:ext cx="11460174" cy="208626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3EDDE06-5009-0725-34F6-D26AE90535E0}"/>
              </a:ext>
            </a:extLst>
          </p:cNvPr>
          <p:cNvSpPr txBox="1"/>
          <p:nvPr/>
        </p:nvSpPr>
        <p:spPr>
          <a:xfrm>
            <a:off x="838200" y="4905702"/>
            <a:ext cx="10515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The complement of the product is the sum of the complements.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СПРОЩЕННЯ ЛОГІЧНИХ РІВНЯНЬ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4B5E4-C0B0-E4CD-9CE8-9EAC7A620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uk-UA" dirty="0"/>
              <a:t>Спрощення може означати форму з мінімальною сумою добутків:</a:t>
            </a:r>
          </a:p>
          <a:p>
            <a:pPr marL="114300" indent="0">
              <a:buNone/>
            </a:pPr>
            <a:r>
              <a:rPr lang="uk-UA" dirty="0"/>
              <a:t>Форма СОД , яка має найменшу кількість </a:t>
            </a:r>
            <a:r>
              <a:rPr lang="uk-UA" dirty="0" err="1"/>
              <a:t>імплікант</a:t>
            </a:r>
            <a:r>
              <a:rPr lang="uk-UA" dirty="0"/>
              <a:t>, де кожна </a:t>
            </a:r>
            <a:r>
              <a:rPr lang="uk-UA" dirty="0" err="1"/>
              <a:t>імпліканта</a:t>
            </a:r>
            <a:r>
              <a:rPr lang="uk-UA" dirty="0"/>
              <a:t> має найменшу кількість літералів</a:t>
            </a:r>
          </a:p>
          <a:p>
            <a:pPr marL="114300" indent="0">
              <a:buNone/>
            </a:pPr>
            <a:r>
              <a:rPr lang="uk-UA" dirty="0" err="1"/>
              <a:t>Імпліканта</a:t>
            </a:r>
            <a:r>
              <a:rPr lang="uk-UA" dirty="0"/>
              <a:t>: добуток літералів	</a:t>
            </a:r>
            <a:r>
              <a:rPr lang="en-US" dirty="0"/>
              <a:t>ABC, AC, BC</a:t>
            </a:r>
            <a:endParaRPr lang="uk-UA" dirty="0"/>
          </a:p>
          <a:p>
            <a:pPr marL="114300" indent="0">
              <a:buNone/>
            </a:pPr>
            <a:r>
              <a:rPr lang="uk-UA" dirty="0"/>
              <a:t>Літерал: змінна або її доповнення    	</a:t>
            </a:r>
            <a:r>
              <a:rPr lang="en-US" dirty="0"/>
              <a:t>A, A, B, B, C, C</a:t>
            </a:r>
            <a:endParaRPr lang="uk-UA" dirty="0"/>
          </a:p>
          <a:p>
            <a:pPr marL="114300" indent="0">
              <a:buNone/>
            </a:pPr>
            <a:r>
              <a:rPr lang="uk-UA" dirty="0"/>
              <a:t>Спрощення також може означати найменшу кількість вентилів, найменшу вартість, найменшу потужність тощо.  Наприклад, </a:t>
            </a:r>
            <a:r>
              <a:rPr lang="en-US" dirty="0"/>
              <a:t>Y = A </a:t>
            </a:r>
            <a:r>
              <a:rPr lang="en-US" dirty="0" err="1"/>
              <a:t>xor</a:t>
            </a:r>
            <a:r>
              <a:rPr lang="en-US" dirty="0"/>
              <a:t> B, </a:t>
            </a:r>
            <a:r>
              <a:rPr lang="uk-UA" dirty="0"/>
              <a:t>ймовірно, простіше, ніж мінімальна сума добутків </a:t>
            </a:r>
            <a:r>
              <a:rPr lang="en-US" dirty="0"/>
              <a:t>Y = AB + AB. </a:t>
            </a:r>
            <a:r>
              <a:rPr lang="uk-UA" dirty="0"/>
              <a:t>Це залежить від деталей технології.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2" name="Line 7">
            <a:extLst>
              <a:ext uri="{FF2B5EF4-FFF2-40B4-BE49-F238E27FC236}">
                <a16:creationId xmlns:a16="http://schemas.microsoft.com/office/drawing/2014/main" id="{FD409215-BC3E-6DBA-313A-5C2E42DF801E}"/>
              </a:ext>
            </a:extLst>
          </p:cNvPr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10375900" y="5181600"/>
            <a:ext cx="16764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7">
            <a:extLst>
              <a:ext uri="{FF2B5EF4-FFF2-40B4-BE49-F238E27FC236}">
                <a16:creationId xmlns:a16="http://schemas.microsoft.com/office/drawing/2014/main" id="{8986FCF9-40BB-434B-38CA-44A75F48AB15}"/>
              </a:ext>
            </a:extLst>
          </p:cNvPr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1028700" y="5537200"/>
            <a:ext cx="16764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9627AC11-5C6F-089C-1F72-26BD1C98317A}"/>
              </a:ext>
            </a:extLst>
          </p:cNvPr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6591300" y="3352800"/>
            <a:ext cx="16764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3B507E75-C556-5A89-5E90-C496E6292B97}"/>
              </a:ext>
            </a:extLst>
          </p:cNvPr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7988300" y="3333750"/>
            <a:ext cx="116840" cy="127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E632E348-770E-DDEE-CD7C-88275E50F010}"/>
              </a:ext>
            </a:extLst>
          </p:cNvPr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7734300" y="3886200"/>
            <a:ext cx="16764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8320D260-C69C-E3E6-07A2-9A43884F56AD}"/>
              </a:ext>
            </a:extLst>
          </p:cNvPr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8458200" y="3886200"/>
            <a:ext cx="16764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F607726B-7CE3-2EFE-61DA-3473B5898D67}"/>
              </a:ext>
            </a:extLst>
          </p:cNvPr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9144000" y="3895725"/>
            <a:ext cx="16764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3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F38F-0027-563E-0B19-5B92B2E6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ВІД ЛОГІКИ ДО ЛОГІЧНИХ ЕЛЕМЕНТІВ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BC463-B0C6-0E98-43A0-83BE28849D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2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ЛОГІЧНІ ЕЛЕМЕНТИ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4B5E4-C0B0-E4CD-9CE8-9EAC7A620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uk-UA" dirty="0"/>
              <a:t>За рівнянням побудувати</a:t>
            </a:r>
          </a:p>
          <a:p>
            <a:pPr marL="114300" indent="0">
              <a:buNone/>
            </a:pPr>
            <a:r>
              <a:rPr lang="en-US" sz="2800" i="1" dirty="0"/>
              <a:t>Y = AB + CDE</a:t>
            </a:r>
            <a:endParaRPr lang="uk-UA" sz="2800" i="1" dirty="0"/>
          </a:p>
          <a:p>
            <a:pPr marL="114300" indent="0">
              <a:buNone/>
            </a:pPr>
            <a:endParaRPr lang="uk-UA" i="1" dirty="0"/>
          </a:p>
          <a:p>
            <a:r>
              <a:rPr lang="en-US" dirty="0"/>
              <a:t>Inputs on the left (or top)</a:t>
            </a:r>
          </a:p>
          <a:p>
            <a:r>
              <a:rPr lang="en-US" dirty="0"/>
              <a:t>Outputs on right (or bottom)</a:t>
            </a:r>
          </a:p>
          <a:p>
            <a:r>
              <a:rPr lang="en-US" dirty="0"/>
              <a:t>Gates flow from left to right</a:t>
            </a:r>
          </a:p>
          <a:p>
            <a:r>
              <a:rPr lang="en-US"/>
              <a:t>Straight wires are best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3" name="Line 7">
            <a:extLst>
              <a:ext uri="{FF2B5EF4-FFF2-40B4-BE49-F238E27FC236}">
                <a16:creationId xmlns:a16="http://schemas.microsoft.com/office/drawing/2014/main" id="{8986FCF9-40BB-434B-38CA-44A75F48AB15}"/>
              </a:ext>
            </a:extLst>
          </p:cNvPr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257425" y="2520950"/>
            <a:ext cx="16764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3DE7FD65-5E4A-AECF-35B9-73BEA9C0FF16}"/>
              </a:ext>
            </a:extLst>
          </p:cNvPr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1790700" y="2508250"/>
            <a:ext cx="16764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E89459D-B5D1-0B4F-B2D8-55B661FCC2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909800"/>
              </p:ext>
            </p:extLst>
          </p:nvPr>
        </p:nvGraphicFramePr>
        <p:xfrm>
          <a:off x="6016625" y="4130675"/>
          <a:ext cx="53371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5" imgW="1618136" imgH="716557" progId="Visio.Drawing.11">
                  <p:embed/>
                </p:oleObj>
              </mc:Choice>
              <mc:Fallback>
                <p:oleObj name="Visio" r:id="rId5" imgW="1618136" imgH="716557" progId="Visio.Drawing.11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25" y="4130675"/>
                        <a:ext cx="533717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2498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F38F-0027-563E-0B19-5B92B2E6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ПЕРЕМІЩЕННЯ БУЛЬБАШКИ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BC463-B0C6-0E98-43A0-83BE28849D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763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Теорема де Моргана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4B5E4-C0B0-E4CD-9CE8-9EAC7A620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uk-UA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B9112D-73FA-F905-017F-47E80F026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525" y="2636451"/>
            <a:ext cx="7638950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8458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Теорема де Моргана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4B5E4-C0B0-E4CD-9CE8-9EAC7A620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093068" cy="4351338"/>
          </a:xfrm>
        </p:spPr>
        <p:txBody>
          <a:bodyPr/>
          <a:lstStyle/>
          <a:p>
            <a:pPr marL="114300" indent="0">
              <a:buNone/>
            </a:pPr>
            <a:endParaRPr lang="uk-UA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3358B7-9CE6-BE6C-4237-143A961CF40D}"/>
              </a:ext>
            </a:extLst>
          </p:cNvPr>
          <p:cNvSpPr txBox="1"/>
          <p:nvPr/>
        </p:nvSpPr>
        <p:spPr>
          <a:xfrm>
            <a:off x="838199" y="1825625"/>
            <a:ext cx="741425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Приклад.</a:t>
            </a:r>
          </a:p>
          <a:p>
            <a:endParaRPr lang="uk-UA" sz="2800" dirty="0"/>
          </a:p>
          <a:p>
            <a:r>
              <a:rPr lang="uk-UA" sz="2800" dirty="0"/>
              <a:t>Рекомендації</a:t>
            </a:r>
          </a:p>
          <a:p>
            <a:r>
              <a:rPr lang="uk-UA" sz="2800" dirty="0"/>
              <a:t>Працюйте ззовні всередину (тобто, верхня смуга, потім вниз)</a:t>
            </a:r>
          </a:p>
          <a:p>
            <a:r>
              <a:rPr lang="uk-UA" sz="2800" dirty="0"/>
              <a:t>Використовуйте інволюцію, коли це можливо</a:t>
            </a:r>
            <a:endParaRPr lang="en-US" sz="2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97CE7A-E029-B3D7-2104-ABA3F6CB9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2453" y="1600659"/>
            <a:ext cx="2486273" cy="367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5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Теорема де Моргана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4B5E4-C0B0-E4CD-9CE8-9EAC7A620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uk-UA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6C46AB-05C5-66D4-F3ED-9C7CAF32B0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5048" y="1027906"/>
            <a:ext cx="4496427" cy="52775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4EF0550-B205-C883-EF75-DF031741EC1A}"/>
              </a:ext>
            </a:extLst>
          </p:cNvPr>
          <p:cNvSpPr txBox="1"/>
          <p:nvPr/>
        </p:nvSpPr>
        <p:spPr>
          <a:xfrm>
            <a:off x="838200" y="2091859"/>
            <a:ext cx="659684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Приклад</a:t>
            </a:r>
          </a:p>
          <a:p>
            <a:endParaRPr lang="uk-UA" sz="2800" dirty="0"/>
          </a:p>
          <a:p>
            <a:r>
              <a:rPr lang="uk-UA" sz="2800" dirty="0"/>
              <a:t>Правила де Моргана застосовуються до</a:t>
            </a:r>
            <a:r>
              <a:rPr lang="en-US" sz="2800" dirty="0"/>
              <a:t>:</a:t>
            </a:r>
            <a:endParaRPr lang="uk-UA" sz="2800" dirty="0"/>
          </a:p>
          <a:p>
            <a:r>
              <a:rPr lang="uk-UA" sz="2800" dirty="0"/>
              <a:t>Добутки під рискою </a:t>
            </a:r>
          </a:p>
          <a:p>
            <a:r>
              <a:rPr lang="uk-UA" sz="2800" dirty="0"/>
              <a:t>Суми під рискою</a:t>
            </a:r>
          </a:p>
          <a:p>
            <a:r>
              <a:rPr lang="en-US" sz="2800" dirty="0" err="1"/>
              <a:t>Не</a:t>
            </a:r>
            <a:r>
              <a:rPr lang="en-US" sz="2800" dirty="0"/>
              <a:t> </a:t>
            </a:r>
            <a:r>
              <a:rPr lang="en-US" sz="2800" dirty="0" err="1"/>
              <a:t>намагайтеся</a:t>
            </a:r>
            <a:r>
              <a:rPr lang="en-US" sz="2800" dirty="0"/>
              <a:t> </a:t>
            </a:r>
            <a:r>
              <a:rPr lang="en-US" sz="2800" dirty="0" err="1"/>
              <a:t>застосовувати</a:t>
            </a:r>
            <a:r>
              <a:rPr lang="en-US" sz="2800" dirty="0"/>
              <a:t> </a:t>
            </a:r>
            <a:r>
              <a:rPr lang="uk-UA" sz="2800" dirty="0"/>
              <a:t>правила </a:t>
            </a:r>
            <a:r>
              <a:rPr lang="en-US" sz="2800" dirty="0" err="1"/>
              <a:t>ДеМорган</a:t>
            </a:r>
            <a:r>
              <a:rPr lang="en-US" sz="2800" dirty="0"/>
              <a:t> </a:t>
            </a:r>
            <a:r>
              <a:rPr lang="en-US" sz="2800" dirty="0" err="1"/>
              <a:t>до</a:t>
            </a:r>
            <a:r>
              <a:rPr lang="en-US" sz="2800" dirty="0"/>
              <a:t> </a:t>
            </a:r>
            <a:r>
              <a:rPr lang="en-US" sz="2800" dirty="0" err="1"/>
              <a:t>суміші</a:t>
            </a:r>
            <a:r>
              <a:rPr lang="en-US" sz="2800" dirty="0"/>
              <a:t> </a:t>
            </a:r>
            <a:r>
              <a:rPr lang="en-US" sz="2800" dirty="0" err="1"/>
              <a:t>операцій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654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Теорема де Моргана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4B5E4-C0B0-E4CD-9CE8-9EAC7A620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uk-UA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EF0550-B205-C883-EF75-DF031741EC1A}"/>
              </a:ext>
            </a:extLst>
          </p:cNvPr>
          <p:cNvSpPr txBox="1"/>
          <p:nvPr/>
        </p:nvSpPr>
        <p:spPr>
          <a:xfrm>
            <a:off x="838200" y="2091859"/>
            <a:ext cx="659684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Приклад</a:t>
            </a:r>
          </a:p>
          <a:p>
            <a:endParaRPr lang="uk-UA" sz="2800" dirty="0"/>
          </a:p>
          <a:p>
            <a:r>
              <a:rPr lang="uk-UA" sz="2800" dirty="0"/>
              <a:t>Треба правильно працювати з дужками</a:t>
            </a:r>
            <a:endParaRPr lang="en-US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E01D02-382E-4A97-5EDD-B3643FD51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688" y="1253330"/>
            <a:ext cx="3694992" cy="43513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D5ED4E-44D9-E345-B8DF-9C5AAF36DC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301" y="4213561"/>
            <a:ext cx="2359161" cy="53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666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Теорема де Моргана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4B5E4-C0B0-E4CD-9CE8-9EAC7A620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uk-UA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EF0550-B205-C883-EF75-DF031741EC1A}"/>
              </a:ext>
            </a:extLst>
          </p:cNvPr>
          <p:cNvSpPr txBox="1"/>
          <p:nvPr/>
        </p:nvSpPr>
        <p:spPr>
          <a:xfrm>
            <a:off x="838200" y="2091859"/>
            <a:ext cx="659684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Приклад</a:t>
            </a:r>
          </a:p>
          <a:p>
            <a:endParaRPr lang="uk-UA" sz="2800" dirty="0"/>
          </a:p>
          <a:p>
            <a:r>
              <a:rPr lang="uk-UA" sz="2800" dirty="0"/>
              <a:t>Треба правильно працювати з дужками</a:t>
            </a:r>
            <a:endParaRPr lang="en-US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E01D02-382E-4A97-5EDD-B3643FD51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688" y="1253330"/>
            <a:ext cx="3694992" cy="43513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D5ED4E-44D9-E345-B8DF-9C5AAF36DC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301" y="4213561"/>
            <a:ext cx="2359161" cy="53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35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199A4EFA-8DB4-4C00-F0FA-CB5F667493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92;p2">
            <a:extLst>
              <a:ext uri="{FF2B5EF4-FFF2-40B4-BE49-F238E27FC236}">
                <a16:creationId xmlns:a16="http://schemas.microsoft.com/office/drawing/2014/main" id="{9034D51D-0AA4-55EF-F528-55C5DFBDF25F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SzPts val="4400"/>
            </a:pPr>
            <a:r>
              <a:rPr lang="uk-UA" dirty="0"/>
              <a:t>КОМБІНАЦІЙНА ЛОГІКА. ВСТУП</a:t>
            </a:r>
          </a:p>
        </p:txBody>
      </p:sp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4EDE53E3-22B4-1911-3DE1-E63E5764F7F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1827314"/>
              </p:ext>
            </p:extLst>
          </p:nvPr>
        </p:nvGraphicFramePr>
        <p:xfrm>
          <a:off x="5627976" y="4968875"/>
          <a:ext cx="5725824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890000" imgH="504000" progId="Visio.Drawing.6">
                  <p:embed/>
                </p:oleObj>
              </mc:Choice>
              <mc:Fallback>
                <p:oleObj name="VISIO" r:id="rId4" imgW="1890000" imgH="504000" progId="Visio.Drawing.6">
                  <p:embed/>
                  <p:pic>
                    <p:nvPicPr>
                      <p:cNvPr id="7577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7976" y="4968875"/>
                        <a:ext cx="5725824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A4E284D-561A-1821-8730-7FFC6559A1F7}"/>
              </a:ext>
            </a:extLst>
          </p:cNvPr>
          <p:cNvSpPr txBox="1"/>
          <p:nvPr/>
        </p:nvSpPr>
        <p:spPr>
          <a:xfrm>
            <a:off x="838200" y="1690688"/>
            <a:ext cx="609452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Логічна схема складається з:</a:t>
            </a:r>
          </a:p>
          <a:p>
            <a:endParaRPr lang="uk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/>
              <a:t>Входи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/>
              <a:t>Виходи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/>
              <a:t>Функціональна специфікація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/>
              <a:t>Часова специфікація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3014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Теорема де Моргана . Логічні елементи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15F2DB-516C-B6C3-5F2D-863AF43F30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2277" y="1690688"/>
            <a:ext cx="8068122" cy="486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3790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Жонглювання бульбашкою</a:t>
            </a:r>
          </a:p>
        </p:txBody>
      </p:sp>
      <p:graphicFrame>
        <p:nvGraphicFramePr>
          <p:cNvPr id="2" name="Object 5">
            <a:extLst>
              <a:ext uri="{FF2B5EF4-FFF2-40B4-BE49-F238E27FC236}">
                <a16:creationId xmlns:a16="http://schemas.microsoft.com/office/drawing/2014/main" id="{50B7CADE-072E-971F-9A8B-6B81F81C78D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97816593"/>
              </p:ext>
            </p:extLst>
          </p:nvPr>
        </p:nvGraphicFramePr>
        <p:xfrm>
          <a:off x="2086992" y="4029722"/>
          <a:ext cx="4953000" cy="109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685880" imgH="371520" progId="Visio.Drawing.6">
                  <p:embed/>
                </p:oleObj>
              </mc:Choice>
              <mc:Fallback>
                <p:oleObj name="VISIO" r:id="rId4" imgW="1685880" imgH="371520" progId="Visio.Drawing.6">
                  <p:embed/>
                  <p:pic>
                    <p:nvPicPr>
                      <p:cNvPr id="8775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6992" y="4029722"/>
                        <a:ext cx="4953000" cy="109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8062D1-3BDF-2E86-DE6C-81C65052E90D}"/>
              </a:ext>
            </a:extLst>
          </p:cNvPr>
          <p:cNvSpPr txBox="1"/>
          <p:nvPr/>
        </p:nvSpPr>
        <p:spPr>
          <a:xfrm>
            <a:off x="838200" y="2044005"/>
            <a:ext cx="609452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Назад</a:t>
            </a:r>
            <a:r>
              <a:rPr lang="en-US" sz="2800" dirty="0"/>
              <a:t>:</a:t>
            </a:r>
          </a:p>
          <a:p>
            <a:r>
              <a:rPr lang="uk-UA" sz="2800" dirty="0"/>
              <a:t>Змінюється тип елементу</a:t>
            </a:r>
            <a:endParaRPr lang="en-US" sz="2800" dirty="0"/>
          </a:p>
          <a:p>
            <a:r>
              <a:rPr lang="uk-UA" sz="2800" dirty="0"/>
              <a:t>Додаються бульбашки на вході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05337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Жонглювання бульбашкою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532252-0097-EB21-D60A-BF1C04D05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1968" y="3607589"/>
            <a:ext cx="4261104" cy="21640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DA9798-EB56-D167-67BF-8F492F6E8CC3}"/>
              </a:ext>
            </a:extLst>
          </p:cNvPr>
          <p:cNvSpPr txBox="1"/>
          <p:nvPr/>
        </p:nvSpPr>
        <p:spPr>
          <a:xfrm>
            <a:off x="642892" y="2044005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Яка булева функція цієї схеми?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51641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Жонглювання бульбашкою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DA9798-EB56-D167-67BF-8F492F6E8CC3}"/>
              </a:ext>
            </a:extLst>
          </p:cNvPr>
          <p:cNvSpPr txBox="1"/>
          <p:nvPr/>
        </p:nvSpPr>
        <p:spPr>
          <a:xfrm>
            <a:off x="642891" y="2044005"/>
            <a:ext cx="992153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 err="1"/>
              <a:t>Почніть</a:t>
            </a:r>
            <a:r>
              <a:rPr lang="ru-RU" sz="2800" dirty="0"/>
              <a:t> з </a:t>
            </a:r>
            <a:r>
              <a:rPr lang="ru-RU" sz="2800" dirty="0" err="1"/>
              <a:t>виходу</a:t>
            </a:r>
            <a:r>
              <a:rPr lang="ru-RU" sz="2800" dirty="0"/>
              <a:t>, а </a:t>
            </a:r>
            <a:r>
              <a:rPr lang="ru-RU" sz="2800" dirty="0" err="1"/>
              <a:t>потім</a:t>
            </a:r>
            <a:r>
              <a:rPr lang="ru-RU" sz="2800" dirty="0"/>
              <a:t> </a:t>
            </a:r>
            <a:r>
              <a:rPr lang="ru-RU" sz="2800" dirty="0" err="1"/>
              <a:t>працюйте</a:t>
            </a:r>
            <a:r>
              <a:rPr lang="ru-RU" sz="2800" dirty="0"/>
              <a:t> над входами</a:t>
            </a:r>
          </a:p>
          <a:p>
            <a:r>
              <a:rPr lang="ru-RU" sz="2800" dirty="0" err="1"/>
              <a:t>Відсуньте</a:t>
            </a:r>
            <a:r>
              <a:rPr lang="ru-RU" sz="2800" dirty="0"/>
              <a:t> </a:t>
            </a:r>
            <a:r>
              <a:rPr lang="ru-RU" sz="2800" dirty="0" err="1"/>
              <a:t>бульбашки</a:t>
            </a:r>
            <a:r>
              <a:rPr lang="ru-RU" sz="2800" dirty="0"/>
              <a:t> на </a:t>
            </a:r>
            <a:r>
              <a:rPr lang="ru-RU" sz="2800" dirty="0" err="1"/>
              <a:t>кінцевому</a:t>
            </a:r>
            <a:r>
              <a:rPr lang="ru-RU" sz="2800" dirty="0"/>
              <a:t> </a:t>
            </a:r>
            <a:r>
              <a:rPr lang="ru-RU" sz="2800" dirty="0" err="1"/>
              <a:t>виході</a:t>
            </a:r>
            <a:r>
              <a:rPr lang="ru-RU" sz="2800" dirty="0"/>
              <a:t> назад Намалюйте ворота у </a:t>
            </a:r>
            <a:r>
              <a:rPr lang="ru-RU" sz="2800" dirty="0" err="1"/>
              <a:t>такій</a:t>
            </a:r>
            <a:r>
              <a:rPr lang="ru-RU" sz="2800" dirty="0"/>
              <a:t> </a:t>
            </a:r>
            <a:r>
              <a:rPr lang="ru-RU" sz="2800" dirty="0" err="1"/>
              <a:t>формі</a:t>
            </a:r>
            <a:r>
              <a:rPr lang="ru-RU" sz="2800" dirty="0"/>
              <a:t>, </a:t>
            </a:r>
            <a:r>
              <a:rPr lang="ru-RU" sz="2800" dirty="0" err="1"/>
              <a:t>щоб</a:t>
            </a:r>
            <a:r>
              <a:rPr lang="ru-RU" sz="2800" dirty="0"/>
              <a:t> </a:t>
            </a:r>
            <a:r>
              <a:rPr lang="ru-RU" sz="2800" dirty="0" err="1"/>
              <a:t>бульбашки</a:t>
            </a:r>
            <a:r>
              <a:rPr lang="ru-RU" sz="2800" dirty="0"/>
              <a:t> </a:t>
            </a:r>
            <a:r>
              <a:rPr lang="ru-RU" sz="2800" dirty="0" err="1"/>
              <a:t>зникали</a:t>
            </a:r>
            <a:endParaRPr lang="en-US" sz="2800" dirty="0"/>
          </a:p>
        </p:txBody>
      </p:sp>
      <p:graphicFrame>
        <p:nvGraphicFramePr>
          <p:cNvPr id="4" name="Object 8">
            <a:extLst>
              <a:ext uri="{FF2B5EF4-FFF2-40B4-BE49-F238E27FC236}">
                <a16:creationId xmlns:a16="http://schemas.microsoft.com/office/drawing/2014/main" id="{F636257B-DA2A-5FD8-07F2-CC83F90B66F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74867098"/>
              </p:ext>
            </p:extLst>
          </p:nvPr>
        </p:nvGraphicFramePr>
        <p:xfrm>
          <a:off x="6096000" y="3969506"/>
          <a:ext cx="5664802" cy="211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2064600" imgH="771480" progId="Visio.Drawing.6">
                  <p:embed/>
                </p:oleObj>
              </mc:Choice>
              <mc:Fallback>
                <p:oleObj name="VISIO" r:id="rId4" imgW="2064600" imgH="771480" progId="Visio.Drawing.6">
                  <p:embed/>
                  <p:pic>
                    <p:nvPicPr>
                      <p:cNvPr id="9277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969506"/>
                        <a:ext cx="5664802" cy="211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99938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440CB-B52A-771E-C7D7-2560FE994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ОДИНИЦІ ТА НУЛІ Є, ЩО ЩЕ МОЖЕ БУТИ?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25791B-5BE7-7EC5-E0DF-773D33C11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103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СТАНИ </a:t>
            </a:r>
            <a:r>
              <a:rPr lang="en-US" dirty="0"/>
              <a:t>X </a:t>
            </a:r>
            <a:r>
              <a:rPr lang="uk-UA" dirty="0"/>
              <a:t>ТА </a:t>
            </a:r>
            <a:r>
              <a:rPr lang="en-US" dirty="0"/>
              <a:t>Z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4B5E4-C0B0-E4CD-9CE8-9EAC7A620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uk-UA" b="1" dirty="0"/>
              <a:t>ПРОБЛЕМА: </a:t>
            </a:r>
          </a:p>
          <a:p>
            <a:r>
              <a:rPr lang="en-US" dirty="0"/>
              <a:t>C</a:t>
            </a:r>
            <a:r>
              <a:rPr lang="uk-UA" dirty="0" err="1"/>
              <a:t>хема</a:t>
            </a:r>
            <a:r>
              <a:rPr lang="uk-UA" dirty="0"/>
              <a:t> намагається вивести вихід на 1 та 0</a:t>
            </a:r>
            <a:endParaRPr lang="en-US" dirty="0"/>
          </a:p>
          <a:p>
            <a:r>
              <a:rPr lang="uk-UA" dirty="0"/>
              <a:t>Фактичне значення десь посередині</a:t>
            </a:r>
            <a:endParaRPr lang="en-US" dirty="0"/>
          </a:p>
          <a:p>
            <a:r>
              <a:rPr lang="uk-UA" dirty="0"/>
              <a:t>Може бути 0, 1 або у забороненій зоні</a:t>
            </a:r>
            <a:endParaRPr lang="en-US" dirty="0"/>
          </a:p>
          <a:p>
            <a:r>
              <a:rPr lang="uk-UA" dirty="0"/>
              <a:t>Може змінюватися залежно від напруги, температури, часу, шуму</a:t>
            </a:r>
            <a:endParaRPr lang="en-US" dirty="0"/>
          </a:p>
          <a:p>
            <a:r>
              <a:rPr lang="uk-UA" dirty="0"/>
              <a:t>Часто спричиняє надмірне розсіювання потужності</a:t>
            </a:r>
            <a:endParaRPr lang="en-US" dirty="0"/>
          </a:p>
          <a:p>
            <a:pPr marL="114300" indent="0">
              <a:buNone/>
            </a:pPr>
            <a:r>
              <a:rPr lang="en-US" b="1" dirty="0"/>
              <a:t>X </a:t>
            </a:r>
            <a:r>
              <a:rPr lang="uk-UA" b="1" dirty="0"/>
              <a:t>також використовується для:</a:t>
            </a:r>
            <a:r>
              <a:rPr lang="en-US" b="1" dirty="0"/>
              <a:t> </a:t>
            </a:r>
          </a:p>
          <a:p>
            <a:r>
              <a:rPr lang="uk-UA" dirty="0" err="1"/>
              <a:t>Неініціалізовані</a:t>
            </a:r>
            <a:r>
              <a:rPr lang="uk-UA" dirty="0"/>
              <a:t> значення</a:t>
            </a:r>
            <a:endParaRPr lang="en-US" dirty="0"/>
          </a:p>
          <a:p>
            <a:r>
              <a:rPr lang="uk-UA" dirty="0"/>
              <a:t>Значення не важливе</a:t>
            </a:r>
            <a:endParaRPr lang="en-US" dirty="0"/>
          </a:p>
          <a:p>
            <a:pPr marL="114300" indent="0">
              <a:buNone/>
            </a:pPr>
            <a:r>
              <a:rPr lang="uk-UA" b="1" dirty="0"/>
              <a:t>Попередження: </a:t>
            </a:r>
            <a:endParaRPr lang="en-US" b="1" dirty="0"/>
          </a:p>
          <a:p>
            <a:r>
              <a:rPr lang="uk-UA" dirty="0"/>
              <a:t>Вміст або </a:t>
            </a:r>
            <a:r>
              <a:rPr lang="uk-UA" dirty="0" err="1"/>
              <a:t>неініціалізовані</a:t>
            </a:r>
            <a:r>
              <a:rPr lang="uk-UA" dirty="0"/>
              <a:t> виходи зазвичай вказують на помилку.</a:t>
            </a:r>
            <a:endParaRPr lang="en-US" dirty="0"/>
          </a:p>
          <a:p>
            <a:r>
              <a:rPr lang="uk-UA" dirty="0"/>
              <a:t>Подивіться на контекст, щоб визначити значення</a:t>
            </a:r>
            <a:endParaRPr lang="en-US" dirty="0"/>
          </a:p>
        </p:txBody>
      </p:sp>
      <p:graphicFrame>
        <p:nvGraphicFramePr>
          <p:cNvPr id="2" name="Object 5">
            <a:extLst>
              <a:ext uri="{FF2B5EF4-FFF2-40B4-BE49-F238E27FC236}">
                <a16:creationId xmlns:a16="http://schemas.microsoft.com/office/drawing/2014/main" id="{8B4E6B62-DCBB-8727-FF6C-96C6450DC2D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98995241"/>
              </p:ext>
            </p:extLst>
          </p:nvPr>
        </p:nvGraphicFramePr>
        <p:xfrm>
          <a:off x="8720649" y="1690688"/>
          <a:ext cx="2782591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057320" imgH="607320" progId="Visio.Drawing.6">
                  <p:embed/>
                </p:oleObj>
              </mc:Choice>
              <mc:Fallback>
                <p:oleObj name="VISIO" r:id="rId4" imgW="1057320" imgH="607320" progId="Visio.Drawing.6">
                  <p:embed/>
                  <p:pic>
                    <p:nvPicPr>
                      <p:cNvPr id="9297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0649" y="1690688"/>
                        <a:ext cx="2782591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6129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СТАНИ </a:t>
            </a:r>
            <a:r>
              <a:rPr lang="en-US" dirty="0"/>
              <a:t>X </a:t>
            </a:r>
            <a:r>
              <a:rPr lang="uk-UA" dirty="0"/>
              <a:t>ТА </a:t>
            </a:r>
            <a:r>
              <a:rPr lang="en-US" dirty="0"/>
              <a:t>Z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4B5E4-C0B0-E4CD-9CE8-9EAC7A620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uk-UA" dirty="0"/>
              <a:t>Плаваючий, </a:t>
            </a:r>
            <a:r>
              <a:rPr lang="uk-UA" dirty="0" err="1"/>
              <a:t>високоомний</a:t>
            </a:r>
            <a:r>
              <a:rPr lang="uk-UA" dirty="0"/>
              <a:t>, відкритий, високий </a:t>
            </a:r>
            <a:r>
              <a:rPr lang="en-US" dirty="0"/>
              <a:t>Z</a:t>
            </a:r>
          </a:p>
          <a:p>
            <a:pPr marL="114300" indent="0">
              <a:buNone/>
            </a:pPr>
            <a:r>
              <a:rPr lang="uk-UA" dirty="0"/>
              <a:t>Плаваючий вихід може бути 0, 1 або десь посередині</a:t>
            </a:r>
            <a:endParaRPr lang="en-US" dirty="0"/>
          </a:p>
          <a:p>
            <a:pPr marL="114300" indent="0">
              <a:buNone/>
            </a:pPr>
            <a:r>
              <a:rPr lang="uk-UA" dirty="0"/>
              <a:t>Вольтметр не покаже, чи є вузол плаваючим</a:t>
            </a:r>
            <a:endParaRPr lang="en-US" dirty="0"/>
          </a:p>
          <a:p>
            <a:pPr marL="114300" indent="0">
              <a:buNone/>
            </a:pPr>
            <a:r>
              <a:rPr lang="uk-UA" dirty="0"/>
              <a:t>Але якщо ви доторкнетеся до вузла або </a:t>
            </a:r>
            <a:endParaRPr lang="en-US" dirty="0"/>
          </a:p>
          <a:p>
            <a:pPr marL="114300" indent="0">
              <a:buNone/>
            </a:pPr>
            <a:r>
              <a:rPr lang="uk-UA" dirty="0"/>
              <a:t>ваш викладач </a:t>
            </a:r>
            <a:r>
              <a:rPr lang="uk-UA" dirty="0" err="1"/>
              <a:t>підійде</a:t>
            </a:r>
            <a:r>
              <a:rPr lang="uk-UA" dirty="0"/>
              <a:t> для перевірки, </a:t>
            </a:r>
            <a:endParaRPr lang="en-US" dirty="0"/>
          </a:p>
          <a:p>
            <a:pPr marL="114300" indent="0">
              <a:buNone/>
            </a:pPr>
            <a:r>
              <a:rPr lang="uk-UA" dirty="0"/>
              <a:t>він може випадково змінитися</a:t>
            </a:r>
            <a:endParaRPr lang="en-US" dirty="0"/>
          </a:p>
        </p:txBody>
      </p:sp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DB2788D0-B3A5-D425-EF92-CF1E934ECA1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12520093"/>
              </p:ext>
            </p:extLst>
          </p:nvPr>
        </p:nvGraphicFramePr>
        <p:xfrm>
          <a:off x="9807209" y="3429000"/>
          <a:ext cx="1546591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828720" imgH="1305720" progId="Visio.Drawing.6">
                  <p:embed/>
                </p:oleObj>
              </mc:Choice>
              <mc:Fallback>
                <p:oleObj name="VISIO" r:id="rId4" imgW="828720" imgH="1305720" progId="Visio.Drawing.6">
                  <p:embed/>
                  <p:pic>
                    <p:nvPicPr>
                      <p:cNvPr id="9308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7209" y="3429000"/>
                        <a:ext cx="1546591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A9E4551-4A32-6B29-DA30-B1F75C61D1AB}"/>
              </a:ext>
            </a:extLst>
          </p:cNvPr>
          <p:cNvSpPr/>
          <p:nvPr/>
        </p:nvSpPr>
        <p:spPr>
          <a:xfrm>
            <a:off x="9545926" y="2967335"/>
            <a:ext cx="2069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</a:rPr>
              <a:t>Tristate Buffer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0831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uk-UA" dirty="0"/>
              <a:t>ШИНИ З ТРЬОМА СТАНАМИ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4B5E4-C0B0-E4CD-9CE8-9EAC7A620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8279167" cy="435133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 err="1"/>
              <a:t>Плаваючі</a:t>
            </a:r>
            <a:r>
              <a:rPr lang="ru-RU" dirty="0"/>
              <a:t> </a:t>
            </a:r>
            <a:r>
              <a:rPr lang="ru-RU" dirty="0" err="1"/>
              <a:t>вузли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в шинах з </a:t>
            </a:r>
            <a:r>
              <a:rPr lang="ru-RU" dirty="0" err="1"/>
              <a:t>трьома</a:t>
            </a:r>
            <a:r>
              <a:rPr lang="ru-RU" dirty="0"/>
              <a:t> станами</a:t>
            </a:r>
          </a:p>
          <a:p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драйверів</a:t>
            </a:r>
            <a:endParaRPr lang="ru-RU" dirty="0"/>
          </a:p>
          <a:p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активний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один</a:t>
            </a:r>
            <a:endParaRPr lang="en-US" dirty="0"/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AE750DDA-6DCE-3E83-6322-D44F11EB896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25239812"/>
              </p:ext>
            </p:extLst>
          </p:nvPr>
        </p:nvGraphicFramePr>
        <p:xfrm>
          <a:off x="9573827" y="1690688"/>
          <a:ext cx="2209800" cy="432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143000" imgH="2238120" progId="Visio.Drawing.6">
                  <p:embed/>
                </p:oleObj>
              </mc:Choice>
              <mc:Fallback>
                <p:oleObj name="VISIO" r:id="rId4" imgW="1143000" imgH="2238120" progId="Visio.Drawing.6">
                  <p:embed/>
                  <p:pic>
                    <p:nvPicPr>
                      <p:cNvPr id="10588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3827" y="1690688"/>
                        <a:ext cx="2209800" cy="432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24051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5"/>
          <p:cNvSpPr txBox="1">
            <a:spLocks noGrp="1"/>
          </p:cNvSpPr>
          <p:nvPr>
            <p:ph type="title"/>
          </p:nvPr>
        </p:nvSpPr>
        <p:spPr>
          <a:xfrm>
            <a:off x="6096000" y="584202"/>
            <a:ext cx="572748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uk-UA" dirty="0"/>
              <a:t>ДЯКУЮ ЗА УВАГУ</a:t>
            </a:r>
          </a:p>
        </p:txBody>
      </p:sp>
    </p:spTree>
    <p:extLst>
      <p:ext uri="{BB962C8B-B14F-4D97-AF65-F5344CB8AC3E}">
        <p14:creationId xmlns:p14="http://schemas.microsoft.com/office/powerpoint/2010/main" val="281709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199A4EFA-8DB4-4C00-F0FA-CB5F667493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92;p2">
            <a:extLst>
              <a:ext uri="{FF2B5EF4-FFF2-40B4-BE49-F238E27FC236}">
                <a16:creationId xmlns:a16="http://schemas.microsoft.com/office/drawing/2014/main" id="{9034D51D-0AA4-55EF-F528-55C5DFBDF25F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SzPts val="4400"/>
            </a:pPr>
            <a:r>
              <a:rPr lang="uk-UA" dirty="0"/>
              <a:t>КОМБІНАЦІЙНА ЛОГІКА. ВСТУП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4E284D-561A-1821-8730-7FFC6559A1F7}"/>
              </a:ext>
            </a:extLst>
          </p:cNvPr>
          <p:cNvSpPr txBox="1"/>
          <p:nvPr/>
        </p:nvSpPr>
        <p:spPr>
          <a:xfrm>
            <a:off x="838200" y="1690688"/>
            <a:ext cx="609452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Пристрій</a:t>
            </a:r>
          </a:p>
          <a:p>
            <a:r>
              <a:rPr lang="uk-UA" sz="2800" dirty="0"/>
              <a:t>Входи: </a:t>
            </a:r>
            <a:r>
              <a:rPr lang="pt-BR" sz="2800" dirty="0"/>
              <a:t>A, B, C</a:t>
            </a:r>
            <a:endParaRPr lang="uk-UA" sz="2800" dirty="0"/>
          </a:p>
          <a:p>
            <a:r>
              <a:rPr lang="uk-UA" sz="2800" dirty="0"/>
              <a:t>Виходи: </a:t>
            </a:r>
            <a:r>
              <a:rPr lang="pt-BR" sz="2800" dirty="0"/>
              <a:t>Y, Z</a:t>
            </a:r>
            <a:endParaRPr lang="uk-UA" sz="2800" dirty="0"/>
          </a:p>
          <a:p>
            <a:r>
              <a:rPr lang="uk-UA" sz="2800" dirty="0"/>
              <a:t>Внутрішній: </a:t>
            </a:r>
            <a:r>
              <a:rPr lang="pt-BR" sz="2800" dirty="0"/>
              <a:t>n1</a:t>
            </a:r>
            <a:endParaRPr lang="uk-UA" sz="2800" dirty="0"/>
          </a:p>
          <a:p>
            <a:endParaRPr lang="uk-UA" sz="2800" dirty="0"/>
          </a:p>
          <a:p>
            <a:r>
              <a:rPr lang="uk-UA" sz="2800" dirty="0"/>
              <a:t>Елементи схеми</a:t>
            </a:r>
          </a:p>
          <a:p>
            <a:r>
              <a:rPr lang="pt-BR" sz="2800" dirty="0"/>
              <a:t>E1, E2, E3</a:t>
            </a:r>
            <a:endParaRPr lang="uk-UA" sz="2800" dirty="0"/>
          </a:p>
          <a:p>
            <a:r>
              <a:rPr lang="uk-UA" sz="2800" dirty="0"/>
              <a:t>Кожна комбінація схем</a:t>
            </a:r>
            <a:endParaRPr lang="pt-BR" sz="2800" dirty="0"/>
          </a:p>
        </p:txBody>
      </p:sp>
      <p:graphicFrame>
        <p:nvGraphicFramePr>
          <p:cNvPr id="3" name="Object 5">
            <a:extLst>
              <a:ext uri="{FF2B5EF4-FFF2-40B4-BE49-F238E27FC236}">
                <a16:creationId xmlns:a16="http://schemas.microsoft.com/office/drawing/2014/main" id="{394A1E7E-3A9D-B6B1-3ECB-A27403AA78F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802043"/>
              </p:ext>
            </p:extLst>
          </p:nvPr>
        </p:nvGraphicFramePr>
        <p:xfrm>
          <a:off x="6369531" y="4368344"/>
          <a:ext cx="4984269" cy="212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990080" imgH="847080" progId="Visio.Drawing.6">
                  <p:embed/>
                </p:oleObj>
              </mc:Choice>
              <mc:Fallback>
                <p:oleObj name="VISIO" r:id="rId4" imgW="1990080" imgH="847080" progId="Visio.Drawing.6">
                  <p:embed/>
                  <p:pic>
                    <p:nvPicPr>
                      <p:cNvPr id="8591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9531" y="4368344"/>
                        <a:ext cx="4984269" cy="212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120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F3BDF174-4B6C-8F52-E1F4-2B3CABB79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8;p3">
            <a:extLst>
              <a:ext uri="{FF2B5EF4-FFF2-40B4-BE49-F238E27FC236}">
                <a16:creationId xmlns:a16="http://schemas.microsoft.com/office/drawing/2014/main" id="{B3A615F3-373B-C5FC-4198-2D715E03DE6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ru-RU" dirty="0"/>
              <a:t>ТИПИ ЛОГІЧНИХ СХЕМ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A8B68EE-3431-FA5E-58F6-300A27EF9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892155"/>
              </p:ext>
            </p:extLst>
          </p:nvPr>
        </p:nvGraphicFramePr>
        <p:xfrm>
          <a:off x="838200" y="2557724"/>
          <a:ext cx="10515600" cy="3193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11830711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089170231"/>
                    </a:ext>
                  </a:extLst>
                </a:gridCol>
              </a:tblGrid>
              <a:tr h="3193983">
                <a:tc>
                  <a:txBody>
                    <a:bodyPr/>
                    <a:lstStyle/>
                    <a:p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Комбінаційна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логіка</a:t>
                      </a:r>
                      <a:endParaRPr lang="ru-RU" sz="24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Без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функціоналу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запам’ятовування</a:t>
                      </a:r>
                      <a:endParaRPr lang="ru-RU" sz="24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Виходи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визначаються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поточними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значеннями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входів</a:t>
                      </a:r>
                      <a:endParaRPr lang="ru-RU" sz="24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endParaRPr lang="en-US" sz="24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Послідовна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логіка</a:t>
                      </a:r>
                      <a:endParaRPr lang="ru-RU" sz="24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Має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функціонал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запам’ятовування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Виходи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визначаються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попередніми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та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поточними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значеннями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входів</a:t>
                      </a:r>
                      <a:endParaRPr lang="en-US" sz="24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endParaRPr lang="en-US" sz="24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764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886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F3BDF174-4B6C-8F52-E1F4-2B3CABB79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8;p3">
            <a:extLst>
              <a:ext uri="{FF2B5EF4-FFF2-40B4-BE49-F238E27FC236}">
                <a16:creationId xmlns:a16="http://schemas.microsoft.com/office/drawing/2014/main" id="{B3A615F3-373B-C5FC-4198-2D715E03DE6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uk-UA" dirty="0"/>
              <a:t>ПРАВИЛА КОМБІНАЦІЙНОЇ КОМПОЗИЦІЇ</a:t>
            </a:r>
            <a:endParaRPr lang="ru-RU" dirty="0"/>
          </a:p>
        </p:txBody>
      </p:sp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D349F71C-0586-F3AB-4473-E029B8C6468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23871767"/>
              </p:ext>
            </p:extLst>
          </p:nvPr>
        </p:nvGraphicFramePr>
        <p:xfrm>
          <a:off x="2289313" y="4070677"/>
          <a:ext cx="3011882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834840" imgH="549000" progId="Visio.Drawing.6">
                  <p:embed/>
                </p:oleObj>
              </mc:Choice>
              <mc:Fallback>
                <p:oleObj name="VISIO" r:id="rId4" imgW="834840" imgH="549000" progId="Visio.Drawing.6">
                  <p:embed/>
                  <p:pic>
                    <p:nvPicPr>
                      <p:cNvPr id="7669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313" y="4070677"/>
                        <a:ext cx="3011882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ED2C503-6436-3F06-7C6E-7ABF24F206AC}"/>
              </a:ext>
            </a:extLst>
          </p:cNvPr>
          <p:cNvSpPr txBox="1"/>
          <p:nvPr/>
        </p:nvSpPr>
        <p:spPr>
          <a:xfrm>
            <a:off x="791817" y="2131685"/>
            <a:ext cx="1080052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/>
              <a:t>Кожен елемент є комбінаційним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/>
              <a:t>Кожен вузол є або входом, або з'єднується рівно з одним виходом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/>
              <a:t>Схема не містить циклічних шляхів</a:t>
            </a:r>
            <a:endParaRPr lang="en-US" sz="2400" dirty="0"/>
          </a:p>
          <a:p>
            <a:endParaRPr lang="en-US" sz="2400" dirty="0"/>
          </a:p>
          <a:p>
            <a:r>
              <a:rPr lang="uk-UA" sz="2400" dirty="0"/>
              <a:t>Приклад: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9950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AB2543C0-F2F4-FF58-0B79-D0E03F3FE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5;p4">
            <a:extLst>
              <a:ext uri="{FF2B5EF4-FFF2-40B4-BE49-F238E27FC236}">
                <a16:creationId xmlns:a16="http://schemas.microsoft.com/office/drawing/2014/main" id="{A1BFE050-AF32-55EA-D10E-3271A0732F6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uk-UA" dirty="0"/>
              <a:t>Булеві рівняння</a:t>
            </a:r>
            <a:endParaRPr lang="ru-RU" dirty="0"/>
          </a:p>
        </p:txBody>
      </p:sp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42353C84-755D-4F55-1A2D-AC4132270BD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28829214"/>
              </p:ext>
            </p:extLst>
          </p:nvPr>
        </p:nvGraphicFramePr>
        <p:xfrm>
          <a:off x="6304665" y="3612933"/>
          <a:ext cx="3780239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247040" imgH="805320" progId="Visio.Drawing.6">
                  <p:embed/>
                </p:oleObj>
              </mc:Choice>
              <mc:Fallback>
                <p:oleObj name="VISIO" r:id="rId4" imgW="1247040" imgH="805320" progId="Visio.Drawing.6">
                  <p:embed/>
                  <p:pic>
                    <p:nvPicPr>
                      <p:cNvPr id="8888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4665" y="3612933"/>
                        <a:ext cx="3780239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285EA48-0651-C127-4E3E-4CCFAE6B16FD}"/>
              </a:ext>
            </a:extLst>
          </p:cNvPr>
          <p:cNvSpPr txBox="1"/>
          <p:nvPr/>
        </p:nvSpPr>
        <p:spPr>
          <a:xfrm>
            <a:off x="838200" y="1690688"/>
            <a:ext cx="105156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Функціональна специфікація виходів в залежності від входів</a:t>
            </a:r>
          </a:p>
          <a:p>
            <a:endParaRPr lang="en-US" sz="2800" dirty="0"/>
          </a:p>
          <a:p>
            <a:r>
              <a:rPr lang="uk-UA" sz="2800" dirty="0"/>
              <a:t>Приклад</a:t>
            </a:r>
            <a:r>
              <a:rPr lang="en-US" sz="2800" dirty="0"/>
              <a:t>:    </a:t>
            </a:r>
            <a:r>
              <a:rPr lang="uk-UA" sz="2800" dirty="0"/>
              <a:t>    </a:t>
            </a:r>
            <a:r>
              <a:rPr lang="en-US" sz="2800" dirty="0"/>
              <a:t>S  </a:t>
            </a:r>
            <a:r>
              <a:rPr lang="uk-UA" sz="2800" dirty="0"/>
              <a:t> </a:t>
            </a:r>
            <a:r>
              <a:rPr lang="en-US" sz="2800" dirty="0"/>
              <a:t>   = F(A, B, </a:t>
            </a:r>
            <a:r>
              <a:rPr lang="en-US" sz="2800" dirty="0" err="1"/>
              <a:t>Cin</a:t>
            </a:r>
            <a:r>
              <a:rPr lang="en-US" sz="2800" dirty="0"/>
              <a:t>)</a:t>
            </a:r>
          </a:p>
          <a:p>
            <a:r>
              <a:rPr lang="en-US" sz="2800" dirty="0"/>
              <a:t>                  	     </a:t>
            </a:r>
            <a:r>
              <a:rPr lang="en-US" sz="2800" dirty="0" err="1"/>
              <a:t>Cout</a:t>
            </a:r>
            <a:r>
              <a:rPr lang="en-US" sz="2800" dirty="0"/>
              <a:t> = F(A, B, </a:t>
            </a:r>
            <a:r>
              <a:rPr lang="en-US" sz="2800" dirty="0" err="1"/>
              <a:t>Cin</a:t>
            </a:r>
            <a:r>
              <a:rPr lang="en-US" sz="28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89101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AB2543C0-F2F4-FF58-0B79-D0E03F3FE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5;p4">
            <a:extLst>
              <a:ext uri="{FF2B5EF4-FFF2-40B4-BE49-F238E27FC236}">
                <a16:creationId xmlns:a16="http://schemas.microsoft.com/office/drawing/2014/main" id="{A1BFE050-AF32-55EA-D10E-3271A0732F6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ru-RU" dirty="0" err="1"/>
              <a:t>Означення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438294-CFC9-7513-9010-9D1E1EBDF4F7}"/>
              </a:ext>
            </a:extLst>
          </p:cNvPr>
          <p:cNvSpPr txBox="1"/>
          <p:nvPr/>
        </p:nvSpPr>
        <p:spPr>
          <a:xfrm>
            <a:off x="838200" y="1690688"/>
            <a:ext cx="105156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/>
              <a:t>Доповнення</a:t>
            </a:r>
            <a:r>
              <a:rPr lang="en-US" sz="2400" dirty="0"/>
              <a:t>: </a:t>
            </a:r>
            <a:r>
              <a:rPr lang="uk-UA" sz="2400" dirty="0"/>
              <a:t>логічна змінні з рискою згори</a:t>
            </a:r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A, B, C</a:t>
            </a:r>
          </a:p>
          <a:p>
            <a:r>
              <a:rPr lang="uk-UA" sz="2400" dirty="0"/>
              <a:t>Літерал</a:t>
            </a:r>
            <a:r>
              <a:rPr lang="en-US" sz="2400" dirty="0"/>
              <a:t>: </a:t>
            </a:r>
            <a:r>
              <a:rPr lang="uk-UA" sz="2400" dirty="0" err="1"/>
              <a:t>логчна</a:t>
            </a:r>
            <a:r>
              <a:rPr lang="uk-UA" sz="2400" dirty="0"/>
              <a:t> змінна або її доповнення</a:t>
            </a:r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A, A, B, B, C, C</a:t>
            </a:r>
          </a:p>
          <a:p>
            <a:r>
              <a:rPr lang="uk-UA" sz="2400" dirty="0" err="1"/>
              <a:t>Імпліканта</a:t>
            </a:r>
            <a:r>
              <a:rPr lang="en-US" sz="2400" dirty="0"/>
              <a:t>: </a:t>
            </a:r>
            <a:r>
              <a:rPr lang="uk-UA" sz="2400" dirty="0"/>
              <a:t>добуток літералів</a:t>
            </a:r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ABC, AC, BC</a:t>
            </a:r>
          </a:p>
          <a:p>
            <a:r>
              <a:rPr lang="uk-UA" sz="2400" dirty="0" err="1"/>
              <a:t>Мінтерм</a:t>
            </a:r>
            <a:r>
              <a:rPr lang="en-US" sz="2400" dirty="0"/>
              <a:t>: </a:t>
            </a:r>
            <a:r>
              <a:rPr lang="uk-UA" sz="2400" dirty="0" err="1"/>
              <a:t>добукток</a:t>
            </a:r>
            <a:r>
              <a:rPr lang="uk-UA" sz="2400" dirty="0"/>
              <a:t>, який </a:t>
            </a:r>
            <a:r>
              <a:rPr lang="uk-UA" sz="2400" dirty="0" err="1"/>
              <a:t>вклюває</a:t>
            </a:r>
            <a:r>
              <a:rPr lang="uk-UA" sz="2400" dirty="0"/>
              <a:t> усі вхідні змінні</a:t>
            </a:r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ABC, ABC, ABC</a:t>
            </a:r>
          </a:p>
          <a:p>
            <a:r>
              <a:rPr lang="uk-UA" sz="2400" dirty="0" err="1"/>
              <a:t>Макстерм</a:t>
            </a:r>
            <a:r>
              <a:rPr lang="en-US" sz="2400" dirty="0"/>
              <a:t>: </a:t>
            </a:r>
            <a:r>
              <a:rPr lang="uk-UA" sz="2400" dirty="0"/>
              <a:t>сума, яка включає всі вхідні змінні</a:t>
            </a:r>
            <a:endParaRPr lang="en-US" sz="2400" dirty="0"/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  (A+B+C), (A+B+C), (A+B+C)</a:t>
            </a:r>
          </a:p>
        </p:txBody>
      </p:sp>
      <p:sp>
        <p:nvSpPr>
          <p:cNvPr id="11" name="Line 5">
            <a:extLst>
              <a:ext uri="{FF2B5EF4-FFF2-40B4-BE49-F238E27FC236}">
                <a16:creationId xmlns:a16="http://schemas.microsoft.com/office/drawing/2014/main" id="{33ACDA4A-4B43-DE8A-4BD1-60F124E7DDED}"/>
              </a:ext>
            </a:extLst>
          </p:cNvPr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1297333" y="2138294"/>
            <a:ext cx="152400" cy="0"/>
          </a:xfrm>
          <a:prstGeom prst="lin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5">
            <a:extLst>
              <a:ext uri="{FF2B5EF4-FFF2-40B4-BE49-F238E27FC236}">
                <a16:creationId xmlns:a16="http://schemas.microsoft.com/office/drawing/2014/main" id="{9EB27F1D-128E-AC2B-1A3C-D98E465B770F}"/>
              </a:ext>
            </a:extLst>
          </p:cNvPr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1655141" y="2138294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5">
            <a:extLst>
              <a:ext uri="{FF2B5EF4-FFF2-40B4-BE49-F238E27FC236}">
                <a16:creationId xmlns:a16="http://schemas.microsoft.com/office/drawing/2014/main" id="{965DCCDE-910F-523E-6BFA-ABA99EBDE3A4}"/>
              </a:ext>
            </a:extLst>
          </p:cNvPr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2032829" y="2138294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5">
            <a:extLst>
              <a:ext uri="{FF2B5EF4-FFF2-40B4-BE49-F238E27FC236}">
                <a16:creationId xmlns:a16="http://schemas.microsoft.com/office/drawing/2014/main" id="{C5A55A29-EFE3-6F5B-B42C-10CB62962EB8}"/>
              </a:ext>
            </a:extLst>
          </p:cNvPr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667841" y="2851150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5">
            <a:extLst>
              <a:ext uri="{FF2B5EF4-FFF2-40B4-BE49-F238E27FC236}">
                <a16:creationId xmlns:a16="http://schemas.microsoft.com/office/drawing/2014/main" id="{6F707B1D-B227-E2B7-4902-4A906F76CC43}"/>
              </a:ext>
            </a:extLst>
          </p:cNvPr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2393950" y="2851150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5">
            <a:extLst>
              <a:ext uri="{FF2B5EF4-FFF2-40B4-BE49-F238E27FC236}">
                <a16:creationId xmlns:a16="http://schemas.microsoft.com/office/drawing/2014/main" id="{64F9A80F-EB30-EF55-2766-F38E4780E9EF}"/>
              </a:ext>
            </a:extLst>
          </p:cNvPr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3168650" y="2851150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5">
            <a:extLst>
              <a:ext uri="{FF2B5EF4-FFF2-40B4-BE49-F238E27FC236}">
                <a16:creationId xmlns:a16="http://schemas.microsoft.com/office/drawing/2014/main" id="{D8D4EB0B-77CF-022B-71A7-5B7F8072CA90}"/>
              </a:ext>
            </a:extLst>
          </p:cNvPr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502741" y="3583514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5">
            <a:extLst>
              <a:ext uri="{FF2B5EF4-FFF2-40B4-BE49-F238E27FC236}">
                <a16:creationId xmlns:a16="http://schemas.microsoft.com/office/drawing/2014/main" id="{DF1E01A8-5445-4E43-77E3-A9AF413B27CC}"/>
              </a:ext>
            </a:extLst>
          </p:cNvPr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2102679" y="3583514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3D503621-87B6-9AC6-9184-2486D4D4F10C}"/>
              </a:ext>
            </a:extLst>
          </p:cNvPr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2686050" y="3589864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5">
            <a:extLst>
              <a:ext uri="{FF2B5EF4-FFF2-40B4-BE49-F238E27FC236}">
                <a16:creationId xmlns:a16="http://schemas.microsoft.com/office/drawing/2014/main" id="{6FE88E04-F4DD-8BF4-7835-AA90167754E5}"/>
              </a:ext>
            </a:extLst>
          </p:cNvPr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1693241" y="4330700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5">
            <a:extLst>
              <a:ext uri="{FF2B5EF4-FFF2-40B4-BE49-F238E27FC236}">
                <a16:creationId xmlns:a16="http://schemas.microsoft.com/office/drawing/2014/main" id="{0DBFDBBE-0B84-3B7A-7927-3D489E91919E}"/>
              </a:ext>
            </a:extLst>
          </p:cNvPr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2895600" y="4330700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5">
            <a:extLst>
              <a:ext uri="{FF2B5EF4-FFF2-40B4-BE49-F238E27FC236}">
                <a16:creationId xmlns:a16="http://schemas.microsoft.com/office/drawing/2014/main" id="{4E6781DF-ED1A-BC7E-135B-F12C5AD98C28}"/>
              </a:ext>
            </a:extLst>
          </p:cNvPr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3321050" y="4311650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5">
            <a:extLst>
              <a:ext uri="{FF2B5EF4-FFF2-40B4-BE49-F238E27FC236}">
                <a16:creationId xmlns:a16="http://schemas.microsoft.com/office/drawing/2014/main" id="{18C6A395-ED6F-ADD8-3531-E5C084D5F2E7}"/>
              </a:ext>
            </a:extLst>
          </p:cNvPr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1769441" y="5048250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5">
            <a:extLst>
              <a:ext uri="{FF2B5EF4-FFF2-40B4-BE49-F238E27FC236}">
                <a16:creationId xmlns:a16="http://schemas.microsoft.com/office/drawing/2014/main" id="{7998AD13-0202-CF79-394A-323611363746}"/>
              </a:ext>
            </a:extLst>
          </p:cNvPr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4851400" y="5048250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5">
            <a:extLst>
              <a:ext uri="{FF2B5EF4-FFF2-40B4-BE49-F238E27FC236}">
                <a16:creationId xmlns:a16="http://schemas.microsoft.com/office/drawing/2014/main" id="{5E74F8BD-863D-4D73-05E6-12B0D1499159}"/>
              </a:ext>
            </a:extLst>
          </p:cNvPr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4083050" y="5048250"/>
            <a:ext cx="152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7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AB2543C0-F2F4-FF58-0B79-D0E03F3FE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5;p4">
            <a:extLst>
              <a:ext uri="{FF2B5EF4-FFF2-40B4-BE49-F238E27FC236}">
                <a16:creationId xmlns:a16="http://schemas.microsoft.com/office/drawing/2014/main" id="{A1BFE050-AF32-55EA-D10E-3271A0732F6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ru-RU" dirty="0" err="1"/>
              <a:t>Диз’юнктивна</a:t>
            </a:r>
            <a:r>
              <a:rPr lang="ru-RU" dirty="0"/>
              <a:t> форма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6C81D1-1BB2-C166-083C-0A98D65F86FA}"/>
              </a:ext>
            </a:extLst>
          </p:cNvPr>
          <p:cNvSpPr txBox="1"/>
          <p:nvPr/>
        </p:nvSpPr>
        <p:spPr>
          <a:xfrm>
            <a:off x="838199" y="1690688"/>
            <a:ext cx="105156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/>
              <a:t>Всі булеві рівняння можна записати у формі ДНФ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/>
              <a:t>Кожен рядок має </a:t>
            </a:r>
            <a:r>
              <a:rPr lang="uk-UA" sz="2400" dirty="0" err="1"/>
              <a:t>мінтерм</a:t>
            </a:r>
            <a:endParaRPr lang="uk-U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err="1"/>
              <a:t>Мінтерм</a:t>
            </a:r>
            <a:r>
              <a:rPr lang="uk-UA" sz="2400" dirty="0"/>
              <a:t> - це добуток (І) літералів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/>
              <a:t>Кожен </a:t>
            </a:r>
            <a:r>
              <a:rPr lang="uk-UA" sz="2400" dirty="0" err="1"/>
              <a:t>мінтерм</a:t>
            </a:r>
            <a:r>
              <a:rPr lang="uk-UA" sz="2400" dirty="0"/>
              <a:t> є ІСТИНА для цього рядка (і тільки для цього рядка)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err="1"/>
              <a:t>Утворіть</a:t>
            </a:r>
            <a:r>
              <a:rPr lang="uk-UA" sz="2400" dirty="0"/>
              <a:t> функцію, об'єднавши </a:t>
            </a:r>
            <a:r>
              <a:rPr lang="uk-UA" sz="2400" dirty="0" err="1"/>
              <a:t>мінтерми</a:t>
            </a:r>
            <a:r>
              <a:rPr lang="uk-UA" sz="2400" dirty="0"/>
              <a:t>, де виходом буде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/>
              <a:t>Таким чином, сума (АБО) добутків (І термів)</a:t>
            </a:r>
            <a:endParaRPr lang="en-US" sz="2400" dirty="0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090535B5-80FF-F030-184E-21A0D01FD511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95400" y="58293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i="1" dirty="0">
                <a:latin typeface="Times New Roman" pitchFamily="18" charset="0"/>
                <a:cs typeface="Arial" charset="0"/>
              </a:rPr>
              <a:t>Y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 = F(</a:t>
            </a:r>
            <a:r>
              <a:rPr lang="en-US" sz="2400" b="1" i="1" dirty="0">
                <a:latin typeface="Times New Roman" pitchFamily="18" charset="0"/>
                <a:cs typeface="Arial" charset="0"/>
              </a:rPr>
              <a:t>A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, </a:t>
            </a:r>
            <a:r>
              <a:rPr lang="en-US" sz="2400" b="1" i="1" dirty="0">
                <a:latin typeface="Times New Roman" pitchFamily="18" charset="0"/>
                <a:cs typeface="Arial" charset="0"/>
              </a:rPr>
              <a:t>B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) = </a:t>
            </a:r>
            <a:r>
              <a:rPr lang="en-US" sz="2400" b="1" i="1" dirty="0">
                <a:latin typeface="Times New Roman" pitchFamily="18" charset="0"/>
                <a:cs typeface="Arial" charset="0"/>
              </a:rPr>
              <a:t>AB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 + </a:t>
            </a:r>
            <a:r>
              <a:rPr lang="en-US" sz="2400" b="1" i="1" dirty="0">
                <a:latin typeface="Times New Roman" pitchFamily="18" charset="0"/>
                <a:cs typeface="Arial" charset="0"/>
              </a:rPr>
              <a:t>AB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 = </a:t>
            </a:r>
            <a:r>
              <a:rPr lang="el-GR" sz="2400" b="1" dirty="0">
                <a:latin typeface="Times New Roman" pitchFamily="18" charset="0"/>
                <a:cs typeface="Arial" charset="0"/>
              </a:rPr>
              <a:t>Σ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3</a:t>
            </a:r>
            <a:r>
              <a:rPr lang="en-US" sz="2400" b="1" dirty="0">
                <a:latin typeface="Times New Roman" pitchFamily="18" charset="0"/>
                <a:cs typeface="Arial" charset="0"/>
              </a:rPr>
              <a:t>)</a:t>
            </a:r>
            <a:endParaRPr lang="en-US" sz="2400" b="1" i="1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A7B90A-D914-4FCC-E9EE-D0FA5AC6FDC7}"/>
              </a:ext>
            </a:extLst>
          </p:cNvPr>
          <p:cNvSpPr txBox="1"/>
          <p:nvPr/>
        </p:nvSpPr>
        <p:spPr>
          <a:xfrm>
            <a:off x="2833687" y="6292820"/>
            <a:ext cx="2441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err="1">
                <a:solidFill>
                  <a:srgbClr val="0070C0"/>
                </a:solidFill>
              </a:rPr>
              <a:t>Розгорутий</a:t>
            </a:r>
            <a:r>
              <a:rPr lang="uk-UA" sz="2000" b="1" dirty="0">
                <a:solidFill>
                  <a:srgbClr val="0070C0"/>
                </a:solidFill>
              </a:rPr>
              <a:t> запис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19D2F8-DFD1-0099-DE28-B35D8626BFB1}"/>
              </a:ext>
            </a:extLst>
          </p:cNvPr>
          <p:cNvSpPr txBox="1"/>
          <p:nvPr/>
        </p:nvSpPr>
        <p:spPr>
          <a:xfrm>
            <a:off x="5090826" y="5533995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>
                <a:solidFill>
                  <a:srgbClr val="0070C0"/>
                </a:solidFill>
              </a:rPr>
              <a:t>Скорочений запис</a:t>
            </a:r>
            <a:endParaRPr lang="en-US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C205E8E6-1240-349E-BDF8-AC5CE4A0C9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109163"/>
              </p:ext>
            </p:extLst>
          </p:nvPr>
        </p:nvGraphicFramePr>
        <p:xfrm>
          <a:off x="7695282" y="3848100"/>
          <a:ext cx="4332288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766596" imgH="808828" progId="Visio.Drawing.11">
                  <p:embed/>
                </p:oleObj>
              </mc:Choice>
              <mc:Fallback>
                <p:oleObj name="Visio" r:id="rId4" imgW="1766596" imgH="808828" progId="Visio.Drawing.11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5282" y="3848100"/>
                        <a:ext cx="4332288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04082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</TotalTime>
  <Words>1082</Words>
  <Application>Microsoft Office PowerPoint</Application>
  <PresentationFormat>Widescreen</PresentationFormat>
  <Paragraphs>192</Paragraphs>
  <Slides>38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Times New Roman</vt:lpstr>
      <vt:lpstr>Тема Office</vt:lpstr>
      <vt:lpstr>1_Тема Office</vt:lpstr>
      <vt:lpstr>VISIO</vt:lpstr>
      <vt:lpstr>Visio</vt:lpstr>
      <vt:lpstr>ЦИФРОВИЙ ДИЗАЙН НА ОСНОВІ FPGA: ПРИНЦИПИ ТА ЗАСТОСУВАННЯ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Булева АЛГЕБРА. АКСІОМИ</vt:lpstr>
      <vt:lpstr>Булева АЛГЕБРА. АКСІОМИ</vt:lpstr>
      <vt:lpstr>ТЕОРЕМИ ОДНІЄЇ ЗМІННОЇ</vt:lpstr>
      <vt:lpstr>Булева АЛГЕБРА. ТЕОРЕМИ</vt:lpstr>
      <vt:lpstr>ТЕОРЕМИ КІЛЬКОХ ЗМІННИХ</vt:lpstr>
      <vt:lpstr>БУЛЕВА АЛГЕБРА.  ТЕОРЕМИ. КІЛЬКА ЗМІННИХ</vt:lpstr>
      <vt:lpstr>ТЕОРЕМА  де МОРГАНА</vt:lpstr>
      <vt:lpstr>СПРОЩЕННЯ ЛОГІЧНИХ РІВНЯНЬ</vt:lpstr>
      <vt:lpstr>ВІД ЛОГІКИ ДО ЛОГІЧНИХ ЕЛЕМЕНТІВ</vt:lpstr>
      <vt:lpstr>ЛОГІЧНІ ЕЛЕМЕНТИ</vt:lpstr>
      <vt:lpstr>ПЕРЕМІЩЕННЯ БУЛЬБАШКИ</vt:lpstr>
      <vt:lpstr>Теорема де Моргана</vt:lpstr>
      <vt:lpstr>Теорема де Моргана</vt:lpstr>
      <vt:lpstr>Теорема де Моргана</vt:lpstr>
      <vt:lpstr>Теорема де Моргана</vt:lpstr>
      <vt:lpstr>Теорема де Моргана</vt:lpstr>
      <vt:lpstr>Теорема де Моргана . Логічні елементи</vt:lpstr>
      <vt:lpstr>Жонглювання бульбашкою</vt:lpstr>
      <vt:lpstr>Жонглювання бульбашкою</vt:lpstr>
      <vt:lpstr>Жонглювання бульбашкою</vt:lpstr>
      <vt:lpstr>ОДИНИЦІ ТА НУЛІ Є, ЩО ЩЕ МОЖЕ БУТИ?</vt:lpstr>
      <vt:lpstr>СТАНИ X ТА Z</vt:lpstr>
      <vt:lpstr>СТАНИ X ТА Z</vt:lpstr>
      <vt:lpstr>ШИНИ З ТРЬОМА СТАНАМИ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ЦИФРОВИЙ ДИЗАЙН НА ОСНОВІ FPGA: ПРИНЦИПИ ТА ЗАСТОСУВАННЯ</dc:title>
  <dc:creator>pl</dc:creator>
  <cp:lastModifiedBy>pl</cp:lastModifiedBy>
  <cp:revision>92</cp:revision>
  <dcterms:created xsi:type="dcterms:W3CDTF">2023-06-01T11:14:03Z</dcterms:created>
  <dcterms:modified xsi:type="dcterms:W3CDTF">2024-03-04T08:13:04Z</dcterms:modified>
</cp:coreProperties>
</file>