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tags/tag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notesSlides/notesSlide3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8.xml" ContentType="application/vnd.openxmlformats-officedocument.presentationml.notesSlide+xml"/>
  <Override PartName="/ppt/tags/tag1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23" r:id="rId3"/>
    <p:sldId id="257" r:id="rId4"/>
    <p:sldId id="258" r:id="rId5"/>
    <p:sldId id="424" r:id="rId6"/>
    <p:sldId id="259" r:id="rId7"/>
    <p:sldId id="429" r:id="rId8"/>
    <p:sldId id="260" r:id="rId9"/>
    <p:sldId id="428" r:id="rId10"/>
    <p:sldId id="430" r:id="rId11"/>
    <p:sldId id="425" r:id="rId12"/>
    <p:sldId id="435" r:id="rId13"/>
    <p:sldId id="261" r:id="rId14"/>
    <p:sldId id="262" r:id="rId15"/>
    <p:sldId id="426" r:id="rId16"/>
    <p:sldId id="427" r:id="rId17"/>
    <p:sldId id="263" r:id="rId18"/>
    <p:sldId id="432" r:id="rId19"/>
    <p:sldId id="433" r:id="rId20"/>
    <p:sldId id="434" r:id="rId21"/>
    <p:sldId id="264" r:id="rId22"/>
    <p:sldId id="265" r:id="rId23"/>
    <p:sldId id="270" r:id="rId24"/>
    <p:sldId id="266" r:id="rId25"/>
    <p:sldId id="271" r:id="rId26"/>
    <p:sldId id="272" r:id="rId27"/>
    <p:sldId id="267" r:id="rId28"/>
    <p:sldId id="273" r:id="rId29"/>
    <p:sldId id="275" r:id="rId30"/>
    <p:sldId id="277" r:id="rId31"/>
    <p:sldId id="437" r:id="rId32"/>
    <p:sldId id="436" r:id="rId33"/>
    <p:sldId id="438" r:id="rId34"/>
    <p:sldId id="440" r:id="rId35"/>
    <p:sldId id="439" r:id="rId36"/>
    <p:sldId id="442" r:id="rId37"/>
    <p:sldId id="441" r:id="rId38"/>
    <p:sldId id="443" r:id="rId39"/>
    <p:sldId id="444" r:id="rId40"/>
    <p:sldId id="445" r:id="rId41"/>
    <p:sldId id="446" r:id="rId42"/>
    <p:sldId id="447" r:id="rId43"/>
    <p:sldId id="44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i7xcxDTrT0VVVAK2iEk2+q4arz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8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0279163-C9D7-197E-C60A-5CA4C0C4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AC683FAE-F101-12D7-A155-4B7B68287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B0A7D792-4E23-08EF-3D85-F26AE132D9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62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AEDA792-A581-4CD8-4169-2D17D283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1EBC1FB2-08DB-ABCD-4497-CC3F8CD66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FAA40BFA-21DD-7EC5-580E-855B018511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04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AEDA792-A581-4CD8-4169-2D17D283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1EBC1FB2-08DB-ABCD-4497-CC3F8CD66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FAA40BFA-21DD-7EC5-580E-855B018511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04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f01b17107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f01b17107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01b17107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01b17107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B130B8F5-FA0D-0955-3CF1-982E2177B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570fa5ad_0_7:notes">
            <a:extLst>
              <a:ext uri="{FF2B5EF4-FFF2-40B4-BE49-F238E27FC236}">
                <a16:creationId xmlns:a16="http://schemas.microsoft.com/office/drawing/2014/main" id="{8369E71F-B671-1CEE-4E8C-0E3CF246E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570fa5ad_0_7:notes">
            <a:extLst>
              <a:ext uri="{FF2B5EF4-FFF2-40B4-BE49-F238E27FC236}">
                <a16:creationId xmlns:a16="http://schemas.microsoft.com/office/drawing/2014/main" id="{755846DE-C35D-D08C-3113-0040A6AA0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2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A35A2C43-2ABB-52C4-60B2-4AACF7AF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570fa5ad_0_7:notes">
            <a:extLst>
              <a:ext uri="{FF2B5EF4-FFF2-40B4-BE49-F238E27FC236}">
                <a16:creationId xmlns:a16="http://schemas.microsoft.com/office/drawing/2014/main" id="{0A76D35D-50DB-F6D8-8B91-60CB4FC90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570fa5ad_0_7:notes">
            <a:extLst>
              <a:ext uri="{FF2B5EF4-FFF2-40B4-BE49-F238E27FC236}">
                <a16:creationId xmlns:a16="http://schemas.microsoft.com/office/drawing/2014/main" id="{F8C7570C-CC41-BA29-3823-A5372A2F0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232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570fa5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570fa5a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570fa5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570fa5a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034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570fa5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570fa5a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2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BCF3A4A-90E3-8AE2-5D83-B1D7B67E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01b171070_0_1:notes">
            <a:extLst>
              <a:ext uri="{FF2B5EF4-FFF2-40B4-BE49-F238E27FC236}">
                <a16:creationId xmlns:a16="http://schemas.microsoft.com/office/drawing/2014/main" id="{15F7A2FA-1C09-8BDA-E968-8234FC100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f01b171070_0_1:notes">
            <a:extLst>
              <a:ext uri="{FF2B5EF4-FFF2-40B4-BE49-F238E27FC236}">
                <a16:creationId xmlns:a16="http://schemas.microsoft.com/office/drawing/2014/main" id="{172AB9A6-3B24-890C-062F-D10AEA29C7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35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570fa5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570fa5a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2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8570fa5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8570fa5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01b17107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01b17107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736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033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121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856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509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833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510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AB2C2167-57AB-0C27-F288-D30CB0C6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>
            <a:extLst>
              <a:ext uri="{FF2B5EF4-FFF2-40B4-BE49-F238E27FC236}">
                <a16:creationId xmlns:a16="http://schemas.microsoft.com/office/drawing/2014/main" id="{A94E14F6-5B60-1D30-26CE-ECD61B399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7C85FB1B-9CAB-4F96-C83F-CA3D317B5B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4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14627E85-12B0-F01D-60C3-EA4C7139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>
            <a:extLst>
              <a:ext uri="{FF2B5EF4-FFF2-40B4-BE49-F238E27FC236}">
                <a16:creationId xmlns:a16="http://schemas.microsoft.com/office/drawing/2014/main" id="{A9501AF2-A0BB-4807-9863-792BD51A53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861D1F08-08D1-E6DA-A78A-5CEE09E7D2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40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01b1710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f01b1710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0BECF925-31AA-8D86-0CC2-649199699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>
            <a:extLst>
              <a:ext uri="{FF2B5EF4-FFF2-40B4-BE49-F238E27FC236}">
                <a16:creationId xmlns:a16="http://schemas.microsoft.com/office/drawing/2014/main" id="{A5633FC0-CBB6-337E-B5ED-6EB16C02CD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49622D84-1C8E-2C0B-0C3E-05CFC3616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526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01DD3559-5347-74CC-4917-6507E6B9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>
            <a:extLst>
              <a:ext uri="{FF2B5EF4-FFF2-40B4-BE49-F238E27FC236}">
                <a16:creationId xmlns:a16="http://schemas.microsoft.com/office/drawing/2014/main" id="{10F99C70-58C5-25B4-D613-65EB37678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6A6C67A6-F008-35C1-10FC-1F6644FA4E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4384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E70E6BA9-B7B2-7DBA-2996-451E1706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>
            <a:extLst>
              <a:ext uri="{FF2B5EF4-FFF2-40B4-BE49-F238E27FC236}">
                <a16:creationId xmlns:a16="http://schemas.microsoft.com/office/drawing/2014/main" id="{A75DA88F-10C6-91FC-C25A-68CA072D6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0AE0EB9E-A147-4A9C-7F32-D55F0E4AD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367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2D47FF45-461A-DA0D-CC2D-CE5C9F8F2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>
            <a:extLst>
              <a:ext uri="{FF2B5EF4-FFF2-40B4-BE49-F238E27FC236}">
                <a16:creationId xmlns:a16="http://schemas.microsoft.com/office/drawing/2014/main" id="{582CC656-91B4-35BF-7FE5-D313DDC02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>
            <a:extLst>
              <a:ext uri="{FF2B5EF4-FFF2-40B4-BE49-F238E27FC236}">
                <a16:creationId xmlns:a16="http://schemas.microsoft.com/office/drawing/2014/main" id="{8635BFA2-AE6E-2D0E-4996-A70BD4DD9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37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AF842033-86E4-EE2F-D33F-7A87A69C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01b171070_0_1:notes">
            <a:extLst>
              <a:ext uri="{FF2B5EF4-FFF2-40B4-BE49-F238E27FC236}">
                <a16:creationId xmlns:a16="http://schemas.microsoft.com/office/drawing/2014/main" id="{A8699C81-CB92-3AB6-AB73-38E679DB7D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f01b171070_0_1:notes">
            <a:extLst>
              <a:ext uri="{FF2B5EF4-FFF2-40B4-BE49-F238E27FC236}">
                <a16:creationId xmlns:a16="http://schemas.microsoft.com/office/drawing/2014/main" id="{280E7996-A081-3DC0-3368-CD827E7998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93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973CB946-06CF-92C1-1B48-8E18E5A1E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973FDD85-B12C-04C3-11E3-6C42772F93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B3480433-D343-C71C-D711-DE9DA6C7B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30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C1151E82-4671-8621-89EB-6C4F05D4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0777B6B5-DF33-AF56-5706-BE899445F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63C1F689-62BB-46B4-A2F8-D7B55E89E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61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hronix.com/" TargetMode="External"/><Relationship Id="rId3" Type="http://schemas.openxmlformats.org/officeDocument/2006/relationships/hyperlink" Target="http://www.xilinx.com/" TargetMode="External"/><Relationship Id="rId7" Type="http://schemas.openxmlformats.org/officeDocument/2006/relationships/hyperlink" Target="http://www.microchip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icklogic.com/" TargetMode="External"/><Relationship Id="rId5" Type="http://schemas.openxmlformats.org/officeDocument/2006/relationships/hyperlink" Target="http://www.latticesemi.com/" TargetMode="External"/><Relationship Id="rId4" Type="http://schemas.openxmlformats.org/officeDocument/2006/relationships/hyperlink" Target="http://www.altera.com/" TargetMode="External"/><Relationship Id="rId9" Type="http://schemas.openxmlformats.org/officeDocument/2006/relationships/hyperlink" Target="http://www.efinixinc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l.com/content/www/us/en/products/details/fpga/stratix/10.html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xilinx.com/products/silicon-devices/acap/versal-premium/vp190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.xml"/><Relationship Id="rId7" Type="http://schemas.openxmlformats.org/officeDocument/2006/relationships/image" Target="../media/image29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4.xml"/><Relationship Id="rId7" Type="http://schemas.openxmlformats.org/officeDocument/2006/relationships/image" Target="../media/image31.w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ai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912818" y="809614"/>
            <a:ext cx="7714550" cy="37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ЦИФРОВИЙ ДИЗАЙН НА ОСНОВІ FPGA: ПРИНЦИПИ ТА ЗАСТОСУВАННЯ</a:t>
            </a:r>
            <a:endParaRPr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632" y="2661531"/>
            <a:ext cx="2866465" cy="140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EABA4-C73D-AF21-17D0-2BDDF9F1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29" y="440360"/>
            <a:ext cx="2014470" cy="195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A76B1-51DA-42D9-9C70-972ECEDF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32" y="4605012"/>
            <a:ext cx="2866465" cy="1610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6AC13-9CAA-4041-B14D-A4F0BA7CA540}"/>
              </a:ext>
            </a:extLst>
          </p:cNvPr>
          <p:cNvSpPr txBox="1"/>
          <p:nvPr/>
        </p:nvSpPr>
        <p:spPr>
          <a:xfrm>
            <a:off x="6004560" y="580440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uk-UA" sz="1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Плющай</a:t>
            </a:r>
            <a:r>
              <a:rPr lang="uk-UA" sz="1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ОЛЕКСАНДР </a:t>
            </a:r>
          </a:p>
          <a:p>
            <a:pPr algn="r">
              <a:buSzPct val="100000"/>
            </a:pPr>
            <a:r>
              <a:rPr lang="uk-UA" sz="1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Київський академічний університет</a:t>
            </a:r>
          </a:p>
          <a:p>
            <a:pPr algn="r">
              <a:buSzPct val="100000"/>
            </a:pPr>
            <a:r>
              <a:rPr lang="uk-UA" sz="1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Лабораторія новітніх методів дослідження матеріалів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54890ADB-DE9E-0A13-7659-9AA0D9FB6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0D293584-24F8-F45A-4290-EE1308284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ДИСКРЕТНИЙ СИГНАЛ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8475E-3EB8-C75E-B68C-2E9E8BF3D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82" y="4381169"/>
            <a:ext cx="5880701" cy="2111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15573-665F-4FA3-8F19-0F4B04C5A185}"/>
              </a:ext>
            </a:extLst>
          </p:cNvPr>
          <p:cNvSpPr txBox="1"/>
          <p:nvPr/>
        </p:nvSpPr>
        <p:spPr>
          <a:xfrm>
            <a:off x="838200" y="1767136"/>
            <a:ext cx="109270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Сигнал дискретного часу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значень</a:t>
            </a:r>
            <a:r>
              <a:rPr lang="ru-RU" sz="2400" dirty="0"/>
              <a:t>, де </a:t>
            </a:r>
            <a:r>
              <a:rPr lang="ru-RU" sz="2400" dirty="0" err="1"/>
              <a:t>цілочисельний</a:t>
            </a:r>
            <a:r>
              <a:rPr lang="ru-RU" sz="2400" dirty="0"/>
              <a:t> </a:t>
            </a:r>
            <a:r>
              <a:rPr lang="ru-RU" sz="2400" dirty="0" err="1"/>
              <a:t>індекс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/>
              <a:t>індексом</a:t>
            </a:r>
            <a:r>
              <a:rPr lang="ru-RU" sz="2400" dirty="0"/>
              <a:t> часу, а </a:t>
            </a:r>
            <a:r>
              <a:rPr lang="ru-RU" sz="2400" dirty="0" err="1"/>
              <a:t>значення</a:t>
            </a:r>
            <a:r>
              <a:rPr lang="ru-RU" sz="2400" dirty="0"/>
              <a:t> в </a:t>
            </a:r>
            <a:r>
              <a:rPr lang="ru-RU" sz="2400" dirty="0" err="1"/>
              <a:t>послідовності</a:t>
            </a:r>
            <a:r>
              <a:rPr lang="ru-RU" sz="2400" dirty="0"/>
              <a:t> </a:t>
            </a:r>
            <a:r>
              <a:rPr lang="ru-RU" sz="2400" dirty="0" err="1"/>
              <a:t>представляють</a:t>
            </a:r>
            <a:r>
              <a:rPr lang="ru-RU" sz="2400" dirty="0"/>
              <a:t> </a:t>
            </a:r>
            <a:r>
              <a:rPr lang="ru-RU" sz="2400" dirty="0" err="1"/>
              <a:t>певну</a:t>
            </a:r>
            <a:r>
              <a:rPr lang="ru-RU" sz="2400" dirty="0"/>
              <a:t> </a:t>
            </a:r>
            <a:r>
              <a:rPr lang="ru-RU" sz="2400" dirty="0" err="1"/>
              <a:t>фізичну</a:t>
            </a:r>
            <a:r>
              <a:rPr lang="ru-RU" sz="2400" dirty="0"/>
              <a:t> величину, </a:t>
            </a:r>
            <a:r>
              <a:rPr lang="ru-RU" sz="2400" dirty="0" err="1"/>
              <a:t>що</a:t>
            </a:r>
            <a:r>
              <a:rPr lang="ru-RU" sz="2400" dirty="0"/>
              <a:t> нас </a:t>
            </a:r>
            <a:r>
              <a:rPr lang="ru-RU" sz="2400" dirty="0" err="1"/>
              <a:t>цікавить</a:t>
            </a:r>
            <a:r>
              <a:rPr lang="ru-RU" sz="2400" dirty="0"/>
              <a:t>. </a:t>
            </a:r>
          </a:p>
          <a:p>
            <a:endParaRPr lang="ru-RU" sz="2400" i="1" dirty="0"/>
          </a:p>
          <a:p>
            <a:r>
              <a:rPr lang="ru-RU" sz="2400" i="1" dirty="0" err="1"/>
              <a:t>Означення</a:t>
            </a:r>
            <a:endParaRPr lang="ru-RU" sz="2400" i="1" dirty="0"/>
          </a:p>
          <a:p>
            <a:r>
              <a:rPr lang="ru-RU" sz="2400" dirty="0" err="1"/>
              <a:t>Дискретним</a:t>
            </a:r>
            <a:r>
              <a:rPr lang="ru-RU" sz="2400" dirty="0"/>
              <a:t> сигналом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x[n], </a:t>
            </a:r>
            <a:r>
              <a:rPr lang="ru-RU" sz="2400" dirty="0" err="1"/>
              <a:t>визначена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цілих</a:t>
            </a:r>
            <a:r>
              <a:rPr lang="ru-RU" sz="2400" dirty="0"/>
              <a:t> чисел -∞ &lt; n &lt; ∞ .</a:t>
            </a:r>
          </a:p>
        </p:txBody>
      </p:sp>
    </p:spTree>
    <p:extLst>
      <p:ext uri="{BB962C8B-B14F-4D97-AF65-F5344CB8AC3E}">
        <p14:creationId xmlns:p14="http://schemas.microsoft.com/office/powerpoint/2010/main" val="104887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BCC722E8-ABA6-B0E5-EDEB-8E120C7A7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D50D02ED-7037-03B0-CA6F-E967F8FA8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ЦИФРОВИЙ СИГНАЛ</a:t>
            </a:r>
            <a:endParaRPr dirty="0"/>
          </a:p>
        </p:txBody>
      </p:sp>
      <p:sp>
        <p:nvSpPr>
          <p:cNvPr id="113" name="Google Shape;113;p4">
            <a:extLst>
              <a:ext uri="{FF2B5EF4-FFF2-40B4-BE49-F238E27FC236}">
                <a16:creationId xmlns:a16="http://schemas.microsoft.com/office/drawing/2014/main" id="{CE48C3C9-4799-FFA1-CA9B-0F5E791D9A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 err="1"/>
              <a:t>Цифрови́й</a:t>
            </a:r>
            <a:r>
              <a:rPr lang="ru-RU" dirty="0"/>
              <a:t> </a:t>
            </a:r>
            <a:r>
              <a:rPr lang="ru-RU" dirty="0" err="1"/>
              <a:t>сигна́л</a:t>
            </a:r>
            <a:r>
              <a:rPr lang="ru-RU" dirty="0"/>
              <a:t> — </a:t>
            </a:r>
            <a:r>
              <a:rPr lang="ru-RU" dirty="0" err="1"/>
              <a:t>дискретний</a:t>
            </a:r>
            <a:r>
              <a:rPr lang="ru-RU" dirty="0"/>
              <a:t> сигнал з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інформативного</a:t>
            </a:r>
            <a:r>
              <a:rPr lang="ru-RU" dirty="0"/>
              <a:t> параметра, яке </a:t>
            </a:r>
            <a:r>
              <a:rPr lang="ru-RU" dirty="0" err="1"/>
              <a:t>визначається</a:t>
            </a:r>
            <a:r>
              <a:rPr lang="ru-RU" dirty="0"/>
              <a:t> у </a:t>
            </a:r>
            <a:r>
              <a:rPr lang="ru-RU" dirty="0" err="1"/>
              <a:t>цифровій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В цифровій електроніці цифровий сигнал це послідовність електричних імпульсів квадратної форми із фіксованою довжиною, кожен з яких може займати один із рівнів амплітуди, яких можлива дискретна кількість. Особливим випадком є логічний сигнал або двійковий сигнал, який змінюється між високим і низьким рівнем сигналу.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53705-4CA5-4DCE-92E6-1F039141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5000625"/>
            <a:ext cx="49149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BCC722E8-ABA6-B0E5-EDEB-8E120C7A7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D50D02ED-7037-03B0-CA6F-E967F8FA8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ЦИФРОВИЙ СИГНАЛ</a:t>
            </a:r>
            <a:r>
              <a:rPr lang="en-US" dirty="0"/>
              <a:t>, </a:t>
            </a:r>
            <a:r>
              <a:rPr lang="uk-UA" dirty="0"/>
              <a:t>ПЕРЕВАГИ</a:t>
            </a:r>
            <a:endParaRPr dirty="0"/>
          </a:p>
        </p:txBody>
      </p:sp>
      <p:sp>
        <p:nvSpPr>
          <p:cNvPr id="113" name="Google Shape;113;p4">
            <a:extLst>
              <a:ext uri="{FF2B5EF4-FFF2-40B4-BE49-F238E27FC236}">
                <a16:creationId xmlns:a16="http://schemas.microsoft.com/office/drawing/2014/main" id="{CE48C3C9-4799-FFA1-CA9B-0F5E791D9A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Стійкість до спотворень та втрат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Легкість зберігання та копіювання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Точність та повторюваність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Легкість програмування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Масштабованість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Широкий діапазон застосувань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● Ефективність енергоспоживання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48122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01b171070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Напівпровідниковий виробничий процес</a:t>
            </a:r>
            <a:endParaRPr dirty="0"/>
          </a:p>
        </p:txBody>
      </p:sp>
      <p:sp>
        <p:nvSpPr>
          <p:cNvPr id="119" name="Google Shape;119;g1f01b171070_0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dirty="0"/>
              <a:t> 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10C5D5-F236-F428-8360-5E478AA5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114"/>
            <a:ext cx="10515600" cy="54208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01b171070_0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35532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Структура </a:t>
            </a:r>
            <a:r>
              <a:rPr lang="uk-UA" dirty="0" err="1"/>
              <a:t>надпровідникової</a:t>
            </a:r>
            <a:r>
              <a:rPr lang="uk-UA" dirty="0"/>
              <a:t> промисловості</a:t>
            </a:r>
          </a:p>
        </p:txBody>
      </p:sp>
      <p:sp>
        <p:nvSpPr>
          <p:cNvPr id="126" name="Google Shape;126;g1f01b171070_0_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Безфабричні (fabless) компанії: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Виробничі предриємства: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Виробники інтегрованих пристроїв (IDM):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Конструкторські (design) бюро: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Постачальники обладнання та матеріалів: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Пакувальні та випробувальні компанії: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Кінцеві споживачі: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uk-UA" sz="2900" b="1">
                <a:latin typeface="Arial"/>
                <a:ea typeface="Arial"/>
                <a:cs typeface="Arial"/>
                <a:sym typeface="Arial"/>
              </a:rPr>
              <a:t>Галузеві консорціуми та організації зі стандартизації: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id="{3AD31DB4-3C6D-C4DA-EC21-96CE1563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570fa5ad_0_7">
            <a:extLst>
              <a:ext uri="{FF2B5EF4-FFF2-40B4-BE49-F238E27FC236}">
                <a16:creationId xmlns:a16="http://schemas.microsoft.com/office/drawing/2014/main" id="{5DD768B3-E996-F4BE-36F0-094BF6E603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ЦИФРОВИЙ ДИЗАЙН (ДЛЯ </a:t>
            </a:r>
            <a:r>
              <a:rPr lang="en-US" dirty="0"/>
              <a:t>FPGA</a:t>
            </a:r>
            <a:r>
              <a:rPr lang="uk-UA" dirty="0"/>
              <a:t>)</a:t>
            </a:r>
            <a:endParaRPr dirty="0"/>
          </a:p>
        </p:txBody>
      </p:sp>
      <p:sp>
        <p:nvSpPr>
          <p:cNvPr id="132" name="Google Shape;132;g2b8570fa5ad_0_7">
            <a:extLst>
              <a:ext uri="{FF2B5EF4-FFF2-40B4-BE49-F238E27FC236}">
                <a16:creationId xmlns:a16="http://schemas.microsoft.com/office/drawing/2014/main" id="{E00A789E-A320-A0C9-716C-9F419048C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endParaRPr sz="38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96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F96E2-C1E2-682A-04C0-48F0D8A62852}"/>
              </a:ext>
            </a:extLst>
          </p:cNvPr>
          <p:cNvSpPr txBox="1"/>
          <p:nvPr/>
        </p:nvSpPr>
        <p:spPr>
          <a:xfrm>
            <a:off x="838200" y="1825625"/>
            <a:ext cx="80935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имог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роекту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платформи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FPGA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інструментів розробки.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дизайну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HDL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Симуляція.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міщення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трасировка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файлу програмування ,та імплементація.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Оптимізація..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7BFEC-2F03-9A42-0545-B62C31595CDA}"/>
              </a:ext>
            </a:extLst>
          </p:cNvPr>
          <p:cNvSpPr txBox="1"/>
          <p:nvPr/>
        </p:nvSpPr>
        <p:spPr>
          <a:xfrm>
            <a:off x="6975021" y="4924555"/>
            <a:ext cx="4961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Документація.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версій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 з робочим оточенням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Відповідність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тандарт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fv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32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id="{BBDBC1EE-E316-7788-E4B5-A04EC4E1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570fa5ad_0_7">
            <a:extLst>
              <a:ext uri="{FF2B5EF4-FFF2-40B4-BE49-F238E27FC236}">
                <a16:creationId xmlns:a16="http://schemas.microsoft.com/office/drawing/2014/main" id="{5320514B-3FA0-7206-FD66-5B59028F0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FPGA (</a:t>
            </a:r>
            <a:r>
              <a:rPr lang="uk-UA" dirty="0"/>
              <a:t>ПКВМ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32" name="Google Shape;132;g2b8570fa5ad_0_7">
            <a:extLst>
              <a:ext uri="{FF2B5EF4-FFF2-40B4-BE49-F238E27FC236}">
                <a16:creationId xmlns:a16="http://schemas.microsoft.com/office/drawing/2014/main" id="{8EDDFBB9-EC37-FB5E-8962-1CF3B582DD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endParaRPr sz="38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96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A8209-D1CB-19ED-AAAA-EE29D1F70759}"/>
              </a:ext>
            </a:extLst>
          </p:cNvPr>
          <p:cNvSpPr txBox="1"/>
          <p:nvPr/>
        </p:nvSpPr>
        <p:spPr>
          <a:xfrm>
            <a:off x="838200" y="2098389"/>
            <a:ext cx="57810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Будова: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Конфігуровані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логічні блоки (</a:t>
            </a:r>
            <a:r>
              <a:rPr lang="uk-UA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CLBs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uk-UA" sz="2800" dirty="0"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err="1"/>
              <a:t>Міжблочні</a:t>
            </a:r>
            <a:r>
              <a:rPr lang="uk-UA" sz="2800" dirty="0"/>
              <a:t> зв'язки;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Введення/виведення (</a:t>
            </a:r>
            <a:r>
              <a:rPr lang="en-US" sz="2800" dirty="0"/>
              <a:t>IOBs)</a:t>
            </a:r>
            <a:r>
              <a:rPr lang="uk-UA" sz="2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Інші компоненти.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C6DB5-2310-23A9-BBBC-7179C3D7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228" y="1027975"/>
            <a:ext cx="7026772" cy="54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570fa5ad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FPGA, </a:t>
            </a:r>
            <a:r>
              <a:rPr lang="uk-UA" dirty="0"/>
              <a:t>ВИРОБНИКИ</a:t>
            </a:r>
            <a:endParaRPr dirty="0"/>
          </a:p>
        </p:txBody>
      </p:sp>
      <p:sp>
        <p:nvSpPr>
          <p:cNvPr id="132" name="Google Shape;132;g2b8570fa5ad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80000"/>
              </a:lnSpc>
              <a:buSzPts val="770"/>
              <a:buNone/>
            </a:pPr>
            <a:r>
              <a:rPr lang="uk-UA" dirty="0"/>
              <a:t>Найбільші виробники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/>
              <a:t>Xilinx (AMD) </a:t>
            </a:r>
            <a:r>
              <a:rPr lang="en-US" dirty="0">
                <a:hlinkClick r:id="rId3"/>
              </a:rPr>
              <a:t>www.xilinx.com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/>
              <a:t>Altera (Intel) </a:t>
            </a:r>
            <a:r>
              <a:rPr lang="en-US" dirty="0">
                <a:hlinkClick r:id="rId4"/>
              </a:rPr>
              <a:t>www.altera.com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/>
              <a:t>Lattice Semiconductor </a:t>
            </a:r>
            <a:r>
              <a:rPr lang="en-US" dirty="0">
                <a:hlinkClick r:id="rId5"/>
              </a:rPr>
              <a:t>www.latticesemi.com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 err="1"/>
              <a:t>QuickLogic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www.quicklogic.com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/>
              <a:t>Microchip Technology  </a:t>
            </a:r>
            <a:r>
              <a:rPr lang="en-US" dirty="0">
                <a:hlinkClick r:id="rId7"/>
              </a:rPr>
              <a:t>www.microchip.com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 err="1"/>
              <a:t>Achronix</a:t>
            </a:r>
            <a:r>
              <a:rPr lang="en-US" dirty="0"/>
              <a:t>  </a:t>
            </a:r>
            <a:r>
              <a:rPr lang="en-US" dirty="0">
                <a:hlinkClick r:id="rId8"/>
              </a:rPr>
              <a:t>www.achronix.com</a:t>
            </a:r>
            <a:r>
              <a:rPr lang="en-US" dirty="0"/>
              <a:t> </a:t>
            </a:r>
          </a:p>
          <a:p>
            <a:pPr indent="-457200">
              <a:lnSpc>
                <a:spcPct val="80000"/>
              </a:lnSpc>
              <a:buSzPts val="770"/>
            </a:pPr>
            <a:r>
              <a:rPr lang="en-US" dirty="0" err="1"/>
              <a:t>Efinix</a:t>
            </a:r>
            <a:r>
              <a:rPr lang="en-US" dirty="0"/>
              <a:t>  </a:t>
            </a:r>
            <a:r>
              <a:rPr lang="en-US" dirty="0">
                <a:hlinkClick r:id="rId9"/>
              </a:rPr>
              <a:t>www.efinixinc.com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9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570fa5ad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FPGA, </a:t>
            </a:r>
            <a:r>
              <a:rPr lang="uk-UA" dirty="0"/>
              <a:t>ЯКА</a:t>
            </a:r>
            <a:r>
              <a:rPr lang="en-US" dirty="0"/>
              <a:t> </a:t>
            </a:r>
            <a:r>
              <a:rPr lang="uk-UA" dirty="0"/>
              <a:t>САМА КРАЩА?</a:t>
            </a:r>
          </a:p>
        </p:txBody>
      </p:sp>
      <p:sp>
        <p:nvSpPr>
          <p:cNvPr id="132" name="Google Shape;132;g2b8570fa5ad_0_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4353560" cy="16033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/>
              <a:t>кінець 2023 року найбільшою (найбільш потужною) </a:t>
            </a:r>
            <a:r>
              <a:rPr lang="en-US" sz="2400" dirty="0"/>
              <a:t>FPGA </a:t>
            </a:r>
            <a:r>
              <a:rPr lang="uk-UA" sz="2400" dirty="0"/>
              <a:t>є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AMD VP1902 </a:t>
            </a:r>
            <a:endParaRPr sz="2400" dirty="0"/>
          </a:p>
        </p:txBody>
      </p:sp>
      <p:pic>
        <p:nvPicPr>
          <p:cNvPr id="4" name="image7.jpg">
            <a:extLst>
              <a:ext uri="{FF2B5EF4-FFF2-40B4-BE49-F238E27FC236}">
                <a16:creationId xmlns:a16="http://schemas.microsoft.com/office/drawing/2014/main" id="{11D44A08-73B1-4DB7-B25F-0420E51ACBE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3789681"/>
            <a:ext cx="3054292" cy="2065836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2B53F-2DB4-43A1-A10B-585CBF0F4547}"/>
              </a:ext>
            </a:extLst>
          </p:cNvPr>
          <p:cNvSpPr txBox="1"/>
          <p:nvPr/>
        </p:nvSpPr>
        <p:spPr>
          <a:xfrm>
            <a:off x="838200" y="6231265"/>
            <a:ext cx="5064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https://www.xilinx.com/products/silicon-devices/acap/versal-premium/vp1902.html</a:t>
            </a:r>
            <a:r>
              <a:rPr lang="uk-UA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F0A92-4085-437D-9032-57EBF4D8C46A}"/>
              </a:ext>
            </a:extLst>
          </p:cNvPr>
          <p:cNvSpPr txBox="1"/>
          <p:nvPr/>
        </p:nvSpPr>
        <p:spPr>
          <a:xfrm>
            <a:off x="5486400" y="182562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AMD зараз має найбільш містку FPGA та дещо краще програмне забезпечення,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Intel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Agilex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FPGA має 30-50% кращу продуктивність та до 2x продуктивність на Вт ніж </a:t>
            </a:r>
            <a:r>
              <a:rPr lang="uk-UA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Xilinx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Versal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CF636-5A44-4238-AD46-ABCCEAAB4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430" y="3899419"/>
            <a:ext cx="3321318" cy="23672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876170-9591-455F-A130-54E53F7A58FC}"/>
              </a:ext>
            </a:extLst>
          </p:cNvPr>
          <p:cNvSpPr txBox="1"/>
          <p:nvPr/>
        </p:nvSpPr>
        <p:spPr>
          <a:xfrm>
            <a:off x="5646748" y="4274650"/>
            <a:ext cx="3054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Intel </a:t>
            </a:r>
            <a:r>
              <a:rPr lang="fr-FR" sz="2400" dirty="0" err="1"/>
              <a:t>Stratix</a:t>
            </a:r>
            <a:r>
              <a:rPr lang="fr-FR" sz="2400" dirty="0"/>
              <a:t> 10 MX </a:t>
            </a:r>
          </a:p>
          <a:p>
            <a:endParaRPr lang="uk-UA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5CA02-9626-4D51-AC38-E18FC77BD8C1}"/>
              </a:ext>
            </a:extLst>
          </p:cNvPr>
          <p:cNvSpPr txBox="1"/>
          <p:nvPr/>
        </p:nvSpPr>
        <p:spPr>
          <a:xfrm>
            <a:off x="6726013" y="6253511"/>
            <a:ext cx="4358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6"/>
              </a:rPr>
              <a:t>https://www.intel.com/content/www/us/en/products/details/fpga/stratix/10.html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8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B9579-4AB4-4982-847D-36D24876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9601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E9050-3DB8-4E2E-9650-99D9B53E0573}"/>
              </a:ext>
            </a:extLst>
          </p:cNvPr>
          <p:cNvSpPr txBox="1"/>
          <p:nvPr/>
        </p:nvSpPr>
        <p:spPr>
          <a:xfrm>
            <a:off x="7805066" y="320457"/>
            <a:ext cx="42331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VHK158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Evaluation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Kit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uk-UA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32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Гб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пам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`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яти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HBM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819,2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Гб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/с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два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слот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DDR4-3200 DIMM,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интерфейсы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PCIe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5.0 x8 </a:t>
            </a:r>
            <a:r>
              <a:rPr lang="uk-UA" sz="2000" dirty="0">
                <a:latin typeface="Arial" panose="020B0604020202020204" pitchFamily="34" charset="0"/>
                <a:ea typeface="Arial" panose="020B0604020202020204" pitchFamily="34" charset="0"/>
              </a:rPr>
              <a:t>та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PCIe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4.0 x16.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2x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Arm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Cortex-A72.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microSD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трансівери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112G PAM4,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роз’єми QSFP28 и QSFP-DD,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конектор</a:t>
            </a:r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FMC+.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Габарити 247 × 220 мм.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Вартість — від $15 000.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1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8">
          <a:extLst>
            <a:ext uri="{FF2B5EF4-FFF2-40B4-BE49-F238E27FC236}">
              <a16:creationId xmlns:a16="http://schemas.microsoft.com/office/drawing/2014/main" id="{94C2CF5B-99D2-4A19-EFCC-0225A9956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01b171070_0_1">
            <a:extLst>
              <a:ext uri="{FF2B5EF4-FFF2-40B4-BE49-F238E27FC236}">
                <a16:creationId xmlns:a16="http://schemas.microsoft.com/office/drawing/2014/main" id="{DB35B8D9-3797-DD8E-FCF7-9D907C146C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НАУКА, ТЕХНОЛОГІЯ, ПРОГРЕС</a:t>
            </a:r>
            <a:endParaRPr dirty="0"/>
          </a:p>
        </p:txBody>
      </p:sp>
      <p:sp>
        <p:nvSpPr>
          <p:cNvPr id="100" name="Google Shape;100;g1f01b171070_0_1">
            <a:extLst>
              <a:ext uri="{FF2B5EF4-FFF2-40B4-BE49-F238E27FC236}">
                <a16:creationId xmlns:a16="http://schemas.microsoft.com/office/drawing/2014/main" id="{7D2DAB67-E29B-F2CC-D50A-CE6E8AF87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Інженерія електроніки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Телекомунікації</a:t>
            </a:r>
            <a:endParaRPr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1C56C-A6C1-76DB-C8D0-547502CC3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19" y="3071012"/>
            <a:ext cx="3724795" cy="360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07F6C-8DA2-3164-A870-8B7DDE41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91" y="3321398"/>
            <a:ext cx="6551168" cy="33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570fa5ad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ОБРОБКА ДИСКРЕТНОЇ ІНФОРМАЦІЇ</a:t>
            </a:r>
            <a:endParaRPr dirty="0"/>
          </a:p>
        </p:txBody>
      </p:sp>
      <p:sp>
        <p:nvSpPr>
          <p:cNvPr id="132" name="Google Shape;132;g2b8570fa5ad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100"/>
          </a:p>
          <a:p>
            <a:pPr marL="457200" lvl="0" indent="-469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800"/>
              <a:buChar char="•"/>
            </a:pPr>
            <a:r>
              <a:rPr lang="uk-UA" sz="3800"/>
              <a:t>ASIC (Application-Specific Integrated Circuit)</a:t>
            </a:r>
            <a:endParaRPr sz="3800"/>
          </a:p>
          <a:p>
            <a:pPr marL="4572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uk-UA" sz="3800"/>
              <a:t>FPGA (Field-Programmable Gate Array)</a:t>
            </a:r>
            <a:endParaRPr sz="3800"/>
          </a:p>
          <a:p>
            <a:pPr marL="4572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uk-UA" sz="3800"/>
              <a:t>CPU (Central processing unit)</a:t>
            </a:r>
            <a:endParaRPr sz="3800"/>
          </a:p>
          <a:p>
            <a:pPr marL="4572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uk-UA" sz="3800"/>
              <a:t>GPU (Graphics processing unit)</a:t>
            </a:r>
            <a:endParaRPr sz="3800"/>
          </a:p>
          <a:p>
            <a:pPr marL="4572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uk-UA" sz="3800"/>
              <a:t>….TPU</a:t>
            </a:r>
            <a:endParaRPr sz="3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960"/>
          </a:p>
        </p:txBody>
      </p:sp>
    </p:spTree>
    <p:extLst>
      <p:ext uri="{BB962C8B-B14F-4D97-AF65-F5344CB8AC3E}">
        <p14:creationId xmlns:p14="http://schemas.microsoft.com/office/powerpoint/2010/main" val="114797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8570fa5a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dirty="0"/>
              <a:t>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3FAEC-3926-4360-A0AB-F8991BB1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8" y="355599"/>
            <a:ext cx="11470729" cy="62890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БУДОВА КУРСУ</a:t>
            </a:r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/>
              <a:t>Курс </a:t>
            </a:r>
            <a:r>
              <a:rPr lang="uk-UA" dirty="0"/>
              <a:t>переважно </a:t>
            </a:r>
            <a:r>
              <a:rPr lang="ru-RU" dirty="0"/>
              <a:t>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інформатики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дискретної</a:t>
            </a:r>
            <a:r>
              <a:rPr lang="ru-RU" dirty="0"/>
              <a:t> математики.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курсу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ретельним</a:t>
            </a:r>
            <a:r>
              <a:rPr lang="ru-RU" dirty="0"/>
              <a:t> </a:t>
            </a:r>
            <a:r>
              <a:rPr lang="ru-RU" dirty="0" err="1"/>
              <a:t>відбором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абстракції</a:t>
            </a:r>
            <a:r>
              <a:rPr lang="ru-RU" dirty="0"/>
              <a:t>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Зміст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dirty="0"/>
              <a:t>Комбінаційна логіка, її синтез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dirty="0"/>
              <a:t>Послідовна логіка, її синтез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HDL</a:t>
            </a:r>
            <a:r>
              <a:rPr lang="uk-UA" dirty="0"/>
              <a:t>	</a:t>
            </a:r>
            <a:r>
              <a:rPr lang="en-US" dirty="0"/>
              <a:t>(</a:t>
            </a:r>
            <a:r>
              <a:rPr lang="en-US" dirty="0" err="1"/>
              <a:t>SystemVerilog</a:t>
            </a:r>
            <a:r>
              <a:rPr lang="en-US" dirty="0"/>
              <a:t>)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dirty="0"/>
              <a:t>Цифрові схеми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RISC-V </a:t>
            </a:r>
            <a:r>
              <a:rPr lang="uk-UA" dirty="0"/>
              <a:t>архітектура, </a:t>
            </a:r>
            <a:r>
              <a:rPr lang="uk-UA" dirty="0" err="1"/>
              <a:t>мікроархітектура</a:t>
            </a:r>
            <a:r>
              <a:rPr lang="uk-UA" dirty="0"/>
              <a:t>, система команд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dirty="0"/>
              <a:t>Лабораторні роботи</a:t>
            </a:r>
            <a:r>
              <a:rPr lang="en-US" dirty="0"/>
              <a:t>.</a:t>
            </a:r>
            <a:r>
              <a:rPr lang="uk-UA" dirty="0"/>
              <a:t> </a:t>
            </a:r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(</a:t>
            </a:r>
            <a:r>
              <a:rPr lang="en-US" dirty="0" err="1"/>
              <a:t>SystemVERILOG</a:t>
            </a:r>
            <a:r>
              <a:rPr lang="en-US" dirty="0"/>
              <a:t>). </a:t>
            </a:r>
            <a:r>
              <a:rPr lang="en-US" dirty="0" err="1"/>
              <a:t>Digilent</a:t>
            </a:r>
            <a:r>
              <a:rPr lang="en-US" dirty="0"/>
              <a:t> </a:t>
            </a:r>
            <a:r>
              <a:rPr lang="en-US" dirty="0" err="1"/>
              <a:t>Basys</a:t>
            </a:r>
            <a:r>
              <a:rPr lang="en-US" dirty="0"/>
              <a:t> 3 developer board.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РЕГУЛЮВАННЯ СКЛАДНОСТІ</a:t>
            </a:r>
            <a:endParaRPr dirty="0"/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610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Сучасні цифрові вироби є надмірно складними, щоб їх будову та функціональність могла осягнути одна людина.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Абстракція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Дисципліна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Ієрархічність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Модульність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Регулярність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83D2D-FF18-93D8-F40E-F93CA76EC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36" y="975360"/>
            <a:ext cx="5079230" cy="54823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01b171070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ОСНОВА - ЗАКОНИ ФІЗИКИ</a:t>
            </a:r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2421" y="365125"/>
            <a:ext cx="4187164" cy="6070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/>
              <a:t>Абстракція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Приховуються несуттєві деталі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dirty="0"/>
              <a:t>Цифрова абстракція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Фізичні величини, переважно змінюються неперервно – напруга або струм у провіднику, положення тіла під час руху…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Цифрова абстракція означає використання дискретної підмножини значень.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/>
              <a:t>Дисципліна</a:t>
            </a:r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Свідоме обмеження вибору дизайну.</a:t>
            </a: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Приклад: Цифрова дисципліна. Дискретні напруги замість безперервних. Простіше проектувати, ніж аналогові схеми - можна будувати більш складні системи.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Про успішність такого підходу свідчить те, що цифрові системи замінюють аналогові попередники: наприклад, цифрові камери, цифрове телебачення, мобільні телефони, компакт-диски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МОДУЛЬНІСТЬ</a:t>
            </a:r>
            <a:endParaRPr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717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та </a:t>
            </a:r>
            <a:r>
              <a:rPr lang="ru-RU" dirty="0" err="1"/>
              <a:t>інтерфейсів</a:t>
            </a:r>
            <a:endParaRPr dirty="0"/>
          </a:p>
        </p:txBody>
      </p:sp>
      <p:pic>
        <p:nvPicPr>
          <p:cNvPr id="159" name="Google Shape;1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550" y="2535325"/>
            <a:ext cx="4709400" cy="35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ІЄРАРХІЧНІСТЬ</a:t>
            </a:r>
            <a:endParaRPr dirty="0"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Система, що розробляється, навмисно проектується</a:t>
            </a:r>
            <a:r>
              <a:rPr lang="ru-RU" dirty="0"/>
              <a:t> </a:t>
            </a:r>
            <a:r>
              <a:rPr lang="ru-RU" dirty="0" err="1"/>
              <a:t>розділеною</a:t>
            </a:r>
            <a:r>
              <a:rPr lang="ru-RU" dirty="0"/>
              <a:t> на </a:t>
            </a:r>
            <a:r>
              <a:rPr lang="ru-RU" dirty="0" err="1"/>
              <a:t>модулі</a:t>
            </a:r>
            <a:r>
              <a:rPr lang="ru-RU" dirty="0"/>
              <a:t> та </a:t>
            </a:r>
            <a:r>
              <a:rPr lang="ru-RU" dirty="0" err="1"/>
              <a:t>підмодулі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/>
              <a:t>РЕГУЛЯРНІСТЬ</a:t>
            </a:r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 err="1"/>
              <a:t>Повсякмісна</a:t>
            </a:r>
            <a:r>
              <a:rPr lang="ru-RU" dirty="0"/>
              <a:t> </a:t>
            </a:r>
            <a:r>
              <a:rPr lang="ru-RU" dirty="0" err="1"/>
              <a:t>уніфікація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легко </a:t>
            </a:r>
            <a:r>
              <a:rPr lang="ru-RU" dirty="0" err="1"/>
              <a:t>використовувати</a:t>
            </a:r>
            <a:r>
              <a:rPr lang="ru-RU" dirty="0"/>
              <a:t> повторно.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СИГНАЛИ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36193" y="1690688"/>
            <a:ext cx="5458804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Людина неперервно отримує, обробляє </a:t>
            </a:r>
            <a:r>
              <a:rPr lang="uk-UA" dirty="0" err="1"/>
              <a:t>поступаючу</a:t>
            </a:r>
            <a:r>
              <a:rPr lang="uk-UA" dirty="0"/>
              <a:t> з органів відчуття інформацію, приймає рішення та відповідним чином реагує.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/>
              <a:t>Запропонуй, що на малюнку</a:t>
            </a:r>
            <a:r>
              <a:rPr lang="en-US" dirty="0"/>
              <a:t>:</a:t>
            </a:r>
          </a:p>
          <a:p>
            <a:pPr marL="692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 ?</a:t>
            </a:r>
          </a:p>
          <a:p>
            <a:pPr marL="692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 ?</a:t>
            </a:r>
          </a:p>
          <a:p>
            <a:pPr marL="692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 ?</a:t>
            </a:r>
          </a:p>
          <a:p>
            <a:pPr marL="692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 ?</a:t>
            </a:r>
          </a:p>
          <a:p>
            <a:pPr marL="692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 ?</a:t>
            </a:r>
            <a:endParaRPr lang="uk-UA" dirty="0"/>
          </a:p>
          <a:p>
            <a:pPr marL="692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uk-UA" dirty="0"/>
              <a:t> </a:t>
            </a:r>
            <a:r>
              <a:rPr lang="en-US" dirty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997" y="2094288"/>
            <a:ext cx="5738106" cy="399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ЦИФРОВА АБСТРАКЦІЯ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E52011-8C4B-43CB-884D-5C5CF72F25A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uk-UA" dirty="0"/>
              <a:t>Більшість фізичних величин </a:t>
            </a:r>
            <a:r>
              <a:rPr lang="uk-UA" dirty="0" err="1"/>
              <a:t>неперерні</a:t>
            </a:r>
            <a:endParaRPr lang="en-US" b="1" dirty="0"/>
          </a:p>
          <a:p>
            <a:pPr lvl="1" eaLnBrk="1" hangingPunct="1"/>
            <a:r>
              <a:rPr lang="uk-UA" dirty="0"/>
              <a:t>Напруга на дроті</a:t>
            </a:r>
            <a:endParaRPr lang="en-US" dirty="0"/>
          </a:p>
          <a:p>
            <a:pPr lvl="1" eaLnBrk="1" hangingPunct="1"/>
            <a:r>
              <a:rPr lang="uk-UA" dirty="0"/>
              <a:t>Частота коливань</a:t>
            </a:r>
            <a:endParaRPr lang="en-US" dirty="0"/>
          </a:p>
          <a:p>
            <a:pPr lvl="1" eaLnBrk="1" hangingPunct="1"/>
            <a:r>
              <a:rPr lang="uk-UA" dirty="0"/>
              <a:t>Положення тіла</a:t>
            </a:r>
            <a:endParaRPr lang="en-US" dirty="0"/>
          </a:p>
          <a:p>
            <a:pPr eaLnBrk="1" hangingPunct="1"/>
            <a:r>
              <a:rPr lang="uk-UA" dirty="0"/>
              <a:t>Цифрова абстракція розглядає дискретні підмножину значень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ЦИФРОВА ДИСЦИЛІНА – ДВІЙКОВЕ ПРЕДСТАВЛЕННЯ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E52011-8C4B-43CB-884D-5C5CF72F25A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uk-UA" b="1" dirty="0"/>
              <a:t>Два дискретні значення</a:t>
            </a:r>
            <a:r>
              <a:rPr lang="en-US" b="1" dirty="0"/>
              <a:t>:</a:t>
            </a:r>
          </a:p>
          <a:p>
            <a:pPr lvl="1" eaLnBrk="1" hangingPunct="1"/>
            <a:r>
              <a:rPr lang="en-US" dirty="0"/>
              <a:t>1 </a:t>
            </a:r>
            <a:r>
              <a:rPr lang="uk-UA" dirty="0"/>
              <a:t>та</a:t>
            </a:r>
            <a:r>
              <a:rPr lang="en-US" dirty="0"/>
              <a:t> 0</a:t>
            </a:r>
          </a:p>
          <a:p>
            <a:pPr lvl="1" eaLnBrk="1" hangingPunct="1"/>
            <a:r>
              <a:rPr lang="en-US" dirty="0"/>
              <a:t>1, </a:t>
            </a:r>
            <a:r>
              <a:rPr lang="uk-UA" dirty="0"/>
              <a:t>ІСТИНА (</a:t>
            </a:r>
            <a:r>
              <a:rPr lang="en-US" dirty="0"/>
              <a:t>TRUE</a:t>
            </a:r>
            <a:r>
              <a:rPr lang="uk-UA" dirty="0"/>
              <a:t>)</a:t>
            </a:r>
            <a:r>
              <a:rPr lang="en-US" dirty="0"/>
              <a:t>, HIGH</a:t>
            </a:r>
          </a:p>
          <a:p>
            <a:pPr lvl="1" eaLnBrk="1" hangingPunct="1"/>
            <a:r>
              <a:rPr lang="en-US" dirty="0"/>
              <a:t>0, </a:t>
            </a:r>
            <a:r>
              <a:rPr lang="uk-UA" dirty="0"/>
              <a:t>ХИБА (</a:t>
            </a:r>
            <a:r>
              <a:rPr lang="en-US" dirty="0"/>
              <a:t>FALSE</a:t>
            </a:r>
            <a:r>
              <a:rPr lang="uk-UA" dirty="0"/>
              <a:t>)</a:t>
            </a:r>
            <a:r>
              <a:rPr lang="en-US" dirty="0"/>
              <a:t>, LOW</a:t>
            </a:r>
          </a:p>
          <a:p>
            <a:pPr eaLnBrk="1" hangingPunct="1"/>
            <a:r>
              <a:rPr lang="en-US" b="1" dirty="0"/>
              <a:t>1 </a:t>
            </a:r>
            <a:r>
              <a:rPr lang="uk-UA" b="1" dirty="0"/>
              <a:t>та</a:t>
            </a:r>
            <a:r>
              <a:rPr lang="en-US" b="1" dirty="0"/>
              <a:t> 0: </a:t>
            </a:r>
            <a:r>
              <a:rPr lang="uk-UA" dirty="0"/>
              <a:t>рівні напруги</a:t>
            </a:r>
            <a:r>
              <a:rPr lang="en-US" dirty="0"/>
              <a:t>, </a:t>
            </a:r>
            <a:r>
              <a:rPr lang="uk-UA" dirty="0"/>
              <a:t>поворот шестерні</a:t>
            </a:r>
            <a:r>
              <a:rPr lang="en-US" dirty="0"/>
              <a:t>, </a:t>
            </a:r>
            <a:r>
              <a:rPr lang="uk-UA" dirty="0"/>
              <a:t>рівень рідини</a:t>
            </a:r>
            <a:r>
              <a:rPr lang="en-US" dirty="0"/>
              <a:t>, </a:t>
            </a:r>
            <a:r>
              <a:rPr lang="uk-UA" dirty="0" err="1"/>
              <a:t>інш</a:t>
            </a:r>
            <a:r>
              <a:rPr lang="en-US" dirty="0"/>
              <a:t>. </a:t>
            </a:r>
          </a:p>
          <a:p>
            <a:pPr eaLnBrk="1" hangingPunct="1"/>
            <a:r>
              <a:rPr lang="uk-UA" dirty="0"/>
              <a:t>В цифрових колах використовують рівні напруги</a:t>
            </a:r>
            <a:endParaRPr lang="en-US" dirty="0"/>
          </a:p>
          <a:p>
            <a:pPr lvl="1"/>
            <a:r>
              <a:rPr lang="en-US" dirty="0"/>
              <a:t>0: </a:t>
            </a:r>
            <a:r>
              <a:rPr lang="uk-UA" dirty="0"/>
              <a:t>низька напруга</a:t>
            </a:r>
            <a:r>
              <a:rPr lang="en-US" dirty="0"/>
              <a:t> (GND)</a:t>
            </a:r>
          </a:p>
          <a:p>
            <a:pPr lvl="1"/>
            <a:r>
              <a:rPr lang="en-US" dirty="0"/>
              <a:t>1: </a:t>
            </a:r>
            <a:r>
              <a:rPr lang="uk-UA" dirty="0"/>
              <a:t>Висока напруга</a:t>
            </a:r>
            <a:r>
              <a:rPr lang="en-US" dirty="0"/>
              <a:t> (V</a:t>
            </a:r>
            <a:r>
              <a:rPr lang="en-US" baseline="-25000" dirty="0"/>
              <a:t>DD</a:t>
            </a:r>
            <a:r>
              <a:rPr lang="en-US" dirty="0"/>
              <a:t>)</a:t>
            </a:r>
          </a:p>
          <a:p>
            <a:pPr eaLnBrk="1" hangingPunct="1"/>
            <a:r>
              <a:rPr lang="en-US" b="1" i="1" dirty="0"/>
              <a:t>Bit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inary dig</a:t>
            </a:r>
            <a:r>
              <a:rPr lang="en-US" i="1" dirty="0"/>
              <a:t>it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0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СИСТЕМИ ЧИСЛЕННЯ</a:t>
            </a:r>
            <a:endParaRPr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FECE8-7A34-4AD5-8DC8-B7D5CE555AE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690688"/>
            <a:ext cx="9296400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dirty="0">
                <a:latin typeface="+mj-lt"/>
              </a:rPr>
              <a:t>Десяткові числа</a:t>
            </a: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dirty="0">
                <a:latin typeface="+mj-lt"/>
              </a:rPr>
              <a:t>Двійкові числа</a:t>
            </a: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396D404-5069-4D14-8BFE-D0E650F36E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7232633"/>
              </p:ext>
            </p:extLst>
          </p:nvPr>
        </p:nvGraphicFramePr>
        <p:xfrm>
          <a:off x="1367790" y="219360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3546348" imgH="1112520" progId="Visio.Drawing.6">
                  <p:embed/>
                </p:oleObj>
              </mc:Choice>
              <mc:Fallback>
                <p:oleObj name="VISIO" r:id="rId6" imgW="3546348" imgH="1112520" progId="Visio.Drawing.6">
                  <p:embed/>
                  <p:pic>
                    <p:nvPicPr>
                      <p:cNvPr id="399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790" y="219360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F7C55190-573D-46AE-9EF1-CF54CBFF4F6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90883"/>
              </p:ext>
            </p:extLst>
          </p:nvPr>
        </p:nvGraphicFramePr>
        <p:xfrm>
          <a:off x="1367790" y="485902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3546348" imgH="955548" progId="Visio.Drawing.6">
                  <p:embed/>
                </p:oleObj>
              </mc:Choice>
              <mc:Fallback>
                <p:oleObj name="VISIO" r:id="rId8" imgW="3546348" imgH="955548" progId="Visio.Drawing.6">
                  <p:embed/>
                  <p:pic>
                    <p:nvPicPr>
                      <p:cNvPr id="399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790" y="485902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494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ЗРУЧНО ПАМ’ЯТАТИ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470A663-0211-4796-B228-8997D0ADCF0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44320"/>
            <a:ext cx="397764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0</a:t>
            </a:r>
            <a:r>
              <a:rPr lang="en-US" sz="3200" dirty="0">
                <a:latin typeface="+mj-lt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5</a:t>
            </a:r>
            <a:r>
              <a:rPr lang="en-US" sz="3200" dirty="0">
                <a:latin typeface="+mj-lt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6</a:t>
            </a:r>
            <a:r>
              <a:rPr lang="en-US" sz="3200" dirty="0">
                <a:latin typeface="+mj-lt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7</a:t>
            </a:r>
            <a:r>
              <a:rPr lang="en-US" sz="3200" dirty="0">
                <a:latin typeface="+mj-lt"/>
              </a:rPr>
              <a:t> = 128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6495868-3DDC-4D0E-891C-833733032F7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71160" y="1544320"/>
            <a:ext cx="350012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8  </a:t>
            </a:r>
            <a:r>
              <a:rPr lang="en-US" sz="3200" dirty="0">
                <a:latin typeface="+mj-lt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9 </a:t>
            </a:r>
            <a:r>
              <a:rPr lang="en-US" sz="3200" dirty="0">
                <a:latin typeface="+mj-lt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11</a:t>
            </a:r>
            <a:r>
              <a:rPr lang="en-US" sz="3200" dirty="0">
                <a:latin typeface="+mj-lt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12</a:t>
            </a:r>
            <a:r>
              <a:rPr lang="en-US" sz="3200" dirty="0">
                <a:latin typeface="+mj-lt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13</a:t>
            </a:r>
            <a:r>
              <a:rPr lang="en-US" sz="3200" dirty="0">
                <a:latin typeface="+mj-lt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14</a:t>
            </a:r>
            <a:r>
              <a:rPr lang="en-US" sz="3200" dirty="0">
                <a:latin typeface="+mj-lt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15</a:t>
            </a:r>
            <a:r>
              <a:rPr lang="en-US" sz="3200" dirty="0">
                <a:latin typeface="+mj-lt"/>
              </a:rPr>
              <a:t> = 32768</a:t>
            </a:r>
          </a:p>
        </p:txBody>
      </p:sp>
    </p:spTree>
    <p:extLst>
      <p:ext uri="{BB962C8B-B14F-4D97-AF65-F5344CB8AC3E}">
        <p14:creationId xmlns:p14="http://schemas.microsoft.com/office/powerpoint/2010/main" val="192788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ПЕРЕТВОРЕННЯ ЧИСЕЛ. </a:t>
            </a:r>
            <a:br>
              <a:rPr lang="uk-UA" dirty="0"/>
            </a:br>
            <a:r>
              <a:rPr lang="uk-UA" dirty="0"/>
              <a:t>ДЕСЯТКОВА ДО ДВІЙКОВОЇ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5F900B-855F-43E4-921A-23B3974F5EE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072640"/>
            <a:ext cx="9032240" cy="398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3200" dirty="0">
                <a:latin typeface="+mj-lt"/>
              </a:rPr>
              <a:t>Два шляхи:</a:t>
            </a:r>
          </a:p>
          <a:p>
            <a:pPr>
              <a:spcBef>
                <a:spcPct val="20000"/>
              </a:spcBef>
            </a:pPr>
            <a:endParaRPr lang="uk-UA" sz="3200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en-US" sz="2600" dirty="0">
                <a:latin typeface="+mj-lt"/>
              </a:rPr>
              <a:t>1</a:t>
            </a:r>
            <a:r>
              <a:rPr lang="uk-UA" sz="2600" dirty="0">
                <a:latin typeface="+mj-lt"/>
              </a:rPr>
              <a:t>.</a:t>
            </a:r>
            <a:r>
              <a:rPr lang="en-US" sz="2600" dirty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Знайти найбільший степінь 2, який все ще не перевищує число, відняти та повторити.</a:t>
            </a:r>
            <a:r>
              <a:rPr lang="en-US" sz="2600" dirty="0">
                <a:latin typeface="+mj-lt"/>
              </a:rPr>
              <a:t> </a:t>
            </a:r>
            <a:endParaRPr lang="uk-UA" sz="2600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en-US" sz="2600" dirty="0">
                <a:latin typeface="+mj-lt"/>
              </a:rPr>
              <a:t>2</a:t>
            </a:r>
            <a:r>
              <a:rPr lang="uk-UA" sz="2600" dirty="0">
                <a:latin typeface="+mj-lt"/>
              </a:rPr>
              <a:t>.</a:t>
            </a:r>
            <a:r>
              <a:rPr lang="en-US" sz="2600" dirty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Послідовно ділити на 2 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залишок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переносити</a:t>
            </a:r>
            <a:r>
              <a:rPr lang="ru-RU" sz="2600" dirty="0">
                <a:latin typeface="+mj-lt"/>
              </a:rPr>
              <a:t> в </a:t>
            </a:r>
            <a:r>
              <a:rPr lang="ru-RU" sz="2600" dirty="0" err="1">
                <a:latin typeface="+mj-lt"/>
              </a:rPr>
              <a:t>наступний</a:t>
            </a:r>
            <a:r>
              <a:rPr lang="ru-RU" sz="2600" dirty="0">
                <a:latin typeface="+mj-lt"/>
              </a:rPr>
              <a:t> за старшинством </a:t>
            </a:r>
            <a:r>
              <a:rPr lang="ru-RU" sz="2600" dirty="0" err="1">
                <a:latin typeface="+mj-lt"/>
              </a:rPr>
              <a:t>біт</a:t>
            </a:r>
            <a:r>
              <a:rPr lang="ru-RU" sz="2600" dirty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788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ПЕРЕТВОРЕННЯ ЧИСЕЛ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C58404-D674-4313-8F08-3A60EE89559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690688"/>
            <a:ext cx="9410700" cy="43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dirty="0">
                <a:latin typeface="+mj-lt"/>
              </a:rPr>
              <a:t>Перетворення двійкового числа на десяткове</a:t>
            </a:r>
            <a:r>
              <a:rPr lang="en-US" sz="3200" dirty="0">
                <a:latin typeface="+mj-lt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10011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+ 8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19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dirty="0">
                <a:latin typeface="+mj-lt"/>
              </a:rPr>
              <a:t>Перетворення десяткового числа на двійкове</a:t>
            </a:r>
            <a:r>
              <a:rPr lang="en-US" sz="3200" dirty="0">
                <a:latin typeface="+mj-lt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47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32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+ 8</a:t>
            </a:r>
            <a:r>
              <a:rPr lang="en-US" sz="2400" dirty="0">
                <a:latin typeface="+mj-lt"/>
                <a:cs typeface="Times New Roman" pitchFamily="18" charset="0"/>
              </a:rPr>
              <a:t>×1</a:t>
            </a:r>
            <a:r>
              <a:rPr lang="en-US" sz="2400" dirty="0">
                <a:latin typeface="+mj-lt"/>
              </a:rPr>
              <a:t>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101111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620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ШІСТНАДЦЯТКОВІ ЧИСЛА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547CAEA8-F9D9-40F9-83A5-A5AF227497D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7261698"/>
              </p:ext>
            </p:extLst>
          </p:nvPr>
        </p:nvGraphicFramePr>
        <p:xfrm>
          <a:off x="1447800" y="1600200"/>
          <a:ext cx="5562600" cy="5029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5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… ДВІЙКОВІ КІЛО, МЕГА, ГІГА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A9388B-7422-45EB-946E-4006B8BF661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976120" y="1844675"/>
            <a:ext cx="8077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r>
              <a:rPr lang="en-US" baseline="30000" dirty="0"/>
              <a:t>10</a:t>
            </a:r>
            <a:r>
              <a:rPr lang="en-US" dirty="0"/>
              <a:t> = 1 kilo 		≈ 10</a:t>
            </a:r>
            <a:r>
              <a:rPr lang="en-US" baseline="30000" dirty="0"/>
              <a:t>3</a:t>
            </a:r>
            <a:r>
              <a:rPr lang="en-US" dirty="0"/>
              <a:t>  (1024)</a:t>
            </a:r>
          </a:p>
          <a:p>
            <a:r>
              <a:rPr lang="en-US" dirty="0"/>
              <a:t>2</a:t>
            </a:r>
            <a:r>
              <a:rPr lang="en-US" baseline="30000" dirty="0"/>
              <a:t>20</a:t>
            </a:r>
            <a:r>
              <a:rPr lang="en-US" dirty="0"/>
              <a:t> = 1 mega 	≈ 10</a:t>
            </a:r>
            <a:r>
              <a:rPr lang="en-US" baseline="30000" dirty="0"/>
              <a:t>6</a:t>
            </a:r>
            <a:r>
              <a:rPr lang="en-US" dirty="0"/>
              <a:t>  (1,048,576)</a:t>
            </a:r>
          </a:p>
          <a:p>
            <a:r>
              <a:rPr lang="en-US" dirty="0"/>
              <a:t>2</a:t>
            </a:r>
            <a:r>
              <a:rPr lang="en-US" baseline="30000" dirty="0"/>
              <a:t>30</a:t>
            </a:r>
            <a:r>
              <a:rPr lang="en-US" dirty="0"/>
              <a:t> = 1 giga 		≈ 10</a:t>
            </a:r>
            <a:r>
              <a:rPr lang="en-US" baseline="30000" dirty="0"/>
              <a:t>9</a:t>
            </a:r>
            <a:r>
              <a:rPr lang="en-US" dirty="0"/>
              <a:t> (1,073,741,824)</a:t>
            </a:r>
          </a:p>
          <a:p>
            <a:r>
              <a:rPr lang="en-US" dirty="0"/>
              <a:t>2</a:t>
            </a:r>
            <a:r>
              <a:rPr lang="en-US" baseline="30000" dirty="0"/>
              <a:t>40</a:t>
            </a:r>
            <a:r>
              <a:rPr lang="en-US" dirty="0"/>
              <a:t> = 1 tera 		≈ 10</a:t>
            </a:r>
            <a:r>
              <a:rPr lang="en-US" baseline="30000" dirty="0"/>
              <a:t>12</a:t>
            </a:r>
            <a:r>
              <a:rPr lang="en-US" dirty="0"/>
              <a:t> </a:t>
            </a:r>
          </a:p>
          <a:p>
            <a:r>
              <a:rPr lang="en-US" dirty="0"/>
              <a:t>2</a:t>
            </a:r>
            <a:r>
              <a:rPr lang="en-US" baseline="30000" dirty="0"/>
              <a:t>50</a:t>
            </a:r>
            <a:r>
              <a:rPr lang="en-US" dirty="0"/>
              <a:t> = 1 peta 		≈ 10</a:t>
            </a:r>
            <a:r>
              <a:rPr lang="en-US" baseline="30000" dirty="0"/>
              <a:t>15</a:t>
            </a: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60</a:t>
            </a:r>
            <a:r>
              <a:rPr lang="en-US" dirty="0"/>
              <a:t> = 1 </a:t>
            </a:r>
            <a:r>
              <a:rPr lang="en-US" dirty="0" err="1"/>
              <a:t>exa</a:t>
            </a:r>
            <a:r>
              <a:rPr lang="en-US" dirty="0"/>
              <a:t> 		≈ 10</a:t>
            </a:r>
            <a:r>
              <a:rPr lang="en-US" baseline="30000" dirty="0"/>
              <a:t>18</a:t>
            </a:r>
            <a:r>
              <a:rPr lang="en-US" dirty="0"/>
              <a:t>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1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399BAE4C-D089-B14D-9157-3FD6F186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>
            <a:extLst>
              <a:ext uri="{FF2B5EF4-FFF2-40B4-BE49-F238E27FC236}">
                <a16:creationId xmlns:a16="http://schemas.microsoft.com/office/drawing/2014/main" id="{B405485A-FFA7-3443-2D68-DE80D97B3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ДОДАВАННЯ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35C359-FD6E-488C-67B8-ED6D927C27E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743407"/>
            <a:ext cx="7884381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dirty="0">
                <a:latin typeface="+mj-lt"/>
              </a:rPr>
              <a:t>Десяткові</a:t>
            </a: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dirty="0">
                <a:latin typeface="+mj-lt"/>
              </a:rPr>
              <a:t>Двійкові</a:t>
            </a: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FA9CC206-ACFA-7607-5F35-8B2226651A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8006532"/>
              </p:ext>
            </p:extLst>
          </p:nvPr>
        </p:nvGraphicFramePr>
        <p:xfrm>
          <a:off x="3773904" y="1743407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854964" imgH="527304" progId="Visio.Drawing.6">
                  <p:embed/>
                </p:oleObj>
              </mc:Choice>
              <mc:Fallback>
                <p:oleObj name="VISIO" r:id="rId6" imgW="854964" imgH="527304" progId="Visio.Drawing.6">
                  <p:embed/>
                  <p:pic>
                    <p:nvPicPr>
                      <p:cNvPr id="553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904" y="1743407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A38A084A-3427-F84B-FDE4-C228E6A79C9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2792545"/>
              </p:ext>
            </p:extLst>
          </p:nvPr>
        </p:nvGraphicFramePr>
        <p:xfrm>
          <a:off x="3835022" y="40984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858012" imgH="536448" progId="Visio.Drawing.6">
                  <p:embed/>
                </p:oleObj>
              </mc:Choice>
              <mc:Fallback>
                <p:oleObj name="VISIO" r:id="rId8" imgW="858012" imgH="536448" progId="Visio.Drawing.6">
                  <p:embed/>
                  <p:pic>
                    <p:nvPicPr>
                      <p:cNvPr id="553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022" y="40984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841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0C109B42-C394-A7CE-0A84-BD4E7A397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>
            <a:extLst>
              <a:ext uri="{FF2B5EF4-FFF2-40B4-BE49-F238E27FC236}">
                <a16:creationId xmlns:a16="http://schemas.microsoft.com/office/drawing/2014/main" id="{142BE81F-16BE-F01A-44E0-F5DD8AF38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ПЕРЕПОВНЕННЯ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337DE-6508-6E2C-AB06-B30E66DF685D}"/>
              </a:ext>
            </a:extLst>
          </p:cNvPr>
          <p:cNvSpPr txBox="1"/>
          <p:nvPr/>
        </p:nvSpPr>
        <p:spPr>
          <a:xfrm>
            <a:off x="838200" y="1889470"/>
            <a:ext cx="106911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Цифрові</a:t>
            </a:r>
            <a:r>
              <a:rPr lang="en-US" sz="2800" dirty="0"/>
              <a:t> </a:t>
            </a:r>
            <a:r>
              <a:rPr lang="en-US" sz="2800" dirty="0" err="1"/>
              <a:t>системи</a:t>
            </a:r>
            <a:r>
              <a:rPr lang="en-US" sz="2800" dirty="0"/>
              <a:t> </a:t>
            </a:r>
            <a:r>
              <a:rPr lang="en-US" sz="2800" dirty="0" err="1"/>
              <a:t>працюють</a:t>
            </a:r>
            <a:r>
              <a:rPr lang="en-US" sz="2800" dirty="0"/>
              <a:t> з </a:t>
            </a:r>
            <a:r>
              <a:rPr lang="en-US" sz="2800" dirty="0" err="1"/>
              <a:t>фіксованою</a:t>
            </a:r>
            <a:r>
              <a:rPr lang="en-US" sz="2800" dirty="0"/>
              <a:t> </a:t>
            </a:r>
            <a:r>
              <a:rPr lang="en-US" sz="2800" dirty="0" err="1"/>
              <a:t>кількістю</a:t>
            </a:r>
            <a:r>
              <a:rPr lang="en-US" sz="2800" dirty="0"/>
              <a:t> </a:t>
            </a:r>
            <a:r>
              <a:rPr lang="en-US" sz="2800" dirty="0" err="1"/>
              <a:t>бітів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Переповнення</a:t>
            </a:r>
            <a:r>
              <a:rPr lang="en-US" sz="2800" dirty="0"/>
              <a:t>: </a:t>
            </a:r>
            <a:r>
              <a:rPr lang="en-US" sz="2800" dirty="0" err="1"/>
              <a:t>коли</a:t>
            </a:r>
            <a:r>
              <a:rPr lang="en-US" sz="2800" dirty="0"/>
              <a:t> </a:t>
            </a:r>
            <a:r>
              <a:rPr lang="en-US" sz="2800" dirty="0" err="1"/>
              <a:t>результат</a:t>
            </a:r>
            <a:r>
              <a:rPr lang="en-US" sz="2800" dirty="0"/>
              <a:t> </a:t>
            </a:r>
            <a:r>
              <a:rPr lang="en-US" sz="2800" dirty="0" err="1"/>
              <a:t>занадто</a:t>
            </a:r>
            <a:r>
              <a:rPr lang="en-US" sz="2800" dirty="0"/>
              <a:t> </a:t>
            </a:r>
            <a:r>
              <a:rPr lang="en-US" sz="2800" dirty="0" err="1"/>
              <a:t>великий</a:t>
            </a:r>
            <a:r>
              <a:rPr lang="en-US" sz="2800" dirty="0"/>
              <a:t>, </a:t>
            </a:r>
            <a:r>
              <a:rPr lang="en-US" sz="2800" dirty="0" err="1"/>
              <a:t>щоб</a:t>
            </a:r>
            <a:r>
              <a:rPr lang="en-US" sz="2800" dirty="0"/>
              <a:t> </a:t>
            </a:r>
            <a:r>
              <a:rPr lang="en-US" sz="2800" dirty="0" err="1"/>
              <a:t>вміститися</a:t>
            </a:r>
            <a:r>
              <a:rPr lang="en-US" sz="2800" dirty="0"/>
              <a:t> в </a:t>
            </a:r>
            <a:r>
              <a:rPr lang="en-US" sz="2800" dirty="0" err="1"/>
              <a:t>доступну</a:t>
            </a:r>
            <a:r>
              <a:rPr lang="en-US" sz="2800" dirty="0"/>
              <a:t> </a:t>
            </a:r>
            <a:r>
              <a:rPr lang="en-US" sz="2800" dirty="0" err="1"/>
              <a:t>кількість</a:t>
            </a:r>
            <a:r>
              <a:rPr lang="en-US" sz="2800" dirty="0"/>
              <a:t> </a:t>
            </a:r>
            <a:r>
              <a:rPr lang="en-US" sz="2800" dirty="0" err="1"/>
              <a:t>бітів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uk-UA" sz="2800" dirty="0"/>
              <a:t>Приклад: додавання</a:t>
            </a:r>
            <a:r>
              <a:rPr lang="en-US" sz="2800" dirty="0"/>
              <a:t> 4-</a:t>
            </a:r>
            <a:r>
              <a:rPr lang="uk-UA" sz="2800" dirty="0"/>
              <a:t>бітних двійкових чисел</a:t>
            </a:r>
            <a:endParaRPr lang="en-US" sz="28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FB63B0-BB6B-3437-5414-D54D2F3C32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875318"/>
              </p:ext>
            </p:extLst>
          </p:nvPr>
        </p:nvGraphicFramePr>
        <p:xfrm>
          <a:off x="4695245" y="4297252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03640" imgH="514080" progId="Visio.Drawing.6">
                  <p:embed/>
                </p:oleObj>
              </mc:Choice>
              <mc:Fallback>
                <p:oleObj name="VISIO" r:id="rId4" imgW="503640" imgH="514080" progId="Visio.Drawing.6">
                  <p:embed/>
                  <p:pic>
                    <p:nvPicPr>
                      <p:cNvPr id="57352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245" y="4297252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04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01b171070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СИГНАЛИ, КЛАСИФІКАЦІЯ</a:t>
            </a:r>
            <a:endParaRPr dirty="0"/>
          </a:p>
        </p:txBody>
      </p:sp>
      <p:sp>
        <p:nvSpPr>
          <p:cNvPr id="100" name="Google Shape;100;g1f01b171070_0_1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80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3200" dirty="0"/>
              <a:t>Класифікація за фізичною природою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електромагнітні;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акустичні</a:t>
            </a:r>
            <a:r>
              <a:rPr lang="en-US" sz="3200" dirty="0"/>
              <a:t>;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200" dirty="0"/>
              <a:t>…</a:t>
            </a:r>
            <a:r>
              <a:rPr lang="uk-UA" sz="3200" dirty="0" err="1"/>
              <a:t>інш</a:t>
            </a:r>
            <a:r>
              <a:rPr lang="uk-UA" sz="3200" dirty="0"/>
              <a:t>.</a:t>
            </a:r>
          </a:p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uk-UA" sz="3200" dirty="0"/>
              <a:t>…за характером </a:t>
            </a:r>
            <a:r>
              <a:rPr lang="uk-UA" sz="3200" dirty="0" err="1"/>
              <a:t>задаючою</a:t>
            </a:r>
            <a:r>
              <a:rPr lang="uk-UA" sz="3200" dirty="0"/>
              <a:t> функції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регулярні (детерміновані), задані аналітичною функцією;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нерегулярні (випадкові), які приймають довільні значення в довільний момент часу. Для описання таких сигналів використовують апарат теорії ймовірностей.</a:t>
            </a:r>
          </a:p>
          <a:p>
            <a:pPr marL="177800" indent="0">
              <a:spcBef>
                <a:spcPts val="0"/>
              </a:spcBef>
              <a:buSzPts val="2800"/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EE6A2957-D126-F09E-8623-52CF97EEE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>
            <a:extLst>
              <a:ext uri="{FF2B5EF4-FFF2-40B4-BE49-F238E27FC236}">
                <a16:creationId xmlns:a16="http://schemas.microsoft.com/office/drawing/2014/main" id="{DD2C5DCB-9F5B-1013-8D7D-39D6BE606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ЧИСЛА ЗІ ЗНАКОМ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3CC23-BBB5-3965-8A8A-B2DF670737F6}"/>
              </a:ext>
            </a:extLst>
          </p:cNvPr>
          <p:cNvSpPr txBox="1"/>
          <p:nvPr/>
        </p:nvSpPr>
        <p:spPr>
          <a:xfrm>
            <a:off x="781216" y="1690688"/>
            <a:ext cx="79095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Прямий код (</a:t>
            </a:r>
            <a:r>
              <a:rPr lang="uk-UA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uk-UA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Magnitude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uk-UA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Додатковий код (</a:t>
            </a:r>
            <a:r>
              <a:rPr lang="uk-UA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Two's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Complement</a:t>
            </a:r>
            <a:r>
              <a: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latin typeface="Arial" panose="020B0604020202020204" pitchFamily="34" charset="0"/>
            </a:endParaRPr>
          </a:p>
          <a:p>
            <a:r>
              <a:rPr lang="uk-UA" sz="2800" dirty="0">
                <a:latin typeface="Arial" panose="020B0604020202020204" pitchFamily="34" charset="0"/>
              </a:rPr>
              <a:t>Приклад в прямому коді:</a:t>
            </a:r>
            <a:r>
              <a:rPr lang="en-US" sz="2800" dirty="0">
                <a:latin typeface="Arial" panose="020B0604020202020204" pitchFamily="34" charset="0"/>
              </a:rPr>
              <a:t> 4-bit</a:t>
            </a:r>
            <a:r>
              <a:rPr lang="uk-UA" sz="2800" dirty="0">
                <a:latin typeface="Arial" panose="020B0604020202020204" pitchFamily="34" charset="0"/>
              </a:rPr>
              <a:t>, </a:t>
            </a:r>
            <a:r>
              <a:rPr lang="en-US" sz="2800" dirty="0">
                <a:latin typeface="Arial" panose="020B0604020202020204" pitchFamily="34" charset="0"/>
              </a:rPr>
              <a:t>± 6:</a:t>
            </a:r>
          </a:p>
          <a:p>
            <a:r>
              <a:rPr lang="en-US" sz="2800" dirty="0">
                <a:latin typeface="Arial" panose="020B0604020202020204" pitchFamily="34" charset="0"/>
              </a:rPr>
              <a:t>    +6 = 0110</a:t>
            </a:r>
          </a:p>
          <a:p>
            <a:r>
              <a:rPr lang="en-US" sz="2800" dirty="0">
                <a:latin typeface="Arial" panose="020B0604020202020204" pitchFamily="34" charset="0"/>
              </a:rPr>
              <a:t>    - 6 = 1110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312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747FE17B-110C-CD77-CD9B-254FE733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>
            <a:extLst>
              <a:ext uri="{FF2B5EF4-FFF2-40B4-BE49-F238E27FC236}">
                <a16:creationId xmlns:a16="http://schemas.microsoft.com/office/drawing/2014/main" id="{88E89275-39CD-3834-25A2-17D753CB0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ПРОБЛЕМИ ПРЯМОГО КОДУ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85857B0-E361-9263-A7EB-CEF2DFDBD00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199" y="1676400"/>
            <a:ext cx="8083163" cy="489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2800" dirty="0">
                <a:latin typeface="+mj-lt"/>
              </a:rPr>
              <a:t>Додавання не працює звичайним чином</a:t>
            </a:r>
            <a:r>
              <a:rPr lang="en-US" sz="2800" dirty="0">
                <a:latin typeface="+mj-lt"/>
              </a:rPr>
              <a:t>, </a:t>
            </a:r>
            <a:r>
              <a:rPr lang="uk-UA" sz="2800" dirty="0">
                <a:latin typeface="+mj-lt"/>
              </a:rPr>
              <a:t>наприклад </a:t>
            </a:r>
            <a:r>
              <a:rPr lang="en-US" sz="2800" dirty="0">
                <a:latin typeface="+mj-lt"/>
              </a:rPr>
              <a:t>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хиба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2800" dirty="0">
                <a:latin typeface="+mj-lt"/>
              </a:rPr>
              <a:t>Два способи представлення</a:t>
            </a:r>
            <a:r>
              <a:rPr lang="en-US" sz="2800" dirty="0">
                <a:latin typeface="+mj-lt"/>
              </a:rPr>
              <a:t>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12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CA1AF878-CB6C-89AB-02ED-B4D5ED56A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>
            <a:extLst>
              <a:ext uri="{FF2B5EF4-FFF2-40B4-BE49-F238E27FC236}">
                <a16:creationId xmlns:a16="http://schemas.microsoft.com/office/drawing/2014/main" id="{108AEA21-D52F-68E0-51FC-739BF1BFEA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ДОДАТКОВИЙ КОД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4DDC7-42E5-0B52-D64D-E2F52B8E865F}"/>
              </a:ext>
            </a:extLst>
          </p:cNvPr>
          <p:cNvSpPr txBox="1"/>
          <p:nvPr/>
        </p:nvSpPr>
        <p:spPr>
          <a:xfrm>
            <a:off x="838199" y="1690688"/>
            <a:ext cx="10515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отримання від'ємного числа інвертуйте біти та додайте одиницю. Приклад: -2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.Інвертуючи 0010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отримаємо 1101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1101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+ 1 = 1110</a:t>
            </a:r>
            <a:r>
              <a:rPr lang="uk-UA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uk-UA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endParaRPr lang="uk-UA" sz="2400" dirty="0">
              <a:latin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</a:rPr>
              <a:t>Числа у додатковому коді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Старший </a:t>
            </a:r>
            <a:r>
              <a:rPr lang="ru-RU" sz="2400" dirty="0" err="1"/>
              <a:t>біт</a:t>
            </a:r>
            <a:r>
              <a:rPr lang="ru-RU" sz="2400" dirty="0"/>
              <a:t> все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вказує</a:t>
            </a:r>
            <a:r>
              <a:rPr lang="ru-RU" sz="2400" dirty="0"/>
              <a:t> на знак (1 = </a:t>
            </a:r>
            <a:r>
              <a:rPr lang="ru-RU" sz="2400" dirty="0" err="1"/>
              <a:t>від'ємний</a:t>
            </a:r>
            <a:r>
              <a:rPr lang="ru-RU" sz="2400" dirty="0"/>
              <a:t>, 0 = </a:t>
            </a:r>
            <a:r>
              <a:rPr lang="ru-RU" sz="2400" dirty="0" err="1"/>
              <a:t>додатний</a:t>
            </a:r>
            <a:r>
              <a:rPr lang="ru-RU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Нуль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однозначне</a:t>
            </a:r>
            <a:r>
              <a:rPr lang="ru-RU" sz="2400" dirty="0"/>
              <a:t> </a:t>
            </a:r>
            <a:r>
              <a:rPr lang="ru-RU" sz="2400" dirty="0" err="1"/>
              <a:t>представлення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Додавання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звичним</a:t>
            </a:r>
            <a:r>
              <a:rPr lang="ru-RU" sz="2400" dirty="0"/>
              <a:t> чином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АЛЕ треба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для такого </a:t>
            </a:r>
            <a:r>
              <a:rPr lang="ru-RU" sz="2400" dirty="0" err="1"/>
              <a:t>представлення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A7192-BB70-1B3C-6E84-CF021AC16460}"/>
              </a:ext>
            </a:extLst>
          </p:cNvPr>
          <p:cNvSpPr txBox="1"/>
          <p:nvPr/>
        </p:nvSpPr>
        <p:spPr>
          <a:xfrm>
            <a:off x="838196" y="5107008"/>
            <a:ext cx="6659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400" dirty="0">
                <a:latin typeface="+mj-lt"/>
              </a:rPr>
              <a:t>Приклад: </a:t>
            </a:r>
            <a:r>
              <a:rPr lang="en-US" sz="2400" dirty="0">
                <a:latin typeface="+mj-lt"/>
              </a:rPr>
              <a:t>6 + (-6) </a:t>
            </a:r>
            <a:r>
              <a:rPr lang="uk-UA" sz="2400" dirty="0">
                <a:latin typeface="+mj-lt"/>
              </a:rPr>
              <a:t>у додатковому коді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FFE7344-3092-2840-7C93-245B6C4421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247403"/>
              </p:ext>
            </p:extLst>
          </p:nvPr>
        </p:nvGraphicFramePr>
        <p:xfrm>
          <a:off x="8288574" y="47386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51688" imgH="501396" progId="Visio.Drawing.6">
                  <p:embed/>
                </p:oleObj>
              </mc:Choice>
              <mc:Fallback>
                <p:oleObj name="VISIO" r:id="rId4" imgW="551688" imgH="501396" progId="Visio.Drawing.6">
                  <p:embed/>
                  <p:pic>
                    <p:nvPicPr>
                      <p:cNvPr id="716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574" y="47386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089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F471892E-9722-D27B-F127-BE22C2574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7A9F31-1012-AE56-4BCE-B91DDE7D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2766218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ДЯКУЮ ЗА УВАГУ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7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8">
          <a:extLst>
            <a:ext uri="{FF2B5EF4-FFF2-40B4-BE49-F238E27FC236}">
              <a16:creationId xmlns:a16="http://schemas.microsoft.com/office/drawing/2014/main" id="{D8E648F4-6003-71AB-B5D2-E4EB395B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01b171070_0_1">
            <a:extLst>
              <a:ext uri="{FF2B5EF4-FFF2-40B4-BE49-F238E27FC236}">
                <a16:creationId xmlns:a16="http://schemas.microsoft.com/office/drawing/2014/main" id="{A65A1988-F68D-253F-59D2-EA6D41A3F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СИГНАЛИ, КЛАСИФІКАЦІЯ</a:t>
            </a:r>
            <a:endParaRPr dirty="0"/>
          </a:p>
        </p:txBody>
      </p:sp>
      <p:sp>
        <p:nvSpPr>
          <p:cNvPr id="100" name="Google Shape;100;g1f01b171070_0_1">
            <a:extLst>
              <a:ext uri="{FF2B5EF4-FFF2-40B4-BE49-F238E27FC236}">
                <a16:creationId xmlns:a16="http://schemas.microsoft.com/office/drawing/2014/main" id="{198DD958-1C0C-AB50-221F-6D0C304D5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uk-UA" sz="3200" dirty="0"/>
              <a:t>В залежності від функції, що описує параметри сигналу</a:t>
            </a:r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uk-UA" sz="3200" dirty="0"/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неперервні (аналогові</a:t>
            </a:r>
            <a:r>
              <a:rPr lang="en-US" sz="3200" dirty="0"/>
              <a:t>)</a:t>
            </a:r>
            <a:r>
              <a:rPr lang="uk-UA" sz="3200" dirty="0"/>
              <a:t>,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безперервно- </a:t>
            </a:r>
            <a:r>
              <a:rPr lang="uk-UA" sz="3200" dirty="0" err="1"/>
              <a:t>квантовані</a:t>
            </a:r>
            <a:r>
              <a:rPr lang="uk-UA" sz="3200" dirty="0"/>
              <a:t>,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дискретно- безперервні,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uk-UA" sz="3200" dirty="0"/>
              <a:t>дискретно-</a:t>
            </a:r>
            <a:r>
              <a:rPr lang="uk-UA" sz="3200" dirty="0" err="1"/>
              <a:t>квантовані</a:t>
            </a:r>
            <a:r>
              <a:rPr lang="uk-UA" sz="3200" dirty="0"/>
              <a:t> сигнали.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03923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АНАЛОГОВІ СИГНАЛИ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421D8-F3D1-640C-E2E6-B4A8214A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79" y="4146667"/>
            <a:ext cx="6006547" cy="2355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E2EB4-85EC-02EB-E9CC-F20704047D4B}"/>
              </a:ext>
            </a:extLst>
          </p:cNvPr>
          <p:cNvSpPr txBox="1"/>
          <p:nvPr/>
        </p:nvSpPr>
        <p:spPr>
          <a:xfrm>
            <a:off x="838199" y="1690688"/>
            <a:ext cx="103305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"/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Означення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91440"/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Сигнал, який плавно і неперервно змінюється в часі, називається аналоговим сигналом (неперервним). Такі сигнали представляють собою величину, яка є функцією деякої незалежної змінної, яка зазвичай розглядається як час.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</a:rPr>
              <a:t>Інакше кажучи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неперервний (аналоговий) сигнал - це функція x(t) дійсної змінної t, визначена для -∞ &lt; t &lt; ∞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5C4603CC-4A8B-491D-AA6E-355988D3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1EECB425-A48C-5C82-1C42-FC7F7BE8E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АНАЛОГОВІ ОБЧИСЛЮВАЧІ</a:t>
            </a:r>
            <a:endParaRPr dirty="0"/>
          </a:p>
        </p:txBody>
      </p:sp>
      <p:sp>
        <p:nvSpPr>
          <p:cNvPr id="113" name="Google Shape;113;p4">
            <a:extLst>
              <a:ext uri="{FF2B5EF4-FFF2-40B4-BE49-F238E27FC236}">
                <a16:creationId xmlns:a16="http://schemas.microsoft.com/office/drawing/2014/main" id="{2F02F25F-01F0-BBA1-430B-0D2B971774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DB829-0AA5-4B80-8E1A-3BA04718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7" y="2333509"/>
            <a:ext cx="4129509" cy="317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E52AAC-420A-32F7-1F34-E63C33B26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298" y="2333508"/>
            <a:ext cx="2022916" cy="3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7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АНАЛОГОВІ ОБЧИСЛЮВАЧІ</a:t>
            </a:r>
            <a:endParaRPr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8E2CF122-A033-6354-466B-715158224A6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18585" y="3539980"/>
            <a:ext cx="1590040" cy="1644650"/>
          </a:xfrm>
          <a:prstGeom prst="rect">
            <a:avLst/>
          </a:prstGeom>
          <a:ln/>
        </p:spPr>
      </p:pic>
      <p:pic>
        <p:nvPicPr>
          <p:cNvPr id="7" name="image24.png">
            <a:extLst>
              <a:ext uri="{FF2B5EF4-FFF2-40B4-BE49-F238E27FC236}">
                <a16:creationId xmlns:a16="http://schemas.microsoft.com/office/drawing/2014/main" id="{F02611FA-D828-CA6C-4836-CE18C7D7061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673503" y="5526157"/>
            <a:ext cx="1849715" cy="906245"/>
          </a:xfrm>
          <a:prstGeom prst="rect">
            <a:avLst/>
          </a:prstGeom>
          <a:ln/>
        </p:spPr>
      </p:pic>
      <p:pic>
        <p:nvPicPr>
          <p:cNvPr id="3" name="image10.png">
            <a:extLst>
              <a:ext uri="{FF2B5EF4-FFF2-40B4-BE49-F238E27FC236}">
                <a16:creationId xmlns:a16="http://schemas.microsoft.com/office/drawing/2014/main" id="{D11BF03F-5723-9706-C763-66EF25ADDAD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71159" y="5524887"/>
            <a:ext cx="1657630" cy="906245"/>
          </a:xfrm>
          <a:prstGeom prst="rect">
            <a:avLst/>
          </a:prstGeom>
          <a:ln/>
        </p:spPr>
      </p:pic>
      <p:pic>
        <p:nvPicPr>
          <p:cNvPr id="4" name="image4.png">
            <a:extLst>
              <a:ext uri="{FF2B5EF4-FFF2-40B4-BE49-F238E27FC236}">
                <a16:creationId xmlns:a16="http://schemas.microsoft.com/office/drawing/2014/main" id="{D46B11CF-7BE9-005A-7572-A24FC8C0196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771618" y="5526156"/>
            <a:ext cx="1308771" cy="906245"/>
          </a:xfrm>
          <a:prstGeom prst="rect">
            <a:avLst/>
          </a:prstGeom>
          <a:ln/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D7A18948-F640-F093-2CE6-C5E42271F57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285706" y="3830493"/>
            <a:ext cx="1326515" cy="1063625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249B8-3E1C-CF37-356E-0665ABF3B33A}"/>
              </a:ext>
            </a:extLst>
          </p:cNvPr>
          <p:cNvSpPr txBox="1"/>
          <p:nvPr/>
        </p:nvSpPr>
        <p:spPr>
          <a:xfrm>
            <a:off x="838199" y="2252759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Перехід до представлення фізичних величин довільної природи електричним сигналом дозволяє значно спростити математичні операції, виконуючи їх над електричними сигналами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5D6B32-90A1-41F4-8420-8CDD7F72F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650" y="3266366"/>
            <a:ext cx="2757049" cy="1918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A8572723-F15D-C268-1A55-B68F37E5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51A8B1B6-1ED5-5E14-2457-B546BBE2C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dirty="0"/>
              <a:t>АНАЛОГОВІ ОБЧИСЛЮВАЧІ</a:t>
            </a:r>
            <a:endParaRPr dirty="0"/>
          </a:p>
        </p:txBody>
      </p:sp>
      <p:sp>
        <p:nvSpPr>
          <p:cNvPr id="113" name="Google Shape;113;p4">
            <a:extLst>
              <a:ext uri="{FF2B5EF4-FFF2-40B4-BE49-F238E27FC236}">
                <a16:creationId xmlns:a16="http://schemas.microsoft.com/office/drawing/2014/main" id="{DB4C037D-CBA2-0942-D7F5-9CBB04A71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71800" y="5757527"/>
            <a:ext cx="9220200" cy="97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Microsoft Analog Interactive Machine (AIM).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hlinkClick r:id="rId3"/>
              </a:rPr>
              <a:t>https://www.microsoft.com/en-us/research/project/aim/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A08AD4-AC31-9C34-4213-5CA8A3EAA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8" y="3074058"/>
            <a:ext cx="4720867" cy="2650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869943-82D9-67FA-4244-D661FCF63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241" y="1235528"/>
            <a:ext cx="9088118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1529</Words>
  <Application>Microsoft Office PowerPoint</Application>
  <PresentationFormat>Widescreen</PresentationFormat>
  <Paragraphs>317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Symbol</vt:lpstr>
      <vt:lpstr>Тема Office</vt:lpstr>
      <vt:lpstr>VISIO</vt:lpstr>
      <vt:lpstr>ЦИФРОВИЙ ДИЗАЙН НА ОСНОВІ FPGA: ПРИНЦИПИ ТА ЗАСТОСУВАННЯ</vt:lpstr>
      <vt:lpstr>НАУКА, ТЕХНОЛОГІЯ, ПРОГРЕС</vt:lpstr>
      <vt:lpstr>СИГНАЛИ</vt:lpstr>
      <vt:lpstr>СИГНАЛИ, КЛАСИФІКАЦІЯ</vt:lpstr>
      <vt:lpstr>СИГНАЛИ, КЛАСИФІКАЦІЯ</vt:lpstr>
      <vt:lpstr>АНАЛОГОВІ СИГНАЛИ</vt:lpstr>
      <vt:lpstr>АНАЛОГОВІ ОБЧИСЛЮВАЧІ</vt:lpstr>
      <vt:lpstr>АНАЛОГОВІ ОБЧИСЛЮВАЧІ</vt:lpstr>
      <vt:lpstr>АНАЛОГОВІ ОБЧИСЛЮВАЧІ</vt:lpstr>
      <vt:lpstr>ДИСКРЕТНИЙ СИГНАЛ</vt:lpstr>
      <vt:lpstr>ЦИФРОВИЙ СИГНАЛ</vt:lpstr>
      <vt:lpstr>ЦИФРОВИЙ СИГНАЛ, ПЕРЕВАГИ</vt:lpstr>
      <vt:lpstr>Напівпровідниковий виробничий процес</vt:lpstr>
      <vt:lpstr>Структура надпровідникової промисловості</vt:lpstr>
      <vt:lpstr>ЦИФРОВИЙ ДИЗАЙН (ДЛЯ FPGA)</vt:lpstr>
      <vt:lpstr>FPGA (ПКВМ)</vt:lpstr>
      <vt:lpstr>FPGA, ВИРОБНИКИ</vt:lpstr>
      <vt:lpstr>FPGA, ЯКА САМА КРАЩА?</vt:lpstr>
      <vt:lpstr>PowerPoint Presentation</vt:lpstr>
      <vt:lpstr>ОБРОБКА ДИСКРЕТНОЇ ІНФОРМАЦІЇ</vt:lpstr>
      <vt:lpstr>PowerPoint Presentation</vt:lpstr>
      <vt:lpstr>БУДОВА КУРСУ</vt:lpstr>
      <vt:lpstr>РЕГУЛЮВАННЯ СКЛАДНОСТІ</vt:lpstr>
      <vt:lpstr>ОСНОВА - ЗАКОНИ ФІЗИКИ</vt:lpstr>
      <vt:lpstr>Абстракція</vt:lpstr>
      <vt:lpstr>Дисципліна</vt:lpstr>
      <vt:lpstr>МОДУЛЬНІСТЬ</vt:lpstr>
      <vt:lpstr>ІЄРАРХІЧНІСТЬ</vt:lpstr>
      <vt:lpstr>РЕГУЛЯРНІСТЬ</vt:lpstr>
      <vt:lpstr>ЦИФРОВА АБСТРАКЦІЯ</vt:lpstr>
      <vt:lpstr>ЦИФРОВА ДИСЦИЛІНА – ДВІЙКОВЕ ПРЕДСТАВЛЕННЯ</vt:lpstr>
      <vt:lpstr>СИСТЕМИ ЧИСЛЕННЯ</vt:lpstr>
      <vt:lpstr>ЗРУЧНО ПАМ’ЯТАТИ</vt:lpstr>
      <vt:lpstr>ПЕРЕТВОРЕННЯ ЧИСЕЛ.  ДЕСЯТКОВА ДО ДВІЙКОВОЇ</vt:lpstr>
      <vt:lpstr>ПЕРЕТВОРЕННЯ ЧИСЕЛ</vt:lpstr>
      <vt:lpstr>ШІСТНАДЦЯТКОВІ ЧИСЛА</vt:lpstr>
      <vt:lpstr>… ДВІЙКОВІ КІЛО, МЕГА, ГІГА</vt:lpstr>
      <vt:lpstr>ДОДАВАННЯ</vt:lpstr>
      <vt:lpstr>ПЕРЕПОВНЕННЯ</vt:lpstr>
      <vt:lpstr>ЧИСЛА ЗІ ЗНАКОМ</vt:lpstr>
      <vt:lpstr>ПРОБЛЕМИ ПРЯМОГО КОДУ</vt:lpstr>
      <vt:lpstr>ДОДАТКОВИЙ КОД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ДИЗАЙН НА ОСНОВІ FPGA: ПРИНЦИПИ ТА ЗАСТОСУВАННЯ</dc:title>
  <dc:creator>pl</dc:creator>
  <cp:lastModifiedBy>user</cp:lastModifiedBy>
  <cp:revision>56</cp:revision>
  <dcterms:created xsi:type="dcterms:W3CDTF">2023-06-01T11:14:03Z</dcterms:created>
  <dcterms:modified xsi:type="dcterms:W3CDTF">2024-02-16T09:06:00Z</dcterms:modified>
</cp:coreProperties>
</file>