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JOowbmIbV2lB89kzqEyADvn8u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173FAC-D59E-414A-AEE0-4CB349290D1E}">
  <a:tblStyle styleId="{AB173FAC-D59E-414A-AEE0-4CB349290D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b759c442f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9b759c442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9b759c442f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9b759c442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b759c442f_0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9b759c442f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b759c442f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9b759c442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b759c442f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9b759c442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b759c442f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9b759c442f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9b759c442f_0_4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b759c442f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9b759c442f_0_6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9b759c442f_0_6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b759c442f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9b759c442f_0_5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9b759c442f_0_5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b759c442f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9b759c442f_0_5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9b759c442f_0_5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b759c442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9b759c442f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9b759c442f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b759c442f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9b759c442f_0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9b759c442f_0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b759c442f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9b759c442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9b759c442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9b759c442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9b759c442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9b759c442f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9b759c442f_0_7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9b759c442f_0_7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b759c442f_0_7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9b759c442f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b759c442f_0_8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9b759c442f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9864a7a6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89864a7a6f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389864a7a6f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9b540e2cfe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39b540e2cf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b759c442f_0_9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39b759c442f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9b759c442f_0_9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39b759c442f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9b759c442f_0_9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39b759c442f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9b759c442f_0_9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39b759c442f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9b759c442f_0_10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39b759c442f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9b759c442f_0_9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39b759c442f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9b759c442f_0_10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39b759c442f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9b759c442f_0_10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39b759c442f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9b759c442f_0_10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39b759c442f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9b759c442f_0_10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39b759c442f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9b759c442f_0_10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39b759c442f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b759c442f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9b759c44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b759c442f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9b759c442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b759c442f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9b759c442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2alliance.eu/publica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EfPMg-BLqKgfFWIqR-9mtaSJ8QAxWvRx/edi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05840" y="2327591"/>
            <a:ext cx="9144000" cy="19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uk-UA" sz="4400" b="1">
                <a:solidFill>
                  <a:srgbClr val="00B0F0"/>
                </a:solidFill>
              </a:rPr>
              <a:t>Управління інноваційними проєктами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899160" y="453040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/>
              <a:t>Кубарева Ірина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/>
              <a:t>к.е.н., доцент, проєктний менеджер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/>
              <a:t>КАУ</a:t>
            </a:r>
            <a:endParaRPr/>
          </a:p>
        </p:txBody>
      </p:sp>
      <p:pic>
        <p:nvPicPr>
          <p:cNvPr id="90" name="Google Shape;90;p1" descr="Київський академічний університет — Вікіпеді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059" y="78103"/>
            <a:ext cx="21717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496791" y="442435"/>
            <a:ext cx="6047510" cy="70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Calibri"/>
              <a:buNone/>
            </a:pPr>
            <a:r>
              <a:rPr lang="uk-UA" sz="28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Кафедра менеджменту інновацій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b759c442f_0_40"/>
          <p:cNvSpPr txBox="1">
            <a:spLocks noGrp="1"/>
          </p:cNvSpPr>
          <p:nvPr>
            <p:ph type="title"/>
          </p:nvPr>
        </p:nvSpPr>
        <p:spPr>
          <a:xfrm>
            <a:off x="1969725" y="351765"/>
            <a:ext cx="89448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uk-UA"/>
            </a:br>
            <a:r>
              <a:rPr lang="uk-UA" sz="2900" b="1">
                <a:solidFill>
                  <a:srgbClr val="00B0F0"/>
                </a:solidFill>
              </a:rPr>
              <a:t>WBS Work Breakdown Structure</a:t>
            </a:r>
            <a:br>
              <a:rPr lang="uk-UA" sz="2900" b="1">
                <a:solidFill>
                  <a:srgbClr val="00B0F0"/>
                </a:solidFill>
              </a:rPr>
            </a:br>
            <a:endParaRPr b="1"/>
          </a:p>
        </p:txBody>
      </p:sp>
      <p:sp>
        <p:nvSpPr>
          <p:cNvPr id="149" name="Google Shape;149;g39b759c442f_0_40"/>
          <p:cNvSpPr txBox="1">
            <a:spLocks noGrp="1"/>
          </p:cNvSpPr>
          <p:nvPr>
            <p:ph type="body" idx="1"/>
          </p:nvPr>
        </p:nvSpPr>
        <p:spPr>
          <a:xfrm>
            <a:off x="968828" y="764528"/>
            <a:ext cx="10515600" cy="5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Структура розбивки робіт (WBS) </a:t>
            </a:r>
            <a:r>
              <a:rPr lang="uk-UA" sz="2400"/>
              <a:t>— це ієрархічний поділ проекту на менші робочі компоненти, які можна використовувати для призначення роботи або для оцінки зусиль і витрат.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Добре складена структура розбивки робіт (WBS) </a:t>
            </a:r>
            <a:r>
              <a:rPr lang="uk-UA" sz="2400" b="1"/>
              <a:t>має бути легкою для розуміння, бути повною і сприяти моніторингу </a:t>
            </a:r>
            <a:r>
              <a:rPr lang="uk-UA" sz="2400"/>
              <a:t>прогресу під час виконання.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Зазвичай використовувані </a:t>
            </a:r>
            <a:r>
              <a:rPr lang="uk-UA" sz="2400" b="1"/>
              <a:t>методи включають розбивку проекту на фази або етапи, результати</a:t>
            </a:r>
            <a:r>
              <a:rPr lang="uk-UA" sz="2400"/>
              <a:t> або виходи (</a:t>
            </a:r>
            <a:r>
              <a:rPr lang="uk-UA" sz="1600"/>
              <a:t>deliverables or outputs</a:t>
            </a:r>
            <a:r>
              <a:rPr lang="uk-UA" sz="2400"/>
              <a:t>), за пакетами робіт, </a:t>
            </a:r>
            <a:r>
              <a:rPr lang="uk-UA" sz="2400" b="1"/>
              <a:t>або на основі організації</a:t>
            </a:r>
            <a:r>
              <a:rPr lang="uk-UA" sz="2400"/>
              <a:t>, її відділів і бізнес-підрозділів.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Структура розподілу робіт (WBS) </a:t>
            </a:r>
            <a:r>
              <a:rPr lang="uk-UA" sz="2400" b="1"/>
              <a:t>є хорошою основою </a:t>
            </a:r>
            <a:r>
              <a:rPr lang="uk-UA" sz="2400"/>
              <a:t>для керівника проекту (PM) </a:t>
            </a:r>
            <a:r>
              <a:rPr lang="uk-UA" sz="2400" b="1"/>
              <a:t>при призначенні різних обов’язків </a:t>
            </a:r>
            <a:r>
              <a:rPr lang="uk-UA" sz="2400"/>
              <a:t>перед членами команди.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Кожне завдання в структурі можна далі визначити</a:t>
            </a:r>
            <a:r>
              <a:rPr lang="uk-UA" sz="2400"/>
              <a:t>: роботу можна оцінити, визначити ризики та залежності, а також мобілізувати ресурси.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uk-UA" sz="1900"/>
              <a:t>[Додаток С, стор. А-102]</a:t>
            </a:r>
            <a:endParaRPr sz="1900"/>
          </a:p>
        </p:txBody>
      </p:sp>
      <p:sp>
        <p:nvSpPr>
          <p:cNvPr id="150" name="Google Shape;150;g39b759c442f_0_40"/>
          <p:cNvSpPr txBox="1"/>
          <p:nvPr/>
        </p:nvSpPr>
        <p:spPr>
          <a:xfrm>
            <a:off x="5679820" y="6424331"/>
            <a:ext cx="6065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uk-UA" sz="13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Джерело: PM² Project Management Methodology, Guide 3.0</a:t>
            </a:r>
            <a:endParaRPr sz="135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b759c442f_0_46"/>
          <p:cNvSpPr txBox="1">
            <a:spLocks noGrp="1"/>
          </p:cNvSpPr>
          <p:nvPr>
            <p:ph type="title"/>
          </p:nvPr>
        </p:nvSpPr>
        <p:spPr>
          <a:xfrm>
            <a:off x="643095" y="406016"/>
            <a:ext cx="109191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2900" b="1">
                <a:solidFill>
                  <a:srgbClr val="00B0F0"/>
                </a:solidFill>
              </a:rPr>
              <a:t>Створення і декомпозиція робочої структури проєкту (WBS): зміст</a:t>
            </a:r>
            <a:endParaRPr sz="2900" b="1">
              <a:solidFill>
                <a:srgbClr val="00B0F0"/>
              </a:solidFill>
            </a:endParaRPr>
          </a:p>
        </p:txBody>
      </p:sp>
      <p:sp>
        <p:nvSpPr>
          <p:cNvPr id="156" name="Google Shape;156;g39b759c442f_0_46"/>
          <p:cNvSpPr txBox="1">
            <a:spLocks noGrp="1"/>
          </p:cNvSpPr>
          <p:nvPr>
            <p:ph type="body" idx="1"/>
          </p:nvPr>
        </p:nvSpPr>
        <p:spPr>
          <a:xfrm>
            <a:off x="1219200" y="1346479"/>
            <a:ext cx="10017600" cy="47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 dirty="0"/>
              <a:t>Декомпозиція робіт</a:t>
            </a:r>
            <a:r>
              <a:rPr lang="uk-UA" sz="2400" dirty="0"/>
              <a:t> проєкту має своїм результатом структуру робіт проєкту (</a:t>
            </a:r>
            <a:r>
              <a:rPr lang="uk-UA" sz="2400" b="1" dirty="0"/>
              <a:t>WBS – </a:t>
            </a:r>
            <a:r>
              <a:rPr lang="uk-UA" sz="2400" b="1" dirty="0" err="1"/>
              <a:t>Work</a:t>
            </a:r>
            <a:r>
              <a:rPr lang="uk-UA" sz="2400" b="1" dirty="0"/>
              <a:t> </a:t>
            </a:r>
            <a:r>
              <a:rPr lang="uk-UA" sz="2400" b="1" dirty="0" err="1"/>
              <a:t>Breakdown</a:t>
            </a:r>
            <a:r>
              <a:rPr lang="uk-UA" sz="2400" b="1" dirty="0"/>
              <a:t> </a:t>
            </a:r>
            <a:r>
              <a:rPr lang="uk-UA" sz="2400" b="1" dirty="0" err="1"/>
              <a:t>Structure</a:t>
            </a:r>
            <a:r>
              <a:rPr lang="uk-UA" sz="2400" dirty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dirty="0"/>
              <a:t>Структура розподілу робіт </a:t>
            </a:r>
            <a:r>
              <a:rPr lang="uk-UA" sz="2400" b="1" dirty="0"/>
              <a:t>(WBS) відображає роботи, які потрібні для досягнення цілей проекту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 dirty="0"/>
              <a:t>WBS поділяє роботи на менші та більш керовані частини </a:t>
            </a:r>
            <a:r>
              <a:rPr lang="uk-UA" sz="2400" dirty="0"/>
              <a:t>(останній рівень – це робочі пакети) – це може бути використано для створення графіку проєкту, оцінки вартості, потреби у ресурсах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 dirty="0"/>
              <a:t>WBS – це основа для початку планування </a:t>
            </a:r>
            <a:r>
              <a:rPr lang="uk-UA" sz="2400" dirty="0"/>
              <a:t>проекту</a:t>
            </a:r>
            <a:endParaRPr dirty="0"/>
          </a:p>
          <a:p>
            <a:r>
              <a:rPr lang="uk-UA" sz="2400" dirty="0"/>
              <a:t>WBS є ієрархічною. </a:t>
            </a:r>
            <a:r>
              <a:rPr lang="uk-UA" sz="2400" b="1" dirty="0"/>
              <a:t>Найвищий рівень WBS - це виконаний проєкт </a:t>
            </a:r>
            <a:r>
              <a:rPr lang="uk-UA" sz="2400" dirty="0"/>
              <a:t>(назва проєкту). </a:t>
            </a:r>
            <a:r>
              <a:rPr lang="uk-UA" sz="2400" b="1" dirty="0"/>
              <a:t>Найнижчий рівень WBS - це робочий пакет </a:t>
            </a:r>
            <a:r>
              <a:rPr lang="uk-UA" sz="2400" b="1" noProof="0" dirty="0"/>
              <a:t>- </a:t>
            </a:r>
            <a:r>
              <a:rPr lang="uk-UA" sz="2400" noProof="0" dirty="0"/>
              <a:t>по ньому відбувається облік робіт та ресурсів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b759c442f_0_381"/>
          <p:cNvSpPr txBox="1">
            <a:spLocks noGrp="1"/>
          </p:cNvSpPr>
          <p:nvPr>
            <p:ph type="title"/>
          </p:nvPr>
        </p:nvSpPr>
        <p:spPr>
          <a:xfrm>
            <a:off x="3778180" y="322856"/>
            <a:ext cx="780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Підходи до побудови та структуризації WBS</a:t>
            </a:r>
            <a:r>
              <a:rPr lang="uk-UA" sz="2400" b="1">
                <a:solidFill>
                  <a:srgbClr val="C00000"/>
                </a:solidFill>
              </a:rPr>
              <a:t> 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162" name="Google Shape;162;g39b759c442f_0_381"/>
          <p:cNvSpPr txBox="1">
            <a:spLocks noGrp="1"/>
          </p:cNvSpPr>
          <p:nvPr>
            <p:ph type="body" idx="1"/>
          </p:nvPr>
        </p:nvSpPr>
        <p:spPr>
          <a:xfrm>
            <a:off x="1197229" y="1033014"/>
            <a:ext cx="99852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b="1">
                <a:solidFill>
                  <a:srgbClr val="00B0F0"/>
                </a:solidFill>
              </a:rPr>
              <a:t>Підхід «Згори Вниз»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AutoNum type="arabicPeriod"/>
            </a:pPr>
            <a:r>
              <a:rPr lang="uk-UA" sz="1875">
                <a:latin typeface="Calibri"/>
                <a:ea typeface="Calibri"/>
                <a:cs typeface="Calibri"/>
                <a:sym typeface="Calibri"/>
              </a:rPr>
              <a:t>Ідентифікація результатів проєкту у відповідності до прийнятих принципів структуризації (принципи - за продуктами, за фазами, за локаціями, за центрами витрат)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AutoNum type="arabicPeriod"/>
            </a:pPr>
            <a:r>
              <a:rPr lang="uk-UA" sz="1875">
                <a:latin typeface="Calibri"/>
                <a:ea typeface="Calibri"/>
                <a:cs typeface="Calibri"/>
                <a:sym typeface="Calibri"/>
              </a:rPr>
              <a:t>Потім розбиття доти, доки не буде досягнутий необхідний ступінь деталізації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</a:pPr>
            <a:r>
              <a:rPr lang="uk-UA" sz="1875">
                <a:latin typeface="Calibri"/>
                <a:ea typeface="Calibri"/>
                <a:cs typeface="Calibri"/>
                <a:sym typeface="Calibri"/>
              </a:rPr>
              <a:t>Використовується для типових проєктів.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</a:pPr>
            <a:r>
              <a:rPr lang="uk-UA" sz="1875">
                <a:latin typeface="Calibri"/>
                <a:ea typeface="Calibri"/>
                <a:cs typeface="Calibri"/>
                <a:sym typeface="Calibri"/>
              </a:rPr>
              <a:t>Передбачає наявність шаблонів (що полегшує створення WBS) – тоді потрібна лише адаптація шаблону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</a:pPr>
            <a:endParaRPr sz="1875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uk-UA" b="1">
                <a:solidFill>
                  <a:srgbClr val="00B0F0"/>
                </a:solidFill>
              </a:rPr>
              <a:t>Критерії досягнення необхідного ступеню деталізації:</a:t>
            </a:r>
            <a:endParaRPr sz="2400"/>
          </a:p>
          <a:p>
            <a:pPr marL="40005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>
                <a:latin typeface="Calibri"/>
                <a:ea typeface="Calibri"/>
                <a:cs typeface="Calibri"/>
                <a:sym typeface="Calibri"/>
              </a:rPr>
              <a:t>Можливість оцінки роботи</a:t>
            </a:r>
            <a:endParaRPr/>
          </a:p>
          <a:p>
            <a:pPr marL="40005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>
                <a:latin typeface="Calibri"/>
                <a:ea typeface="Calibri"/>
                <a:cs typeface="Calibri"/>
                <a:sym typeface="Calibri"/>
              </a:rPr>
              <a:t>Можливість призначення відповідальних за роботу</a:t>
            </a:r>
            <a:endParaRPr/>
          </a:p>
          <a:p>
            <a:pPr marL="40005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>
                <a:latin typeface="Calibri"/>
                <a:ea typeface="Calibri"/>
                <a:cs typeface="Calibri"/>
                <a:sym typeface="Calibri"/>
              </a:rPr>
              <a:t>Можливість контролю виконання роботи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</a:pPr>
            <a:endParaRPr sz="1875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b759c442f_0_386"/>
          <p:cNvSpPr txBox="1">
            <a:spLocks noGrp="1"/>
          </p:cNvSpPr>
          <p:nvPr>
            <p:ph type="title"/>
          </p:nvPr>
        </p:nvSpPr>
        <p:spPr>
          <a:xfrm>
            <a:off x="3153268" y="342298"/>
            <a:ext cx="8640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Підходи до побудови та структуризації WBS 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168" name="Google Shape;168;g39b759c442f_0_386"/>
          <p:cNvSpPr txBox="1">
            <a:spLocks noGrp="1"/>
          </p:cNvSpPr>
          <p:nvPr>
            <p:ph type="body" idx="1"/>
          </p:nvPr>
        </p:nvSpPr>
        <p:spPr>
          <a:xfrm>
            <a:off x="946950" y="1107726"/>
            <a:ext cx="10298100" cy="5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sz="3200" b="1">
                <a:solidFill>
                  <a:srgbClr val="00B0F0"/>
                </a:solidFill>
              </a:rPr>
              <a:t>Підхід «Знизу Вгору»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Використовується, коли немає шаблонів декомпозиції робіт, для проєктів із високим ступенем новизни та невизначеності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Задача – </a:t>
            </a:r>
            <a:r>
              <a:rPr lang="uk-UA" sz="2400" b="1" u="sng"/>
              <a:t>виявити </a:t>
            </a:r>
            <a:r>
              <a:rPr lang="uk-UA" sz="3200" b="1" u="sng"/>
              <a:t>всі </a:t>
            </a:r>
            <a:r>
              <a:rPr lang="uk-UA" sz="2400" b="1" u="sng"/>
              <a:t>роботи проєкту</a:t>
            </a: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, які потрібно виконати для досягнення результатів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Інструмент розробки такої структури – </a:t>
            </a:r>
            <a:r>
              <a:rPr lang="uk-UA" b="1" u="sng"/>
              <a:t>мозковий штурм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Є </a:t>
            </a:r>
            <a:r>
              <a:rPr lang="uk-UA" b="1" u="sng"/>
              <a:t>інструментом розвитку згуртованості в команді - чому? </a:t>
            </a:r>
            <a:r>
              <a:rPr lang="uk-UA" sz="2400"/>
              <a:t>- всі залучені у формування змісту, розуміють загальний контекст проєкту, комунікують, є крос-функціональні звязки - експертиза щодо змісту, тривалості і трудомісткості робіт від різних експертів</a:t>
            </a:r>
            <a:endParaRPr b="1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Work Breakdown Structure (WBS)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838200" y="1478275"/>
            <a:ext cx="3431400" cy="4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WBS (структура робіт)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це ієрархічний поділ проєкту на складові частини: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1-й рівень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проєкт / основні результати (deliverables)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2-й рівень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дії (actions)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3-й рівень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конкретні завдання (tasks)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900" b="1" i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Мета WBS</a:t>
            </a:r>
            <a:r>
              <a:rPr lang="uk-UA" sz="1900" i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i="1">
                <a:latin typeface="Arial"/>
                <a:ea typeface="Arial"/>
                <a:cs typeface="Arial"/>
                <a:sym typeface="Arial"/>
              </a:rPr>
              <a:t>— розбити великий проєкт на керовані частини.</a:t>
            </a:r>
            <a:endParaRPr sz="18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/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950" y="1630673"/>
            <a:ext cx="7638000" cy="46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b759c442f_0_301"/>
          <p:cNvSpPr txBox="1">
            <a:spLocks noGrp="1"/>
          </p:cNvSpPr>
          <p:nvPr>
            <p:ph type="title"/>
          </p:nvPr>
        </p:nvSpPr>
        <p:spPr>
          <a:xfrm>
            <a:off x="1058427" y="314840"/>
            <a:ext cx="101289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Принципи формування Робочої Структури Проєкту  (WBS)</a:t>
            </a:r>
            <a:endParaRPr/>
          </a:p>
        </p:txBody>
      </p:sp>
      <p:sp>
        <p:nvSpPr>
          <p:cNvPr id="181" name="Google Shape;181;g39b759c442f_0_301"/>
          <p:cNvSpPr txBox="1">
            <a:spLocks noGrp="1"/>
          </p:cNvSpPr>
          <p:nvPr>
            <p:ph type="body" idx="1"/>
          </p:nvPr>
        </p:nvSpPr>
        <p:spPr>
          <a:xfrm>
            <a:off x="1478279" y="1326382"/>
            <a:ext cx="96153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 dirty="0">
                <a:latin typeface="Calibri"/>
                <a:ea typeface="Calibri"/>
                <a:cs typeface="Calibri"/>
                <a:sym typeface="Calibri"/>
              </a:rPr>
              <a:t>Принципи формування рівнів Робочої структури проекту:</a:t>
            </a:r>
            <a:endParaRPr dirty="0"/>
          </a:p>
          <a:p>
            <a:pPr marL="10800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Noto Sans Symbols"/>
              <a:buChar char="✔"/>
            </a:pPr>
            <a:r>
              <a:rPr lang="uk-UA" sz="2580" b="1" dirty="0">
                <a:solidFill>
                  <a:srgbClr val="00B0F0"/>
                </a:solidFill>
              </a:rPr>
              <a:t>За продуктами або субпроєктами</a:t>
            </a:r>
            <a:endParaRPr sz="2580" b="1" dirty="0">
              <a:solidFill>
                <a:srgbClr val="00B0F0"/>
              </a:solidFill>
            </a:endParaRPr>
          </a:p>
          <a:p>
            <a:pPr marL="10800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Noto Sans Symbols"/>
              <a:buChar char="✔"/>
            </a:pPr>
            <a:r>
              <a:rPr lang="uk-UA" sz="2580" b="1" dirty="0">
                <a:solidFill>
                  <a:srgbClr val="00B0F0"/>
                </a:solidFill>
              </a:rPr>
              <a:t>За фазами проєкту</a:t>
            </a:r>
            <a:endParaRPr sz="2580" b="1" dirty="0">
              <a:solidFill>
                <a:srgbClr val="00B0F0"/>
              </a:solidFill>
            </a:endParaRPr>
          </a:p>
          <a:p>
            <a:pPr marL="10800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Noto Sans Symbols"/>
              <a:buChar char="✔"/>
            </a:pPr>
            <a:r>
              <a:rPr lang="uk-UA" sz="2580" b="1" dirty="0">
                <a:solidFill>
                  <a:srgbClr val="00B0F0"/>
                </a:solidFill>
              </a:rPr>
              <a:t>За місцем виконання робіт</a:t>
            </a:r>
            <a:endParaRPr sz="2580" b="1" dirty="0">
              <a:solidFill>
                <a:srgbClr val="00B0F0"/>
              </a:solidFill>
            </a:endParaRPr>
          </a:p>
          <a:p>
            <a:pPr marL="10800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Noto Sans Symbols"/>
              <a:buChar char="✔"/>
            </a:pPr>
            <a:r>
              <a:rPr lang="uk-UA" sz="2580" b="1" dirty="0">
                <a:solidFill>
                  <a:srgbClr val="00B0F0"/>
                </a:solidFill>
              </a:rPr>
              <a:t>За центрами витрат</a:t>
            </a:r>
            <a:endParaRPr sz="2580" b="1" dirty="0">
              <a:solidFill>
                <a:srgbClr val="00B0F0"/>
              </a:solidFill>
            </a:endParaRPr>
          </a:p>
          <a:p>
            <a:pPr marL="9085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 dirty="0">
                <a:latin typeface="Calibri"/>
                <a:ea typeface="Calibri"/>
                <a:cs typeface="Calibri"/>
                <a:sym typeface="Calibri"/>
              </a:rPr>
              <a:t>На нижчому рівні робочої структури проекту знаходиться робочий пакет – по ньому відбувається облік робіт та ресурсів</a:t>
            </a:r>
            <a:r>
              <a:rPr lang="uk-UA"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9b759c442f_0_466"/>
          <p:cNvSpPr txBox="1">
            <a:spLocks noGrp="1"/>
          </p:cNvSpPr>
          <p:nvPr>
            <p:ph type="title"/>
          </p:nvPr>
        </p:nvSpPr>
        <p:spPr>
          <a:xfrm>
            <a:off x="817267" y="248152"/>
            <a:ext cx="10463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None/>
            </a:pPr>
            <a:r>
              <a:rPr lang="uk-UA" sz="2180" b="1">
                <a:solidFill>
                  <a:srgbClr val="00B0F0"/>
                </a:solidFill>
              </a:rPr>
              <a:t>Декомпозиція за продуктами, фазами життєвого циклу, центрами відповідальності проєкту (приклад)</a:t>
            </a:r>
            <a:endParaRPr sz="2180" b="1">
              <a:solidFill>
                <a:srgbClr val="00B0F0"/>
              </a:solidFill>
            </a:endParaRPr>
          </a:p>
        </p:txBody>
      </p:sp>
      <p:sp>
        <p:nvSpPr>
          <p:cNvPr id="188" name="Google Shape;188;g39b759c442f_0_466"/>
          <p:cNvSpPr txBox="1">
            <a:spLocks noGrp="1"/>
          </p:cNvSpPr>
          <p:nvPr>
            <p:ph type="sldNum" idx="12"/>
          </p:nvPr>
        </p:nvSpPr>
        <p:spPr>
          <a:xfrm>
            <a:off x="10167937" y="910828"/>
            <a:ext cx="5001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/>
              <a:t>16</a:t>
            </a:fld>
            <a:endParaRPr/>
          </a:p>
        </p:txBody>
      </p:sp>
      <p:pic>
        <p:nvPicPr>
          <p:cNvPr id="189" name="Google Shape;189;g39b759c442f_0_466"/>
          <p:cNvPicPr preferRelativeResize="0"/>
          <p:nvPr/>
        </p:nvPicPr>
        <p:blipFill rotWithShape="1">
          <a:blip r:embed="rId3">
            <a:alphaModFix/>
          </a:blip>
          <a:srcRect l="27164" t="21998" r="25585" b="13601"/>
          <a:stretch/>
        </p:blipFill>
        <p:spPr>
          <a:xfrm>
            <a:off x="1775520" y="910827"/>
            <a:ext cx="9217022" cy="529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b759c442f_0_635"/>
          <p:cNvSpPr txBox="1">
            <a:spLocks noGrp="1"/>
          </p:cNvSpPr>
          <p:nvPr>
            <p:ph type="title"/>
          </p:nvPr>
        </p:nvSpPr>
        <p:spPr>
          <a:xfrm>
            <a:off x="7288404" y="735212"/>
            <a:ext cx="4333500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uk-UA" sz="2000" b="1"/>
              <a:t>Приклад</a:t>
            </a:r>
            <a:br>
              <a:rPr lang="uk-UA" sz="2000" b="1"/>
            </a:br>
            <a:r>
              <a:rPr lang="uk-UA" sz="2000" b="1"/>
              <a:t>декомпозиція за продуктами проєкту</a:t>
            </a:r>
            <a:br>
              <a:rPr lang="uk-UA" sz="2000" b="1"/>
            </a:br>
            <a:r>
              <a:rPr lang="uk-UA" sz="1800" b="1">
                <a:solidFill>
                  <a:srgbClr val="C00000"/>
                </a:solidFill>
              </a:rPr>
              <a:t>(</a:t>
            </a:r>
            <a:r>
              <a:rPr lang="uk-UA" sz="2400" b="1">
                <a:solidFill>
                  <a:srgbClr val="C00000"/>
                </a:solidFill>
              </a:rPr>
              <a:t>deliverable based wbs</a:t>
            </a:r>
            <a:r>
              <a:rPr lang="uk-UA" sz="1800" b="1">
                <a:solidFill>
                  <a:srgbClr val="C00000"/>
                </a:solidFill>
              </a:rPr>
              <a:t>)</a:t>
            </a:r>
            <a:br>
              <a:rPr lang="uk-UA" sz="1800" b="1">
                <a:solidFill>
                  <a:srgbClr val="C00000"/>
                </a:solidFill>
              </a:rPr>
            </a:br>
            <a:r>
              <a:rPr lang="uk-UA" sz="1875" b="1">
                <a:solidFill>
                  <a:srgbClr val="C00000"/>
                </a:solidFill>
              </a:rPr>
              <a:t> </a:t>
            </a:r>
            <a:r>
              <a:rPr lang="uk-UA" sz="1350" i="1">
                <a:solidFill>
                  <a:srgbClr val="0070C0"/>
                </a:solidFill>
              </a:rPr>
              <a:t>https://www.workbreakdownstructure.com/</a:t>
            </a:r>
            <a:endParaRPr sz="1350" i="1">
              <a:solidFill>
                <a:srgbClr val="0070C0"/>
              </a:solidFill>
            </a:endParaRPr>
          </a:p>
        </p:txBody>
      </p:sp>
      <p:pic>
        <p:nvPicPr>
          <p:cNvPr id="196" name="Google Shape;196;g39b759c442f_0_635"/>
          <p:cNvPicPr preferRelativeResize="0"/>
          <p:nvPr/>
        </p:nvPicPr>
        <p:blipFill rotWithShape="1">
          <a:blip r:embed="rId3">
            <a:alphaModFix/>
          </a:blip>
          <a:srcRect l="31416" t="19109" r="21832" b="29186"/>
          <a:stretch/>
        </p:blipFill>
        <p:spPr>
          <a:xfrm>
            <a:off x="683872" y="415928"/>
            <a:ext cx="6108811" cy="285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9b759c442f_0_635"/>
          <p:cNvPicPr preferRelativeResize="0"/>
          <p:nvPr/>
        </p:nvPicPr>
        <p:blipFill rotWithShape="1">
          <a:blip r:embed="rId4">
            <a:alphaModFix/>
          </a:blip>
          <a:srcRect l="31580" t="16562" r="13419" b="48295"/>
          <a:stretch/>
        </p:blipFill>
        <p:spPr>
          <a:xfrm>
            <a:off x="5019040" y="3812836"/>
            <a:ext cx="6705600" cy="18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9b759c442f_0_635"/>
          <p:cNvSpPr txBox="1"/>
          <p:nvPr/>
        </p:nvSpPr>
        <p:spPr>
          <a:xfrm>
            <a:off x="790471" y="4005064"/>
            <a:ext cx="39492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lnSpcReduction="10000"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uk-UA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</a:t>
            </a:r>
            <a:endParaRPr/>
          </a:p>
          <a:p>
            <a:pPr marL="0" marR="0" lvl="0" indent="0" algn="ctr" rtl="0">
              <a:lnSpc>
                <a:spcPct val="10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uk-UA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декомпозиція за фазами життєвого циклу проєкту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5000"/>
              </a:lnSpc>
              <a:spcBef>
                <a:spcPts val="450"/>
              </a:spcBef>
              <a:spcAft>
                <a:spcPts val="0"/>
              </a:spcAft>
              <a:buClr>
                <a:srgbClr val="C00000"/>
              </a:buClr>
              <a:buSzPts val="1875"/>
              <a:buFont typeface="Calibri"/>
              <a:buNone/>
            </a:pPr>
            <a:r>
              <a:rPr lang="uk-UA" sz="1875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uk-UA" sz="2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phase based wbs</a:t>
            </a:r>
            <a:r>
              <a:rPr lang="uk-UA" sz="1875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uk-UA" sz="1875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1875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1350" b="0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https://www.workbreakdownstructure.com/</a:t>
            </a:r>
            <a:endParaRPr sz="1350" b="0" i="1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b759c442f_0_548"/>
          <p:cNvSpPr txBox="1">
            <a:spLocks noGrp="1"/>
          </p:cNvSpPr>
          <p:nvPr>
            <p:ph type="title"/>
          </p:nvPr>
        </p:nvSpPr>
        <p:spPr>
          <a:xfrm>
            <a:off x="1299587" y="281354"/>
            <a:ext cx="87372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Декомпозиція за продуктами проекту (приклад)</a:t>
            </a:r>
            <a:endParaRPr/>
          </a:p>
        </p:txBody>
      </p:sp>
      <p:pic>
        <p:nvPicPr>
          <p:cNvPr id="205" name="Google Shape;205;g39b759c442f_0_5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658" y="1204377"/>
            <a:ext cx="7760701" cy="49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b759c442f_0_554"/>
          <p:cNvSpPr txBox="1">
            <a:spLocks noGrp="1"/>
          </p:cNvSpPr>
          <p:nvPr>
            <p:ph type="title"/>
          </p:nvPr>
        </p:nvSpPr>
        <p:spPr>
          <a:xfrm>
            <a:off x="1123739" y="248151"/>
            <a:ext cx="97152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Декомпозиція за фазами життєвого циклу проєкту (приклад)</a:t>
            </a:r>
            <a:endParaRPr/>
          </a:p>
        </p:txBody>
      </p:sp>
      <p:pic>
        <p:nvPicPr>
          <p:cNvPr id="212" name="Google Shape;212;g39b759c442f_0_5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879" y="1205703"/>
            <a:ext cx="8200925" cy="44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98345" y="230018"/>
            <a:ext cx="105156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Тема 3: </a:t>
            </a:r>
            <a:r>
              <a:rPr lang="uk-UA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Планування змісту проєктів (WBS, OBS, RASCI)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346875"/>
            <a:ext cx="10515600" cy="51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888"/>
              <a:buNone/>
            </a:pPr>
            <a:r>
              <a:rPr lang="uk-UA" sz="7200">
                <a:latin typeface="Arial"/>
                <a:ea typeface="Arial"/>
                <a:cs typeface="Arial"/>
                <a:sym typeface="Arial"/>
              </a:rPr>
              <a:t>Основні питання теми:</a:t>
            </a:r>
            <a:endParaRPr sz="7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Що таке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зміст проєкту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 та як його планувати?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У чому полягає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повзучість змісту (scope creep)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 і як її уникнути?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Як створюється та використовується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структура робіт (WBS)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Які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правила та принципи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 побудови WBS (100%, 8/80 тощо)?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Що таке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структура команди (OBS)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 і як вона пов’язана з WBS?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Як створити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матрицю відповідальності (RASCI)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Як пов’язати WBS, OBS і RASCI у єдину систему планування?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Які особливості має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планування змісту в інноваційних (R&amp;D) проєктах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Як ураховуються </a:t>
            </a:r>
            <a:r>
              <a:rPr lang="uk-UA" sz="4765" b="1">
                <a:latin typeface="Arial"/>
                <a:ea typeface="Arial"/>
                <a:cs typeface="Arial"/>
                <a:sym typeface="Arial"/>
              </a:rPr>
              <a:t>TRL-рівні</a:t>
            </a:r>
            <a:r>
              <a:rPr lang="uk-UA" sz="4765">
                <a:latin typeface="Arial"/>
                <a:ea typeface="Arial"/>
                <a:cs typeface="Arial"/>
                <a:sym typeface="Arial"/>
              </a:rPr>
              <a:t> під час формування структури робіт?</a:t>
            </a:r>
            <a:br>
              <a:rPr lang="uk-UA" sz="4765">
                <a:latin typeface="Arial"/>
                <a:ea typeface="Arial"/>
                <a:cs typeface="Arial"/>
                <a:sym typeface="Arial"/>
              </a:rPr>
            </a:br>
            <a:endParaRPr sz="4765">
              <a:latin typeface="Arial"/>
              <a:ea typeface="Arial"/>
              <a:cs typeface="Arial"/>
              <a:sym typeface="Arial"/>
            </a:endParaRPr>
          </a:p>
          <a:p>
            <a:pPr marL="457200" lvl="0" indent="-3269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4765">
                <a:latin typeface="Arial"/>
                <a:ea typeface="Arial"/>
                <a:cs typeface="Arial"/>
                <a:sym typeface="Arial"/>
              </a:rPr>
              <a:t>Який результат роботи команди після побудови WBS-OBS-RASCI?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b759c442f_0_214"/>
          <p:cNvSpPr txBox="1">
            <a:spLocks noGrp="1"/>
          </p:cNvSpPr>
          <p:nvPr>
            <p:ph type="title"/>
          </p:nvPr>
        </p:nvSpPr>
        <p:spPr>
          <a:xfrm>
            <a:off x="678943" y="723480"/>
            <a:ext cx="17727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2674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WBS шаблон</a:t>
            </a:r>
            <a:r>
              <a:rPr lang="uk-UA" sz="1875" b="1">
                <a:solidFill>
                  <a:srgbClr val="C00000"/>
                </a:solidFill>
              </a:rPr>
              <a:t> </a:t>
            </a:r>
            <a:r>
              <a:rPr lang="uk-UA" sz="2580" b="1">
                <a:solidFill>
                  <a:srgbClr val="00B0F0"/>
                </a:solidFill>
              </a:rPr>
              <a:t>PM2</a:t>
            </a:r>
            <a:endParaRPr sz="1875">
              <a:solidFill>
                <a:srgbClr val="C00000"/>
              </a:solidFill>
            </a:endParaRPr>
          </a:p>
        </p:txBody>
      </p:sp>
      <p:pic>
        <p:nvPicPr>
          <p:cNvPr id="219" name="Google Shape;219;g39b759c442f_0_214"/>
          <p:cNvPicPr preferRelativeResize="0"/>
          <p:nvPr/>
        </p:nvPicPr>
        <p:blipFill rotWithShape="1">
          <a:blip r:embed="rId3">
            <a:alphaModFix/>
          </a:blip>
          <a:srcRect l="28023" t="28264" r="25162" b="10978"/>
          <a:stretch/>
        </p:blipFill>
        <p:spPr>
          <a:xfrm>
            <a:off x="3001107" y="844060"/>
            <a:ext cx="8148274" cy="446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b759c442f_0_220"/>
          <p:cNvSpPr txBox="1">
            <a:spLocks noGrp="1"/>
          </p:cNvSpPr>
          <p:nvPr>
            <p:ph type="title"/>
          </p:nvPr>
        </p:nvSpPr>
        <p:spPr>
          <a:xfrm>
            <a:off x="678944" y="723480"/>
            <a:ext cx="15783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75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WBS шаблон PM2</a:t>
            </a:r>
            <a:endParaRPr sz="1875">
              <a:solidFill>
                <a:srgbClr val="C00000"/>
              </a:solidFill>
            </a:endParaRPr>
          </a:p>
        </p:txBody>
      </p:sp>
      <p:pic>
        <p:nvPicPr>
          <p:cNvPr id="226" name="Google Shape;226;g39b759c442f_0_220"/>
          <p:cNvPicPr preferRelativeResize="0"/>
          <p:nvPr/>
        </p:nvPicPr>
        <p:blipFill rotWithShape="1">
          <a:blip r:embed="rId3">
            <a:alphaModFix/>
          </a:blip>
          <a:srcRect l="21756" t="23379" r="22967" b="17817"/>
          <a:stretch/>
        </p:blipFill>
        <p:spPr>
          <a:xfrm>
            <a:off x="2257260" y="1165607"/>
            <a:ext cx="9448171" cy="424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Правила побудови WBS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232" name="Google Shape;232;p7"/>
          <p:cNvSpPr txBox="1">
            <a:spLocks noGrp="1"/>
          </p:cNvSpPr>
          <p:nvPr>
            <p:ph type="body" idx="1"/>
          </p:nvPr>
        </p:nvSpPr>
        <p:spPr>
          <a:xfrm>
            <a:off x="838200" y="1629424"/>
            <a:ext cx="10515600" cy="3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b="1">
                <a:latin typeface="Arial"/>
                <a:ea typeface="Arial"/>
                <a:cs typeface="Arial"/>
                <a:sym typeface="Arial"/>
              </a:rPr>
              <a:t>Правило 100%</a:t>
            </a:r>
            <a:r>
              <a:rPr lang="uk-UA" sz="2400">
                <a:latin typeface="Arial"/>
                <a:ea typeface="Arial"/>
                <a:cs typeface="Arial"/>
                <a:sym typeface="Arial"/>
              </a:rPr>
              <a:t> — WBS охоплює всі роботи проєкту</a:t>
            </a:r>
            <a:br>
              <a:rPr lang="uk-UA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b="1">
                <a:latin typeface="Arial"/>
                <a:ea typeface="Arial"/>
                <a:cs typeface="Arial"/>
                <a:sym typeface="Arial"/>
              </a:rPr>
              <a:t>Правило 8/80</a:t>
            </a:r>
            <a:r>
              <a:rPr lang="uk-UA" sz="2400">
                <a:latin typeface="Arial"/>
                <a:ea typeface="Arial"/>
                <a:cs typeface="Arial"/>
                <a:sym typeface="Arial"/>
              </a:rPr>
              <a:t> — робочий пакет ≈ від 8 до 80 годин</a:t>
            </a:r>
            <a:br>
              <a:rPr lang="uk-UA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b="1">
                <a:latin typeface="Arial"/>
                <a:ea typeface="Arial"/>
                <a:cs typeface="Arial"/>
                <a:sym typeface="Arial"/>
              </a:rPr>
              <a:t>Правило звітного періоду</a:t>
            </a:r>
            <a:r>
              <a:rPr lang="uk-UA" sz="2400">
                <a:latin typeface="Arial"/>
                <a:ea typeface="Arial"/>
                <a:cs typeface="Arial"/>
                <a:sym typeface="Arial"/>
              </a:rPr>
              <a:t> — тривалість завдання ≤ період звіту</a:t>
            </a:r>
            <a:br>
              <a:rPr lang="uk-UA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b="1">
                <a:latin typeface="Arial"/>
                <a:ea typeface="Arial"/>
                <a:cs typeface="Arial"/>
                <a:sym typeface="Arial"/>
              </a:rPr>
              <a:t>Правило корисності</a:t>
            </a:r>
            <a:r>
              <a:rPr lang="uk-UA" sz="2400">
                <a:latin typeface="Arial"/>
                <a:ea typeface="Arial"/>
                <a:cs typeface="Arial"/>
                <a:sym typeface="Arial"/>
              </a:rPr>
              <a:t> — деталізуйте лише там, де це підвищує контроль і оцінку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9b759c442f_0_51"/>
          <p:cNvSpPr txBox="1">
            <a:spLocks noGrp="1"/>
          </p:cNvSpPr>
          <p:nvPr>
            <p:ph type="title"/>
          </p:nvPr>
        </p:nvSpPr>
        <p:spPr>
          <a:xfrm>
            <a:off x="1219200" y="423681"/>
            <a:ext cx="97935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3100" b="1">
                <a:solidFill>
                  <a:srgbClr val="00B0F0"/>
                </a:solidFill>
              </a:rPr>
              <a:t>Правила створення раціональних структур робіт (WBS)</a:t>
            </a:r>
            <a:endParaRPr sz="3100" b="1">
              <a:solidFill>
                <a:srgbClr val="00B0F0"/>
              </a:solidFill>
            </a:endParaRPr>
          </a:p>
        </p:txBody>
      </p:sp>
      <p:sp>
        <p:nvSpPr>
          <p:cNvPr id="238" name="Google Shape;238;g39b759c442f_0_51"/>
          <p:cNvSpPr txBox="1">
            <a:spLocks noGrp="1"/>
          </p:cNvSpPr>
          <p:nvPr>
            <p:ph type="body" idx="1"/>
          </p:nvPr>
        </p:nvSpPr>
        <p:spPr>
          <a:xfrm>
            <a:off x="1219200" y="1206925"/>
            <a:ext cx="10017600" cy="5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/>
              <a:t>Правило 8/80 </a:t>
            </a:r>
            <a:r>
              <a:rPr lang="uk-UA" sz="1800"/>
              <a:t>– робочий пакет (нижчий рівень WBS) по трудомісткості має бути між 8 годинами (1 роб. день) та 80 годинами (10 роб. днів)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/>
              <a:t>Правило 100% </a:t>
            </a:r>
            <a:r>
              <a:rPr lang="uk-UA" sz="180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uk-UA" sz="1800" b="1"/>
              <a:t> </a:t>
            </a:r>
            <a:r>
              <a:rPr lang="uk-UA" sz="1800"/>
              <a:t>означає, що верхній рівень покриває весь зміст; також правило 100% застосовується для кожного рівня розбиття WBS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/>
              <a:t>Правило звітного періоду </a:t>
            </a:r>
            <a:r>
              <a:rPr lang="uk-UA" sz="1800"/>
              <a:t>– продовження кожної задачі не повинно бути довшим періоду звітування (якщо звітування щотижня, то роботу доцільну розбити на пакети по тижню)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/>
              <a:t>Правило «корисності» - </a:t>
            </a:r>
            <a:r>
              <a:rPr lang="uk-UA" sz="1800"/>
              <a:t>при деталізації завдань варто враховувати три причини, що обумовлюють доцільність такого розподілу: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 b="1"/>
              <a:t>- </a:t>
            </a:r>
            <a:r>
              <a:rPr lang="uk-UA" sz="1900" b="1"/>
              <a:t>оцінка</a:t>
            </a:r>
            <a:r>
              <a:rPr lang="uk-UA" sz="1500" b="1"/>
              <a:t> </a:t>
            </a:r>
            <a:r>
              <a:rPr lang="uk-UA" sz="1500"/>
              <a:t>- завдання, отримане в результаті деталізації, легке в оцінюванні (менша тривалість в часі і, відповідно, менша невизначеність);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 b="1"/>
              <a:t>- </a:t>
            </a:r>
            <a:r>
              <a:rPr lang="uk-UA" sz="1900" b="1"/>
              <a:t>розподіл ролей </a:t>
            </a:r>
            <a:r>
              <a:rPr lang="uk-UA" sz="1500"/>
              <a:t>– менші і більш детальні завдання легше розподілити між окремими виконавцями;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 b="1"/>
              <a:t>- </a:t>
            </a:r>
            <a:r>
              <a:rPr lang="uk-UA" sz="1900" b="1"/>
              <a:t>контроль виконання </a:t>
            </a:r>
            <a:r>
              <a:rPr lang="uk-UA" sz="1500"/>
              <a:t>– менші завдання легше піддаються контролю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9b759c442f_0_131"/>
          <p:cNvSpPr txBox="1">
            <a:spLocks noGrp="1"/>
          </p:cNvSpPr>
          <p:nvPr>
            <p:ph type="title"/>
          </p:nvPr>
        </p:nvSpPr>
        <p:spPr>
          <a:xfrm>
            <a:off x="909375" y="261258"/>
            <a:ext cx="41400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3100" b="1">
                <a:solidFill>
                  <a:srgbClr val="00B0F0"/>
                </a:solidFill>
              </a:rPr>
              <a:t>Кроки створення WBS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9b759c442f_0_131"/>
          <p:cNvSpPr txBox="1">
            <a:spLocks noGrp="1"/>
          </p:cNvSpPr>
          <p:nvPr>
            <p:ph type="body" idx="1"/>
          </p:nvPr>
        </p:nvSpPr>
        <p:spPr>
          <a:xfrm>
            <a:off x="883921" y="1019220"/>
            <a:ext cx="4683600" cy="3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 b="1"/>
              <a:t>1) ЗІБРАТИ ВАЖЛИВІ ДОКУМЕНТИ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/>
              <a:t>Зберіть важливі проєктні документи.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/>
              <a:t>Визначте вміст, що містить результати проєкту, такі як Статут проєкту, Заява про сферу діяльності та допоміжні плани План управління проєктами.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 b="1"/>
              <a:t>2) ВИЗНАЧИТИ КЛЮЧОВИХ ЧЛЕНІВ КОМАНДИ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/>
              <a:t>Визначте відповідних членів команди проєкту.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/>
              <a:t>Проаналізуйте документи та визначте результати.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 b="1"/>
              <a:t>3) ВИЗНАЧИТИ ЕЛЕМЕНТИ WBS РІВНЯ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/>
              <a:t>Визначте елементи 1-го рівня. Елементи рівня 1 - це короткий опис результатів, який повинен охоплювати 100% обсягу проєкту.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uk-UA" sz="1500"/>
              <a:t>Переконайтеся, що 100% обсягу охоплено. Це прийнято </a:t>
            </a:r>
            <a:r>
              <a:rPr lang="uk-UA" sz="1500" b="1">
                <a:solidFill>
                  <a:srgbClr val="C00000"/>
                </a:solidFill>
              </a:rPr>
              <a:t>називати правилом 100%</a:t>
            </a:r>
            <a:r>
              <a:rPr lang="uk-UA" sz="150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</p:txBody>
      </p:sp>
      <p:sp>
        <p:nvSpPr>
          <p:cNvPr id="246" name="Google Shape;246;g39b759c442f_0_131"/>
          <p:cNvSpPr txBox="1"/>
          <p:nvPr/>
        </p:nvSpPr>
        <p:spPr>
          <a:xfrm>
            <a:off x="5567681" y="548679"/>
            <a:ext cx="5841900" cy="4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РОЗБИТИ ЕЛЕМЕНТИ WBS (ДЕКОМПОЗИЦІЯ)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Почніть процес розбиття результатів рівня 1 на результати нижчого рівня. Ця техніка «розбиття» називається декомпозицією.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Розбивати роботу слід до тих пір, поки роботою зможе керувати окрема особа чи організація. Всі елементи WBS мають бути взаємовиключні.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Задайте питання, чи може додаткове розкладання зробити проект більш керованим? Якщо відповідь "ні", то WBS готова.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СТВОРИТИ СЛОВНИК WBS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Визначте зміст словника WBS. Словник WBS - це опис роботи, висвітленої в кожному елементі WBS. Елементи найнижчого рівня в WBS називаються робочими пакетами.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Створіть описи словника WBS на рівні робочого пакету з достатньою деталізацією, щоб забезпечити 100% охоплення проєкту. Описи повинні включати таку інформацію, як межі, етапи, ризики, власник, витрати тощо.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СТВОРИТИ ГРАФІК ГАНТА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необхідності розподіліть робочі пакети за видами діяльності.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-UA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Експортуйте структуру розподілу робіт у діаграму Ганта для подальшого планування та відстеження проєкту</a:t>
            </a:r>
            <a:endParaRPr/>
          </a:p>
        </p:txBody>
      </p:sp>
      <p:sp>
        <p:nvSpPr>
          <p:cNvPr id="247" name="Google Shape;247;g39b759c442f_0_131"/>
          <p:cNvSpPr txBox="1"/>
          <p:nvPr/>
        </p:nvSpPr>
        <p:spPr>
          <a:xfrm>
            <a:off x="909375" y="5216138"/>
            <a:ext cx="105255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lang="uk-UA" sz="1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Застереження: </a:t>
            </a:r>
            <a:r>
              <a:rPr lang="uk-UA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Можна занадто сильно розбити роботи. Наскільки це занадто? Оскільки збір, аналіз та звітність даних про витрати та графік пов’язані з WBS, то дуже детальна WBS може вимагати значної кількості непотрібних зусиль для управління. Тому слід уникати неефективної декомпозиції робіт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Приклад WBS (інноваційний проєкт)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253" name="Google Shape;253;p8"/>
          <p:cNvSpPr txBox="1">
            <a:spLocks noGrp="1"/>
          </p:cNvSpPr>
          <p:nvPr>
            <p:ph type="body" idx="1"/>
          </p:nvPr>
        </p:nvSpPr>
        <p:spPr>
          <a:xfrm>
            <a:off x="838200" y="1478275"/>
            <a:ext cx="5261700" cy="4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Deliverable 1: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MVP прототип технології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1.1 Дослідження користувацьких потреб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1.1.1 Опитування цільової групи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1.1.2 Аналіз результатів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1.2 Розробка концепції продукту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1.2.1 Технічне завдання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1.2.2 3D-модель прототипу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375" y="1566230"/>
            <a:ext cx="5787299" cy="38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OBS — Organizational Breakdown Structure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838200" y="1478279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OBS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це структура учасників проєкту, яка показує, </a:t>
            </a: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хто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виконує </a:t>
            </a: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роботи.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Структура відображає підрозділи, ролі або конкретних осіб.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1" name="Google Shape;261;p9"/>
          <p:cNvGraphicFramePr/>
          <p:nvPr/>
        </p:nvGraphicFramePr>
        <p:xfrm>
          <a:off x="960150" y="2910925"/>
          <a:ext cx="9959725" cy="2905675"/>
        </p:xfrm>
        <a:graphic>
          <a:graphicData uri="http://schemas.openxmlformats.org/drawingml/2006/table">
            <a:tbl>
              <a:tblPr>
                <a:noFill/>
                <a:tableStyleId>{AB173FAC-D59E-414A-AEE0-4CB349290D1E}</a:tableStyleId>
              </a:tblPr>
              <a:tblGrid>
                <a:gridCol w="306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Роль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Ім’я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Функції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Project Manager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>
                          <a:solidFill>
                            <a:schemeClr val="dk1"/>
                          </a:solidFill>
                        </a:rPr>
                        <a:t>Ім’я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Координація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Research Lead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>
                          <a:solidFill>
                            <a:schemeClr val="dk1"/>
                          </a:solidFill>
                        </a:rPr>
                        <a:t>Ім’я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Технічна розробка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Analyst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>
                          <a:solidFill>
                            <a:schemeClr val="dk1"/>
                          </a:solidFill>
                        </a:rPr>
                        <a:t>Ім’я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Опитування, аналітика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9b759c442f_0_718"/>
          <p:cNvSpPr txBox="1">
            <a:spLocks noGrp="1"/>
          </p:cNvSpPr>
          <p:nvPr>
            <p:ph type="title"/>
          </p:nvPr>
        </p:nvSpPr>
        <p:spPr>
          <a:xfrm>
            <a:off x="990600" y="325944"/>
            <a:ext cx="102108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Двоспрямована структура проєкту створення комп’ютерного центру</a:t>
            </a:r>
            <a:endParaRPr sz="3659"/>
          </a:p>
        </p:txBody>
      </p:sp>
      <p:pic>
        <p:nvPicPr>
          <p:cNvPr id="268" name="Google Shape;268;g39b759c442f_0_7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412" y="1095270"/>
            <a:ext cx="6996614" cy="468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b759c442f_0_799"/>
          <p:cNvSpPr txBox="1">
            <a:spLocks noGrp="1"/>
          </p:cNvSpPr>
          <p:nvPr>
            <p:ph type="title"/>
          </p:nvPr>
        </p:nvSpPr>
        <p:spPr>
          <a:xfrm>
            <a:off x="849350" y="205376"/>
            <a:ext cx="104931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930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Система кодування проєкту</a:t>
            </a:r>
            <a:br>
              <a:rPr lang="uk-UA" sz="2580" b="1">
                <a:solidFill>
                  <a:srgbClr val="00B0F0"/>
                </a:solidFill>
              </a:rPr>
            </a:br>
            <a:r>
              <a:rPr lang="uk-UA" sz="2580" b="1">
                <a:solidFill>
                  <a:srgbClr val="00B0F0"/>
                </a:solidFill>
              </a:rPr>
              <a:t>(приклад для проєкту створення комп’ютерного центру)</a:t>
            </a:r>
            <a:endParaRPr sz="2580" b="1">
              <a:solidFill>
                <a:srgbClr val="00B0F0"/>
              </a:solidFill>
            </a:endParaRPr>
          </a:p>
        </p:txBody>
      </p:sp>
      <p:pic>
        <p:nvPicPr>
          <p:cNvPr id="274" name="Google Shape;274;g39b759c442f_0_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999" y="1057534"/>
            <a:ext cx="7429028" cy="482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9b759c442f_0_879"/>
          <p:cNvSpPr txBox="1">
            <a:spLocks noGrp="1"/>
          </p:cNvSpPr>
          <p:nvPr>
            <p:ph type="title"/>
          </p:nvPr>
        </p:nvSpPr>
        <p:spPr>
          <a:xfrm>
            <a:off x="1622568" y="376842"/>
            <a:ext cx="964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uk-UA" sz="2580" b="1">
                <a:solidFill>
                  <a:srgbClr val="00B0F0"/>
                </a:solidFill>
              </a:rPr>
              <a:t>CTR (Cost-Time-Resources) – словник</a:t>
            </a:r>
            <a:endParaRPr sz="2580" b="1">
              <a:solidFill>
                <a:srgbClr val="00B0F0"/>
              </a:solidFill>
            </a:endParaRPr>
          </a:p>
        </p:txBody>
      </p:sp>
      <p:sp>
        <p:nvSpPr>
          <p:cNvPr id="280" name="Google Shape;280;g39b759c442f_0_879"/>
          <p:cNvSpPr txBox="1">
            <a:spLocks noGrp="1"/>
          </p:cNvSpPr>
          <p:nvPr>
            <p:ph type="body" idx="1"/>
          </p:nvPr>
        </p:nvSpPr>
        <p:spPr>
          <a:xfrm>
            <a:off x="924448" y="1037092"/>
            <a:ext cx="10230900" cy="26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CTR словник враховує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OBS (організаційну структуру)/WBS (робочу структуру)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Кодування робіт та відповідальних осіб/ виконавців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Визначення елементів та обліку затрат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uk-UA" sz="2400">
                <a:latin typeface="Calibri"/>
                <a:ea typeface="Calibri"/>
                <a:cs typeface="Calibri"/>
                <a:sym typeface="Calibri"/>
              </a:rPr>
              <a:t>Розуміння кожним із залучених осіб до проекту значення і змісту кожного з елементів структур</a:t>
            </a:r>
            <a:endParaRPr/>
          </a:p>
        </p:txBody>
      </p:sp>
      <p:pic>
        <p:nvPicPr>
          <p:cNvPr id="281" name="Google Shape;281;g39b759c442f_0_8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572" y="4086159"/>
            <a:ext cx="8050262" cy="187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9864a7a6f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dirty="0"/>
              <a:t> </a:t>
            </a:r>
            <a:r>
              <a:rPr lang="uk-UA" sz="3200" b="1" dirty="0">
                <a:solidFill>
                  <a:srgbClr val="00B0F0"/>
                </a:solidFill>
              </a:rPr>
              <a:t>Основне джерело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04" name="Google Shape;104;g389864a7a6f_0_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uk-UA" dirty="0"/>
              <a:t>PM2 Project </a:t>
            </a:r>
            <a:r>
              <a:rPr lang="uk-UA" dirty="0" err="1"/>
              <a:t>Management</a:t>
            </a:r>
            <a:r>
              <a:rPr lang="uk-UA" dirty="0"/>
              <a:t> </a:t>
            </a:r>
            <a:r>
              <a:rPr lang="uk-UA" dirty="0" err="1"/>
              <a:t>Methodology</a:t>
            </a:r>
            <a:r>
              <a:rPr lang="uk-UA" dirty="0"/>
              <a:t>. </a:t>
            </a:r>
            <a:r>
              <a:rPr lang="uk-UA" dirty="0" err="1"/>
              <a:t>Guide</a:t>
            </a:r>
            <a:r>
              <a:rPr lang="uk-UA" dirty="0"/>
              <a:t> 3.0 / </a:t>
            </a:r>
            <a:r>
              <a:rPr lang="uk-UA" dirty="0" err="1"/>
              <a:t>European</a:t>
            </a:r>
            <a:r>
              <a:rPr lang="uk-UA" dirty="0"/>
              <a:t> </a:t>
            </a:r>
            <a:r>
              <a:rPr lang="uk-UA" dirty="0" err="1"/>
              <a:t>Commission</a:t>
            </a:r>
            <a:r>
              <a:rPr lang="uk-UA" dirty="0"/>
              <a:t>. </a:t>
            </a:r>
            <a:r>
              <a:rPr lang="uk-UA" dirty="0" err="1"/>
              <a:t>Centre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Excellence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Project </a:t>
            </a:r>
            <a:r>
              <a:rPr lang="uk-UA" dirty="0" err="1"/>
              <a:t>Management</a:t>
            </a:r>
            <a:r>
              <a:rPr lang="uk-UA" dirty="0"/>
              <a:t> (CoEPM²) – </a:t>
            </a:r>
            <a:r>
              <a:rPr lang="uk-UA" dirty="0" err="1"/>
              <a:t>Brussels</a:t>
            </a:r>
            <a:r>
              <a:rPr lang="uk-UA" dirty="0"/>
              <a:t>, </a:t>
            </a:r>
            <a:r>
              <a:rPr lang="uk-UA" dirty="0" err="1"/>
              <a:t>Luxembourg</a:t>
            </a:r>
            <a:r>
              <a:rPr lang="uk-UA" dirty="0"/>
              <a:t>, 2021, p.147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uk-UA" dirty="0"/>
              <a:t>Посилання:</a:t>
            </a:r>
            <a:r>
              <a:rPr lang="uk-UA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uk-UA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PM² </a:t>
            </a:r>
            <a:r>
              <a:rPr lang="uk-UA" b="1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Guide</a:t>
            </a:r>
            <a:r>
              <a:rPr lang="uk-UA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3.0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uk-UA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uk-UA" dirty="0"/>
              <a:t>Артефакт </a:t>
            </a:r>
            <a:r>
              <a:rPr lang="uk-UA" sz="3200" b="1" dirty="0">
                <a:solidFill>
                  <a:srgbClr val="00B0F0"/>
                </a:solidFill>
              </a:rPr>
              <a:t>Project </a:t>
            </a:r>
            <a:r>
              <a:rPr lang="uk-UA" sz="3200" b="1" dirty="0" err="1">
                <a:solidFill>
                  <a:srgbClr val="00B0F0"/>
                </a:solidFill>
              </a:rPr>
              <a:t>WorkPlan</a:t>
            </a:r>
            <a:r>
              <a:rPr lang="uk-UA" sz="3200" b="1" dirty="0">
                <a:solidFill>
                  <a:srgbClr val="00B0F0"/>
                </a:solidFill>
              </a:rPr>
              <a:t> </a:t>
            </a:r>
            <a:r>
              <a:rPr lang="uk-UA" dirty="0"/>
              <a:t>(док на гугл диску </a:t>
            </a:r>
            <a:r>
              <a:rPr lang="uk-UA" u="sng" dirty="0">
                <a:solidFill>
                  <a:schemeClr val="hlink"/>
                </a:solidFill>
                <a:hlinkClick r:id="rId4"/>
              </a:rPr>
              <a:t>https://docs.google.com/document/d/1EfPMg-BLqKgfFWIqR-9mtaSJ8QAxWvRx/edit</a:t>
            </a:r>
            <a:r>
              <a:rPr lang="uk-UA" dirty="0"/>
              <a:t> )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RASCI Matrix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287" name="Google Shape;287;p10"/>
          <p:cNvSpPr txBox="1">
            <a:spLocks noGrp="1"/>
          </p:cNvSpPr>
          <p:nvPr>
            <p:ph type="body" idx="1"/>
          </p:nvPr>
        </p:nvSpPr>
        <p:spPr>
          <a:xfrm>
            <a:off x="838200" y="1478275"/>
            <a:ext cx="3108900" cy="4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RASCI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інструмент розподілу відповідальності: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Responsible (виконує)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Accountable (відповідає)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Support (допомагає)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Consulted (консультує)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— Informed (поінформований)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88" name="Google Shape;28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500" y="1630673"/>
            <a:ext cx="7695225" cy="34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9b540e2cfe_0_26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RASCI Matrix (приклад)</a:t>
            </a:r>
            <a:endParaRPr sz="3200" b="1">
              <a:solidFill>
                <a:srgbClr val="00B0F0"/>
              </a:solidFill>
            </a:endParaRPr>
          </a:p>
        </p:txBody>
      </p:sp>
      <p:graphicFrame>
        <p:nvGraphicFramePr>
          <p:cNvPr id="294" name="Google Shape;294;g39b540e2cfe_0_26"/>
          <p:cNvGraphicFramePr/>
          <p:nvPr/>
        </p:nvGraphicFramePr>
        <p:xfrm>
          <a:off x="1093050" y="2140550"/>
          <a:ext cx="9789550" cy="3222565"/>
        </p:xfrm>
        <a:graphic>
          <a:graphicData uri="http://schemas.openxmlformats.org/drawingml/2006/table">
            <a:tbl>
              <a:tblPr>
                <a:noFill/>
                <a:tableStyleId>{AB173FAC-D59E-414A-AEE0-4CB349290D1E}</a:tableStyleId>
              </a:tblPr>
              <a:tblGrid>
                <a:gridCol w="312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Завдання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PM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Research Lead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Engineer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/>
                        <a:t>Communication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Аналіз потреб користувачів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A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I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Розробка MVP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A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C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Презентація результатів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A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9b759c442f_0_962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Приклад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300" name="Google Shape;300;g39b759c442f_0_962"/>
          <p:cNvSpPr txBox="1">
            <a:spLocks noGrp="1"/>
          </p:cNvSpPr>
          <p:nvPr>
            <p:ph type="body" idx="1"/>
          </p:nvPr>
        </p:nvSpPr>
        <p:spPr>
          <a:xfrm>
            <a:off x="838200" y="1478275"/>
            <a:ext cx="3766500" cy="4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1100" b="1">
                <a:latin typeface="Arial"/>
                <a:ea typeface="Arial"/>
                <a:cs typeface="Arial"/>
                <a:sym typeface="Arial"/>
              </a:rPr>
              <a:t>Ситуація:</a:t>
            </a:r>
            <a:br>
              <a:rPr lang="uk-UA" sz="1100" b="1">
                <a:latin typeface="Arial"/>
                <a:ea typeface="Arial"/>
                <a:cs typeface="Arial"/>
                <a:sym typeface="Arial"/>
              </a:rPr>
            </a:br>
            <a:r>
              <a:rPr lang="uk-UA" sz="1100">
                <a:latin typeface="Arial"/>
                <a:ea typeface="Arial"/>
                <a:cs typeface="Arial"/>
                <a:sym typeface="Arial"/>
              </a:rPr>
              <a:t> Команда готує заявку на грант. Є 4 ключові завдання: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Написання технічного опису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Розрахунок бюджету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Підготовка заявки на патент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Презентація результатів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1100" b="1">
                <a:latin typeface="Arial"/>
                <a:ea typeface="Arial"/>
                <a:cs typeface="Arial"/>
                <a:sym typeface="Arial"/>
              </a:rPr>
              <a:t>Команда: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PM — Project Manager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RL — Research Lead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FO — Financial Officer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IP — IP Specialist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32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CO — Communication Officer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Поясніть: чому важливо розділяти R (Responsible) і A (Accountable)?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1" name="Google Shape;301;g39b759c442f_0_962"/>
          <p:cNvGraphicFramePr/>
          <p:nvPr/>
        </p:nvGraphicFramePr>
        <p:xfrm>
          <a:off x="5373250" y="1286800"/>
          <a:ext cx="5770625" cy="4224775"/>
        </p:xfrm>
        <a:graphic>
          <a:graphicData uri="http://schemas.openxmlformats.org/drawingml/2006/table">
            <a:tbl>
              <a:tblPr>
                <a:noFill/>
                <a:tableStyleId>{AB173FAC-D59E-414A-AEE0-4CB349290D1E}</a:tableStyleId>
              </a:tblPr>
              <a:tblGrid>
                <a:gridCol w="213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Завдання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PM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RL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FO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IP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CO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9b759c442f_0_971"/>
          <p:cNvSpPr txBox="1">
            <a:spLocks noGrp="1"/>
          </p:cNvSpPr>
          <p:nvPr>
            <p:ph type="title"/>
          </p:nvPr>
        </p:nvSpPr>
        <p:spPr>
          <a:xfrm>
            <a:off x="960125" y="501875"/>
            <a:ext cx="52947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Приклад: пояснення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307" name="Google Shape;307;g39b759c442f_0_971"/>
          <p:cNvSpPr txBox="1">
            <a:spLocks noGrp="1"/>
          </p:cNvSpPr>
          <p:nvPr>
            <p:ph type="body" idx="1"/>
          </p:nvPr>
        </p:nvSpPr>
        <p:spPr>
          <a:xfrm>
            <a:off x="838200" y="1036425"/>
            <a:ext cx="4939500" cy="5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uk-UA" sz="1100" b="1">
                <a:latin typeface="Arial"/>
                <a:ea typeface="Arial"/>
                <a:cs typeface="Arial"/>
                <a:sym typeface="Arial"/>
              </a:rPr>
              <a:t>Ситуація:</a:t>
            </a:r>
            <a:br>
              <a:rPr lang="uk-UA" sz="1100" b="1">
                <a:latin typeface="Arial"/>
                <a:ea typeface="Arial"/>
                <a:cs typeface="Arial"/>
                <a:sym typeface="Arial"/>
              </a:rPr>
            </a:br>
            <a:r>
              <a:rPr lang="uk-UA" sz="1100">
                <a:latin typeface="Arial"/>
                <a:ea typeface="Arial"/>
                <a:cs typeface="Arial"/>
                <a:sym typeface="Arial"/>
              </a:rPr>
              <a:t> Команда готує заявку на грант. Є 4 ключові завдання: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Написання технічного опису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Розрахунок бюджету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Підготовка заявки на патент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Презентація результатів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uk-UA" sz="1100" b="1">
                <a:latin typeface="Arial"/>
                <a:ea typeface="Arial"/>
                <a:cs typeface="Arial"/>
                <a:sym typeface="Arial"/>
              </a:rPr>
              <a:t>Команда: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PM — Project Manager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RL — Research Lead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FO — Financial Officer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IP — IP Specialist</a:t>
            </a:r>
            <a:br>
              <a:rPr lang="uk-UA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uk-UA" sz="1100">
                <a:latin typeface="Arial"/>
                <a:ea typeface="Arial"/>
                <a:cs typeface="Arial"/>
                <a:sym typeface="Arial"/>
              </a:rPr>
              <a:t>CO — Communication Officer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Поясніть: чому важливо розділяти R (Responsible) і A (Accountable)?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g39b759c442f_0_971"/>
          <p:cNvGraphicFramePr/>
          <p:nvPr/>
        </p:nvGraphicFramePr>
        <p:xfrm>
          <a:off x="6700575" y="758275"/>
          <a:ext cx="5018025" cy="2637000"/>
        </p:xfrm>
        <a:graphic>
          <a:graphicData uri="http://schemas.openxmlformats.org/drawingml/2006/table">
            <a:tbl>
              <a:tblPr>
                <a:noFill/>
                <a:tableStyleId>{AB173FAC-D59E-414A-AEE0-4CB349290D1E}</a:tableStyleId>
              </a:tblPr>
              <a:tblGrid>
                <a:gridCol w="28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Завдання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PM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RL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FO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IP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CO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1. Технічний опис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2. Розрахунок бюджету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3. Патентування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4. Презентація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9b759c442f_0_980"/>
          <p:cNvSpPr txBox="1">
            <a:spLocks noGrp="1"/>
          </p:cNvSpPr>
          <p:nvPr>
            <p:ph type="title"/>
          </p:nvPr>
        </p:nvSpPr>
        <p:spPr>
          <a:xfrm>
            <a:off x="735075" y="269850"/>
            <a:ext cx="110133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2300" b="1">
                <a:solidFill>
                  <a:srgbClr val="00B0F0"/>
                </a:solidFill>
              </a:rPr>
              <a:t>Приклад: пояснення Чому важливо розділяти R (Responsible) і A (Accountable):</a:t>
            </a:r>
            <a:endParaRPr sz="2300" b="1">
              <a:solidFill>
                <a:srgbClr val="00B0F0"/>
              </a:solidFill>
            </a:endParaRPr>
          </a:p>
        </p:txBody>
      </p:sp>
      <p:sp>
        <p:nvSpPr>
          <p:cNvPr id="314" name="Google Shape;314;g39b759c442f_0_980"/>
          <p:cNvSpPr txBox="1">
            <a:spLocks noGrp="1"/>
          </p:cNvSpPr>
          <p:nvPr>
            <p:ph type="body" idx="1"/>
          </p:nvPr>
        </p:nvSpPr>
        <p:spPr>
          <a:xfrm>
            <a:off x="838200" y="2936000"/>
            <a:ext cx="6228600" cy="3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300" b="1">
                <a:solidFill>
                  <a:srgbClr val="00B0F0"/>
                </a:solidFill>
              </a:rPr>
              <a:t>Суть різниці: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“Responsible” —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робить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;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“Accountable” —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гарантує, що зроблено правильно і вчасно.</a:t>
            </a:r>
            <a:br>
              <a:rPr lang="uk-UA" sz="1100" b="1">
                <a:latin typeface="Arial"/>
                <a:ea typeface="Arial"/>
                <a:cs typeface="Arial"/>
                <a:sym typeface="Arial"/>
              </a:rPr>
            </a:b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300" b="1">
                <a:solidFill>
                  <a:srgbClr val="00B0F0"/>
                </a:solidFill>
              </a:rPr>
              <a:t>Чому важливо: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Щоб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уникнути дублювання відповідальності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— не двоє людей відповідають за один результат.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Щоб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зрозуміти, хто приймає фінальне рішення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Щоб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контроль і виконання не змішувалися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— це допомагає ефективно керувати командою.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У PM², як і в інших методологіях, на кожне завдання має бути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тільки один “A”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, але може бути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кілька “R”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/>
          </a:p>
        </p:txBody>
      </p:sp>
      <p:graphicFrame>
        <p:nvGraphicFramePr>
          <p:cNvPr id="315" name="Google Shape;315;g39b759c442f_0_980"/>
          <p:cNvGraphicFramePr/>
          <p:nvPr/>
        </p:nvGraphicFramePr>
        <p:xfrm>
          <a:off x="1235200" y="1088075"/>
          <a:ext cx="10571275" cy="1640723"/>
        </p:xfrm>
        <a:graphic>
          <a:graphicData uri="http://schemas.openxmlformats.org/drawingml/2006/table">
            <a:tbl>
              <a:tblPr>
                <a:noFill/>
                <a:tableStyleId>{AB173FAC-D59E-414A-AEE0-4CB349290D1E}</a:tableStyleId>
              </a:tblPr>
              <a:tblGrid>
                <a:gridCol w="150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/>
                        <a:t>Роль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/>
                        <a:t>Хто це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/>
                        <a:t>Що робить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/>
                        <a:t>Приклад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/>
                        <a:t>R — Responsible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Виконавець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Безпосередньо </a:t>
                      </a:r>
                      <a:r>
                        <a:rPr lang="uk-UA" b="1"/>
                        <a:t>виконує роботу</a:t>
                      </a:r>
                      <a:r>
                        <a:rPr lang="uk-UA"/>
                        <a:t> або завдання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Інженер, дослідник, аналітик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/>
                        <a:t>A — Accountable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Відповідальний за результат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Приймає рішення, </a:t>
                      </a:r>
                      <a:r>
                        <a:rPr lang="uk-UA" b="1"/>
                        <a:t>затверджує виконання</a:t>
                      </a:r>
                      <a:r>
                        <a:rPr lang="uk-UA"/>
                        <a:t>, несе відповідальність перед керівництвом або донором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Project Manager, керівник напряму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6" name="Google Shape;316;g39b759c442f_0_980"/>
          <p:cNvSpPr txBox="1">
            <a:spLocks noGrp="1"/>
          </p:cNvSpPr>
          <p:nvPr>
            <p:ph type="body" idx="1"/>
          </p:nvPr>
        </p:nvSpPr>
        <p:spPr>
          <a:xfrm>
            <a:off x="7634025" y="3277200"/>
            <a:ext cx="3581400" cy="3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1500" b="1">
                <a:latin typeface="Arial"/>
                <a:ea typeface="Arial"/>
                <a:cs typeface="Arial"/>
                <a:sym typeface="Arial"/>
              </a:rPr>
              <a:t>У завданні “Розрахунок бюджету”:</a:t>
            </a:r>
            <a:endParaRPr sz="15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Responsible (R):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Financial Officer — він фактично рахує цифри.</a:t>
            </a:r>
            <a:br>
              <a:rPr lang="uk-UA" sz="1400">
                <a:latin typeface="Arial"/>
                <a:ea typeface="Arial"/>
                <a:cs typeface="Arial"/>
                <a:sym typeface="Arial"/>
              </a:rPr>
            </a:b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Accountable (A):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Project Manager — перевіряє, затверджує і несе відповідальність за коректність перед донорами.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Інноваційні особливості планування WBS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322" name="Google Shape;322;p11"/>
          <p:cNvSpPr txBox="1">
            <a:spLocks noGrp="1"/>
          </p:cNvSpPr>
          <p:nvPr>
            <p:ph type="body" idx="1"/>
          </p:nvPr>
        </p:nvSpPr>
        <p:spPr>
          <a:xfrm>
            <a:off x="838200" y="1478277"/>
            <a:ext cx="10515600" cy="3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Висока </a:t>
            </a: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невизначеність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результатів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Потрібне </a:t>
            </a: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гнучке оновлення WBS</a:t>
            </a:r>
            <a:br>
              <a:rPr lang="uk-UA" sz="1800" b="1">
                <a:latin typeface="Arial"/>
                <a:ea typeface="Arial"/>
                <a:cs typeface="Arial"/>
                <a:sym typeface="Arial"/>
              </a:rPr>
            </a:b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Інтеграція </a:t>
            </a: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TRL-рівнів</a:t>
            </a:r>
            <a:r>
              <a:rPr lang="uk-UA" sz="1800">
                <a:latin typeface="Arial"/>
                <a:ea typeface="Arial"/>
                <a:cs typeface="Arial"/>
                <a:sym typeface="Arial"/>
              </a:rPr>
              <a:t> у WBS (TRL3–TRL9)</a:t>
            </a: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Комбінація </a:t>
            </a: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R&amp;D, бізнесу, маркетингу, IP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9b759c442f_0_992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2800" b="1">
                <a:solidFill>
                  <a:srgbClr val="00B0F0"/>
                </a:solidFill>
              </a:rPr>
              <a:t>Особливості планування змісту в інноваційних (R&amp;D) проєктах</a:t>
            </a:r>
            <a:endParaRPr sz="2800" b="1">
              <a:solidFill>
                <a:srgbClr val="00B0F0"/>
              </a:solidFill>
            </a:endParaRPr>
          </a:p>
        </p:txBody>
      </p:sp>
      <p:sp>
        <p:nvSpPr>
          <p:cNvPr id="328" name="Google Shape;328;g39b759c442f_0_992"/>
          <p:cNvSpPr txBox="1">
            <a:spLocks noGrp="1"/>
          </p:cNvSpPr>
          <p:nvPr>
            <p:ph type="body" idx="1"/>
          </p:nvPr>
        </p:nvSpPr>
        <p:spPr>
          <a:xfrm>
            <a:off x="660025" y="1478275"/>
            <a:ext cx="10970100" cy="4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991" b="1">
                <a:solidFill>
                  <a:srgbClr val="00B0F0"/>
                </a:solidFill>
              </a:rPr>
              <a:t>1</a:t>
            </a:r>
            <a:r>
              <a:rPr lang="uk-UA" sz="1091" b="1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uk-UA" sz="2991" b="1">
                <a:solidFill>
                  <a:srgbClr val="00B0F0"/>
                </a:solidFill>
              </a:rPr>
              <a:t>Висока</a:t>
            </a:r>
            <a:r>
              <a:rPr lang="uk-UA" sz="1091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991" b="1">
                <a:solidFill>
                  <a:srgbClr val="00B0F0"/>
                </a:solidFill>
              </a:rPr>
              <a:t>невизначеність результатів</a:t>
            </a:r>
            <a:endParaRPr sz="2991" b="1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>
                <a:latin typeface="Arial"/>
                <a:ea typeface="Arial"/>
                <a:cs typeface="Arial"/>
                <a:sym typeface="Arial"/>
              </a:rPr>
              <a:t>Суть:</a:t>
            </a:r>
            <a:br>
              <a:rPr lang="uk-UA" sz="1500" b="1">
                <a:latin typeface="Arial"/>
                <a:ea typeface="Arial"/>
                <a:cs typeface="Arial"/>
                <a:sym typeface="Arial"/>
              </a:rPr>
            </a:br>
            <a:r>
              <a:rPr lang="uk-UA" sz="1500">
                <a:latin typeface="Arial"/>
                <a:ea typeface="Arial"/>
                <a:cs typeface="Arial"/>
                <a:sym typeface="Arial"/>
              </a:rPr>
              <a:t> У дослідницьких або інноваційних проєктах часто немає гарантії, що рішення спрацює.</a:t>
            </a:r>
            <a:br>
              <a:rPr lang="uk-UA" sz="1500">
                <a:latin typeface="Arial"/>
                <a:ea typeface="Arial"/>
                <a:cs typeface="Arial"/>
                <a:sym typeface="Arial"/>
              </a:rPr>
            </a:br>
            <a:r>
              <a:rPr lang="uk-UA" sz="1500">
                <a:latin typeface="Arial"/>
                <a:ea typeface="Arial"/>
                <a:cs typeface="Arial"/>
                <a:sym typeface="Arial"/>
              </a:rPr>
              <a:t> Результат може виявитися частково або повністю іншим, ніж очікувалось.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>
                <a:latin typeface="Arial"/>
                <a:ea typeface="Arial"/>
                <a:cs typeface="Arial"/>
                <a:sym typeface="Arial"/>
              </a:rPr>
              <a:t>Приклади:</a:t>
            </a:r>
            <a:endParaRPr sz="15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uk-UA" sz="1500">
                <a:latin typeface="Arial"/>
                <a:ea typeface="Arial"/>
                <a:cs typeface="Arial"/>
                <a:sym typeface="Arial"/>
              </a:rPr>
              <a:t>Під час створення </a:t>
            </a:r>
            <a:r>
              <a:rPr lang="uk-UA" sz="1500" b="1">
                <a:latin typeface="Arial"/>
                <a:ea typeface="Arial"/>
                <a:cs typeface="Arial"/>
                <a:sym typeface="Arial"/>
              </a:rPr>
              <a:t>нового біополімеру</a:t>
            </a:r>
            <a:r>
              <a:rPr lang="uk-UA" sz="1500">
                <a:latin typeface="Arial"/>
                <a:ea typeface="Arial"/>
                <a:cs typeface="Arial"/>
                <a:sym typeface="Arial"/>
              </a:rPr>
              <a:t> команда не знає, чи матиме він потрібні властивості — можливо, матеріал буде нестійким.</a:t>
            </a:r>
            <a:br>
              <a:rPr lang="uk-UA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uk-UA" sz="1500">
                <a:latin typeface="Arial"/>
                <a:ea typeface="Arial"/>
                <a:cs typeface="Arial"/>
                <a:sym typeface="Arial"/>
              </a:rPr>
              <a:t>У проєкті зі </a:t>
            </a:r>
            <a:r>
              <a:rPr lang="uk-UA" sz="1500" b="1">
                <a:latin typeface="Arial"/>
                <a:ea typeface="Arial"/>
                <a:cs typeface="Arial"/>
                <a:sym typeface="Arial"/>
              </a:rPr>
              <a:t>штучного інтелекту для прогнозу захворювань</a:t>
            </a:r>
            <a:r>
              <a:rPr lang="uk-UA" sz="1500">
                <a:latin typeface="Arial"/>
                <a:ea typeface="Arial"/>
                <a:cs typeface="Arial"/>
                <a:sym typeface="Arial"/>
              </a:rPr>
              <a:t> неясно, чи модель покаже достатню точність, поки не буде проведено десятки тестів.</a:t>
            </a:r>
            <a:br>
              <a:rPr lang="uk-UA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uk-UA" sz="1500">
                <a:latin typeface="Arial"/>
                <a:ea typeface="Arial"/>
                <a:cs typeface="Arial"/>
                <a:sym typeface="Arial"/>
              </a:rPr>
              <a:t>У розробці </a:t>
            </a:r>
            <a:r>
              <a:rPr lang="uk-UA" sz="1500" b="1">
                <a:latin typeface="Arial"/>
                <a:ea typeface="Arial"/>
                <a:cs typeface="Arial"/>
                <a:sym typeface="Arial"/>
              </a:rPr>
              <a:t>енергоефективного датчика</a:t>
            </a:r>
            <a:r>
              <a:rPr lang="uk-UA" sz="1500">
                <a:latin typeface="Arial"/>
                <a:ea typeface="Arial"/>
                <a:cs typeface="Arial"/>
                <a:sym typeface="Arial"/>
              </a:rPr>
              <a:t> можуть змінитися технічні параметри після лабораторних випробувань.</a:t>
            </a:r>
            <a:br>
              <a:rPr lang="uk-UA" sz="1500">
                <a:latin typeface="Arial"/>
                <a:ea typeface="Arial"/>
                <a:cs typeface="Arial"/>
                <a:sym typeface="Arial"/>
              </a:rPr>
            </a:b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>
                <a:latin typeface="Arial"/>
                <a:ea typeface="Arial"/>
                <a:cs typeface="Arial"/>
                <a:sym typeface="Arial"/>
              </a:rPr>
              <a:t>Висновок:</a:t>
            </a:r>
            <a:br>
              <a:rPr lang="uk-UA" sz="1500" b="1">
                <a:latin typeface="Arial"/>
                <a:ea typeface="Arial"/>
                <a:cs typeface="Arial"/>
                <a:sym typeface="Arial"/>
              </a:rPr>
            </a:br>
            <a:r>
              <a:rPr lang="uk-UA" sz="1500">
                <a:latin typeface="Arial"/>
                <a:ea typeface="Arial"/>
                <a:cs typeface="Arial"/>
                <a:sym typeface="Arial"/>
              </a:rPr>
              <a:t> Планування змісту має враховувати можливі варіанти результатів і передбачати кілька сценаріїв розвитку (A/B/C-підходи).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9b759c442f_0_1030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991" b="1">
                <a:solidFill>
                  <a:srgbClr val="00B0F0"/>
                </a:solidFill>
              </a:rPr>
              <a:t>1</a:t>
            </a:r>
            <a:r>
              <a:rPr lang="uk-UA" sz="1091" b="1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uk-UA" sz="2991" b="1">
                <a:solidFill>
                  <a:srgbClr val="00B0F0"/>
                </a:solidFill>
              </a:rPr>
              <a:t>Висока</a:t>
            </a:r>
            <a:r>
              <a:rPr lang="uk-UA" sz="1091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991" b="1">
                <a:solidFill>
                  <a:srgbClr val="00B0F0"/>
                </a:solidFill>
              </a:rPr>
              <a:t>невизначеність результатів</a:t>
            </a:r>
            <a:endParaRPr sz="2991" b="1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endParaRPr sz="2800" b="1">
              <a:solidFill>
                <a:srgbClr val="00B0F0"/>
              </a:solidFill>
            </a:endParaRPr>
          </a:p>
        </p:txBody>
      </p:sp>
      <p:pic>
        <p:nvPicPr>
          <p:cNvPr id="334" name="Google Shape;334;g39b759c442f_0_10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925" y="1762125"/>
            <a:ext cx="9560700" cy="45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9b759c442f_0_997"/>
          <p:cNvSpPr txBox="1">
            <a:spLocks noGrp="1"/>
          </p:cNvSpPr>
          <p:nvPr>
            <p:ph type="title"/>
          </p:nvPr>
        </p:nvSpPr>
        <p:spPr>
          <a:xfrm>
            <a:off x="1050345" y="5017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2800" b="1">
                <a:solidFill>
                  <a:srgbClr val="00B0F0"/>
                </a:solidFill>
              </a:rPr>
              <a:t>Особливості планування змісту в інноваційних (R&amp;D) проєктах</a:t>
            </a:r>
            <a:endParaRPr sz="2800" b="1">
              <a:solidFill>
                <a:srgbClr val="00B0F0"/>
              </a:solidFill>
            </a:endParaRPr>
          </a:p>
        </p:txBody>
      </p:sp>
      <p:sp>
        <p:nvSpPr>
          <p:cNvPr id="340" name="Google Shape;340;g39b759c442f_0_997"/>
          <p:cNvSpPr txBox="1">
            <a:spLocks noGrp="1"/>
          </p:cNvSpPr>
          <p:nvPr>
            <p:ph type="body" idx="1"/>
          </p:nvPr>
        </p:nvSpPr>
        <p:spPr>
          <a:xfrm>
            <a:off x="838200" y="1375149"/>
            <a:ext cx="10515600" cy="4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>
                <a:solidFill>
                  <a:srgbClr val="00B0F0"/>
                </a:solidFill>
              </a:rPr>
              <a:t>2. Потрібне гнучке оновлення WBS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Суть:</a:t>
            </a:r>
            <a:br>
              <a:rPr lang="uk-UA" sz="1400" b="1">
                <a:latin typeface="Arial"/>
                <a:ea typeface="Arial"/>
                <a:cs typeface="Arial"/>
                <a:sym typeface="Arial"/>
              </a:rPr>
            </a:br>
            <a:r>
              <a:rPr lang="uk-UA" sz="1400">
                <a:latin typeface="Arial"/>
                <a:ea typeface="Arial"/>
                <a:cs typeface="Arial"/>
                <a:sym typeface="Arial"/>
              </a:rPr>
              <a:t> WBS не може бути «жорстким» документом — його потрібно постійно оновлювати, коли команда отримує нові результати чи дані.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Приклади: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Після перших лабораторних експериментів у проєкті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FoodTech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команда бачить, що технологію потрібно змінити → додається новий підпункт у WBS (“модифікація формули”).</a:t>
            </a:r>
            <a:br>
              <a:rPr lang="uk-UA" sz="1400">
                <a:latin typeface="Arial"/>
                <a:ea typeface="Arial"/>
                <a:cs typeface="Arial"/>
                <a:sym typeface="Arial"/>
              </a:rPr>
            </a:b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У стартапі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GreenBattery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після тестів вирішують додати новий напрям — “екологічна сертифікація” → оновлюється WBS і OBS (нова роль).</a:t>
            </a:r>
            <a:br>
              <a:rPr lang="uk-UA" sz="1400">
                <a:latin typeface="Arial"/>
                <a:ea typeface="Arial"/>
                <a:cs typeface="Arial"/>
                <a:sym typeface="Arial"/>
              </a:rPr>
            </a:b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 sz="1400">
                <a:latin typeface="Arial"/>
                <a:ea typeface="Arial"/>
                <a:cs typeface="Arial"/>
                <a:sym typeface="Arial"/>
              </a:rPr>
              <a:t>При розробці </a:t>
            </a: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агродронів</a:t>
            </a:r>
            <a:r>
              <a:rPr lang="uk-UA" sz="1400">
                <a:latin typeface="Arial"/>
                <a:ea typeface="Arial"/>
                <a:cs typeface="Arial"/>
                <a:sym typeface="Arial"/>
              </a:rPr>
              <a:t> для моніторингу рослин після польових випробувань з’являється новий deliverable — “адаптація ПЗ до різних культур”.</a:t>
            </a:r>
            <a:br>
              <a:rPr lang="uk-UA" sz="1400">
                <a:latin typeface="Arial"/>
                <a:ea typeface="Arial"/>
                <a:cs typeface="Arial"/>
                <a:sym typeface="Arial"/>
              </a:rPr>
            </a:b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400" b="1">
                <a:latin typeface="Arial"/>
                <a:ea typeface="Arial"/>
                <a:cs typeface="Arial"/>
                <a:sym typeface="Arial"/>
              </a:rPr>
              <a:t>Висновок:</a:t>
            </a:r>
            <a:br>
              <a:rPr lang="uk-UA" sz="1400" b="1">
                <a:latin typeface="Arial"/>
                <a:ea typeface="Arial"/>
                <a:cs typeface="Arial"/>
                <a:sym typeface="Arial"/>
              </a:rPr>
            </a:br>
            <a:r>
              <a:rPr lang="uk-UA" sz="1400">
                <a:latin typeface="Arial"/>
                <a:ea typeface="Arial"/>
                <a:cs typeface="Arial"/>
                <a:sym typeface="Arial"/>
              </a:rPr>
              <a:t> WBS у R&amp;D має бути “живим документом”, який оновлюється після кожної ітерації або завершення етапу TRL.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9b759c442f_0_1035"/>
          <p:cNvSpPr txBox="1">
            <a:spLocks noGrp="1"/>
          </p:cNvSpPr>
          <p:nvPr>
            <p:ph type="title"/>
          </p:nvPr>
        </p:nvSpPr>
        <p:spPr>
          <a:xfrm>
            <a:off x="1050345" y="5017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800" b="1">
                <a:solidFill>
                  <a:srgbClr val="00B0F0"/>
                </a:solidFill>
              </a:rPr>
              <a:t>2. Потрібне гнучке оновлення WBS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endParaRPr sz="2800" b="1">
              <a:solidFill>
                <a:srgbClr val="00B0F0"/>
              </a:solidFill>
            </a:endParaRPr>
          </a:p>
        </p:txBody>
      </p:sp>
      <p:pic>
        <p:nvPicPr>
          <p:cNvPr id="346" name="Google Shape;346;g39b759c442f_0_10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363" y="1708002"/>
            <a:ext cx="9415276" cy="43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960125" y="501871"/>
            <a:ext cx="105156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Основна мета вивчення теми: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461850"/>
            <a:ext cx="10515600" cy="4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80523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uk-UA" sz="4350" dirty="0"/>
              <a:t>навчитися </a:t>
            </a:r>
            <a:r>
              <a:rPr lang="uk-UA" sz="4350" b="1" dirty="0"/>
              <a:t>планувати зміст </a:t>
            </a:r>
            <a:r>
              <a:rPr lang="uk-UA" sz="4350" dirty="0"/>
              <a:t>проєкту </a:t>
            </a:r>
            <a:r>
              <a:rPr lang="uk-UA" sz="4350" b="1" dirty="0"/>
              <a:t>для уникнення постійних змін </a:t>
            </a:r>
            <a:r>
              <a:rPr lang="uk-UA" sz="4350" dirty="0"/>
              <a:t>проєктного трикутника (час, витрати, зміст-якість) протягом життєвого циклу проєкту</a:t>
            </a:r>
            <a:br>
              <a:rPr lang="uk-UA" sz="4350" dirty="0"/>
            </a:br>
            <a:endParaRPr sz="4350" dirty="0"/>
          </a:p>
          <a:p>
            <a:pPr marL="457200" lvl="0" indent="-380523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uk-UA" sz="4350" b="1" dirty="0"/>
              <a:t>будувати структуру робіт (WBS) </a:t>
            </a:r>
            <a:r>
              <a:rPr lang="uk-UA" sz="4350" dirty="0"/>
              <a:t>для чіткої структуризації, розподілу ресурсів, контролю </a:t>
            </a:r>
            <a:br>
              <a:rPr lang="uk-UA" sz="4350" dirty="0"/>
            </a:br>
            <a:endParaRPr sz="4350" dirty="0"/>
          </a:p>
          <a:p>
            <a:pPr marL="457200" lvl="0" indent="-380523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uk-UA" sz="4350" b="1" dirty="0"/>
              <a:t>формувати структуру команди (OBS) </a:t>
            </a:r>
            <a:r>
              <a:rPr lang="uk-UA" sz="4350" dirty="0"/>
              <a:t>, щоб мати ресурси реалізувати проєкт успішно</a:t>
            </a:r>
            <a:br>
              <a:rPr lang="uk-UA" sz="4350" dirty="0"/>
            </a:br>
            <a:endParaRPr sz="4350" dirty="0"/>
          </a:p>
          <a:p>
            <a:pPr marL="457200" lvl="0" indent="-380523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uk-UA" sz="4350" b="1" dirty="0"/>
              <a:t>формувати матрицю відповідальності (RASCI) </a:t>
            </a:r>
            <a:r>
              <a:rPr lang="uk-UA" sz="4350" dirty="0"/>
              <a:t>для розподілу функціональних ролей між учасниками проєкту</a:t>
            </a:r>
            <a:endParaRPr sz="435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9b759c442f_0_1002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2800" b="1">
                <a:solidFill>
                  <a:srgbClr val="00B0F0"/>
                </a:solidFill>
              </a:rPr>
              <a:t>Особливості планування змісту в інноваційних (R&amp;D) проєктах</a:t>
            </a:r>
            <a:endParaRPr sz="2800" b="1">
              <a:solidFill>
                <a:srgbClr val="00B0F0"/>
              </a:solidFill>
            </a:endParaRPr>
          </a:p>
        </p:txBody>
      </p:sp>
      <p:sp>
        <p:nvSpPr>
          <p:cNvPr id="352" name="Google Shape;352;g39b759c442f_0_1002"/>
          <p:cNvSpPr txBox="1">
            <a:spLocks noGrp="1"/>
          </p:cNvSpPr>
          <p:nvPr>
            <p:ph type="body" idx="1"/>
          </p:nvPr>
        </p:nvSpPr>
        <p:spPr>
          <a:xfrm>
            <a:off x="838200" y="1478276"/>
            <a:ext cx="10515600" cy="2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b="1">
                <a:solidFill>
                  <a:srgbClr val="00B0F0"/>
                </a:solidFill>
              </a:rPr>
              <a:t>3. Інтеграція TRL-рівнів у WBS (TRL 3–TRL 9)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300" b="1">
                <a:latin typeface="Arial"/>
                <a:ea typeface="Arial"/>
                <a:cs typeface="Arial"/>
                <a:sym typeface="Arial"/>
              </a:rPr>
              <a:t>Суть: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300">
                <a:latin typeface="Arial"/>
                <a:ea typeface="Arial"/>
                <a:cs typeface="Arial"/>
                <a:sym typeface="Arial"/>
              </a:rPr>
              <a:t>Для інноваційних проєктів важливо співвіднести завдання з </a:t>
            </a:r>
            <a:r>
              <a:rPr lang="uk-UA" sz="1300" b="1">
                <a:latin typeface="Arial"/>
                <a:ea typeface="Arial"/>
                <a:cs typeface="Arial"/>
                <a:sym typeface="Arial"/>
              </a:rPr>
              <a:t>рівнем технологічної готовності (Technology Readiness Level)</a:t>
            </a:r>
            <a:r>
              <a:rPr lang="uk-UA" sz="1300">
                <a:latin typeface="Arial"/>
                <a:ea typeface="Arial"/>
                <a:cs typeface="Arial"/>
                <a:sym typeface="Arial"/>
              </a:rPr>
              <a:t>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1300">
                <a:latin typeface="Arial"/>
                <a:ea typeface="Arial"/>
                <a:cs typeface="Arial"/>
                <a:sym typeface="Arial"/>
              </a:rPr>
              <a:t>TRL — це шкала від 1 (ідея) до 9 (готовий продукт на ринку).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300" b="1">
                <a:latin typeface="Arial"/>
                <a:ea typeface="Arial"/>
                <a:cs typeface="Arial"/>
                <a:sym typeface="Arial"/>
              </a:rPr>
              <a:t>Висновок: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1300">
                <a:latin typeface="Arial"/>
                <a:ea typeface="Arial"/>
                <a:cs typeface="Arial"/>
                <a:sym typeface="Arial"/>
              </a:rPr>
              <a:t>У WBS варто позначати, до якого TRL належить кожен етап — це допомагає бачити прогрес від ідеї до ринку.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3" name="Google Shape;353;g39b759c442f_0_1002"/>
          <p:cNvGraphicFramePr/>
          <p:nvPr/>
        </p:nvGraphicFramePr>
        <p:xfrm>
          <a:off x="960125" y="3800550"/>
          <a:ext cx="9839525" cy="2298500"/>
        </p:xfrm>
        <a:graphic>
          <a:graphicData uri="http://schemas.openxmlformats.org/drawingml/2006/table">
            <a:tbl>
              <a:tblPr>
                <a:noFill/>
                <a:tableStyleId>{AB173FAC-D59E-414A-AEE0-4CB349290D1E}</a:tableStyleId>
              </a:tblPr>
              <a:tblGrid>
                <a:gridCol w="5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TRL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Приклад дії у WBS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Пояснення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3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Лабораторне підтвердження концепції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“Розробити експериментальну установку”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5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Тестування прототипу у контрольованих умовах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“Випробування зразка в лабораторії”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7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Демонстрація у реальних умовах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“Тестування на фермі з партнерами”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/>
                        <a:t>9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Комерціалізація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/>
                        <a:t>“Випуск партії продукту для продажу”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9b759c442f_0_1040"/>
          <p:cNvSpPr txBox="1">
            <a:spLocks noGrp="1"/>
          </p:cNvSpPr>
          <p:nvPr>
            <p:ph type="title"/>
          </p:nvPr>
        </p:nvSpPr>
        <p:spPr>
          <a:xfrm>
            <a:off x="960120" y="501868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2800" b="1">
                <a:solidFill>
                  <a:srgbClr val="00B0F0"/>
                </a:solidFill>
              </a:rPr>
              <a:t>3. Інтеграція TRL-рівнів у WBS (TRL 3–TRL 9)</a:t>
            </a:r>
            <a:endParaRPr sz="2800" b="1">
              <a:solidFill>
                <a:srgbClr val="00B0F0"/>
              </a:solidFill>
            </a:endParaRPr>
          </a:p>
        </p:txBody>
      </p:sp>
      <p:pic>
        <p:nvPicPr>
          <p:cNvPr id="359" name="Google Shape;359;g39b759c442f_0_10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75" y="1630778"/>
            <a:ext cx="10304750" cy="44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9b759c442f_0_1007"/>
          <p:cNvSpPr txBox="1">
            <a:spLocks noGrp="1"/>
          </p:cNvSpPr>
          <p:nvPr>
            <p:ph type="title"/>
          </p:nvPr>
        </p:nvSpPr>
        <p:spPr>
          <a:xfrm>
            <a:off x="960125" y="391874"/>
            <a:ext cx="10515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2800" b="1">
                <a:solidFill>
                  <a:srgbClr val="00B0F0"/>
                </a:solidFill>
              </a:rPr>
              <a:t>Особливості планування змісту в інноваційних (R&amp;D) проєктах</a:t>
            </a:r>
            <a:endParaRPr sz="2800" b="1">
              <a:solidFill>
                <a:srgbClr val="00B0F0"/>
              </a:solidFill>
            </a:endParaRPr>
          </a:p>
        </p:txBody>
      </p:sp>
      <p:sp>
        <p:nvSpPr>
          <p:cNvPr id="365" name="Google Shape;365;g39b759c442f_0_1007"/>
          <p:cNvSpPr txBox="1">
            <a:spLocks noGrp="1"/>
          </p:cNvSpPr>
          <p:nvPr>
            <p:ph type="body" idx="1"/>
          </p:nvPr>
        </p:nvSpPr>
        <p:spPr>
          <a:xfrm>
            <a:off x="838200" y="1191125"/>
            <a:ext cx="10515600" cy="50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500" b="1">
                <a:solidFill>
                  <a:srgbClr val="00B0F0"/>
                </a:solidFill>
              </a:rPr>
              <a:t>4. Комбінація R&amp;D, бізнесу, маркетингу, IP (інтелектуальна власність)</a:t>
            </a:r>
            <a:endParaRPr sz="1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454" b="1">
                <a:latin typeface="Arial"/>
                <a:ea typeface="Arial"/>
                <a:cs typeface="Arial"/>
                <a:sym typeface="Arial"/>
              </a:rPr>
              <a:t>Суть: </a:t>
            </a:r>
            <a:r>
              <a:rPr lang="uk-UA" sz="1454">
                <a:latin typeface="Arial"/>
                <a:ea typeface="Arial"/>
                <a:cs typeface="Arial"/>
                <a:sym typeface="Arial"/>
              </a:rPr>
              <a:t> Інноваційний проєкт — це не лише наука, а </a:t>
            </a:r>
            <a:r>
              <a:rPr lang="uk-UA" sz="1454" b="1">
                <a:latin typeface="Arial"/>
                <a:ea typeface="Arial"/>
                <a:cs typeface="Arial"/>
                <a:sym typeface="Arial"/>
              </a:rPr>
              <a:t>інтеграція різних напрямів</a:t>
            </a:r>
            <a:r>
              <a:rPr lang="uk-UA" sz="1454">
                <a:latin typeface="Arial"/>
                <a:ea typeface="Arial"/>
                <a:cs typeface="Arial"/>
                <a:sym typeface="Arial"/>
              </a:rPr>
              <a:t>: дослідження, інженерія, маркетинг, управління інтелектуальною власністю (IP).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454" b="1">
                <a:latin typeface="Arial"/>
                <a:ea typeface="Arial"/>
                <a:cs typeface="Arial"/>
                <a:sym typeface="Arial"/>
              </a:rPr>
              <a:t>Приклади:</a:t>
            </a:r>
            <a:endParaRPr sz="1454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2097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55"/>
              <a:buChar char="●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У проєкті </a:t>
            </a:r>
            <a:r>
              <a:rPr lang="uk-UA" sz="1454" b="1">
                <a:latin typeface="Arial"/>
                <a:ea typeface="Arial"/>
                <a:cs typeface="Arial"/>
                <a:sym typeface="Arial"/>
              </a:rPr>
              <a:t>AgroSensor</a:t>
            </a:r>
            <a:r>
              <a:rPr lang="uk-UA" sz="1454">
                <a:latin typeface="Arial"/>
                <a:ea typeface="Arial"/>
                <a:cs typeface="Arial"/>
                <a:sym typeface="Arial"/>
              </a:rPr>
              <a:t> одночасно працюють: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914400" lvl="1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R&amp;D команда — розробляє датчики та ПЗ;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914400" lvl="1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Бізнес-аналітик — визначає цільовий ринок;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914400" lvl="1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Маркетолог — готує презентацію для інвесторів;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914400" lvl="1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Юрист з IP — оформлює патентну заявку.</a:t>
            </a:r>
            <a:br>
              <a:rPr lang="uk-UA" sz="1454">
                <a:latin typeface="Arial"/>
                <a:ea typeface="Arial"/>
                <a:cs typeface="Arial"/>
                <a:sym typeface="Arial"/>
              </a:rPr>
            </a:b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457200" lvl="0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●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У WBS ці напрями мають окремі deliverables: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914400" lvl="1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D1 — технічний прототип (R&amp;D)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914400" lvl="1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D2 — бізнес-модель (Business)</a:t>
            </a: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914400" lvl="1" indent="-3209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uk-UA" sz="1454">
                <a:latin typeface="Arial"/>
                <a:ea typeface="Arial"/>
                <a:cs typeface="Arial"/>
                <a:sym typeface="Arial"/>
              </a:rPr>
              <a:t>D3 — патент і комунікація (IP, Marketing)</a:t>
            </a:r>
            <a:br>
              <a:rPr lang="uk-UA" sz="1454">
                <a:latin typeface="Arial"/>
                <a:ea typeface="Arial"/>
                <a:cs typeface="Arial"/>
                <a:sym typeface="Arial"/>
              </a:rPr>
            </a:br>
            <a:endParaRPr sz="1454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uk-UA" sz="1454" b="1">
                <a:latin typeface="Arial"/>
                <a:ea typeface="Arial"/>
                <a:cs typeface="Arial"/>
                <a:sym typeface="Arial"/>
              </a:rPr>
              <a:t>Висновок: </a:t>
            </a:r>
            <a:r>
              <a:rPr lang="uk-UA" sz="1454">
                <a:latin typeface="Arial"/>
                <a:ea typeface="Arial"/>
                <a:cs typeface="Arial"/>
                <a:sym typeface="Arial"/>
              </a:rPr>
              <a:t> Планування змісту в інноваційному проєкті має поєднувати </a:t>
            </a:r>
            <a:r>
              <a:rPr lang="uk-UA" sz="1454" b="1">
                <a:latin typeface="Arial"/>
                <a:ea typeface="Arial"/>
                <a:cs typeface="Arial"/>
                <a:sym typeface="Arial"/>
              </a:rPr>
              <a:t>науково-технічну, економічну, комунікаційну</a:t>
            </a:r>
            <a:r>
              <a:rPr lang="uk-UA" sz="1454">
                <a:latin typeface="Arial"/>
                <a:ea typeface="Arial"/>
                <a:cs typeface="Arial"/>
                <a:sym typeface="Arial"/>
              </a:rPr>
              <a:t> складові в одній структурі робіт.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9b759c442f_0_1046"/>
          <p:cNvSpPr txBox="1">
            <a:spLocks noGrp="1"/>
          </p:cNvSpPr>
          <p:nvPr>
            <p:ph type="title"/>
          </p:nvPr>
        </p:nvSpPr>
        <p:spPr>
          <a:xfrm>
            <a:off x="960125" y="391874"/>
            <a:ext cx="10515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500" b="1">
                <a:solidFill>
                  <a:srgbClr val="00B0F0"/>
                </a:solidFill>
              </a:rPr>
              <a:t>4. Комбінація R&amp;D, бізнесу, маркетингу, IP (інтелектуальна власність)</a:t>
            </a:r>
            <a:endParaRPr sz="2800" b="1">
              <a:solidFill>
                <a:srgbClr val="00B0F0"/>
              </a:solidFill>
            </a:endParaRPr>
          </a:p>
        </p:txBody>
      </p:sp>
      <p:pic>
        <p:nvPicPr>
          <p:cNvPr id="371" name="Google Shape;371;g39b759c442f_0_10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175" y="1575500"/>
            <a:ext cx="10310701" cy="43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960125" y="501872"/>
            <a:ext cx="105156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Що таке змист проєкту (Project Scope)?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1083125" y="1341401"/>
            <a:ext cx="10515600" cy="4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400" b="1">
                <a:latin typeface="Arial"/>
                <a:ea typeface="Arial"/>
                <a:cs typeface="Arial"/>
                <a:sym typeface="Arial"/>
              </a:rPr>
              <a:t>Зміст проєкту (scope)</a:t>
            </a:r>
            <a:r>
              <a:rPr lang="uk-UA" sz="2400">
                <a:latin typeface="Arial"/>
                <a:ea typeface="Arial"/>
                <a:cs typeface="Arial"/>
                <a:sym typeface="Arial"/>
              </a:rPr>
              <a:t> — це всі роботи, які потрібно виконати для досягнення цілей і результатів (deliverables).</a:t>
            </a:r>
            <a:br>
              <a:rPr lang="uk-UA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400" b="1">
                <a:latin typeface="Arial"/>
                <a:ea typeface="Arial"/>
                <a:cs typeface="Arial"/>
                <a:sym typeface="Arial"/>
              </a:rPr>
              <a:t>Компоненти, які формують зміст проєкту: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400">
                <a:latin typeface="Arial"/>
                <a:ea typeface="Arial"/>
                <a:cs typeface="Arial"/>
                <a:sym typeface="Arial"/>
              </a:rPr>
              <a:t>Цілі</a:t>
            </a:r>
            <a:br>
              <a:rPr lang="uk-UA" sz="2400">
                <a:latin typeface="Arial"/>
                <a:ea typeface="Arial"/>
                <a:cs typeface="Arial"/>
                <a:sym typeface="Arial"/>
              </a:rPr>
            </a:br>
            <a:r>
              <a:rPr lang="uk-UA" sz="2400">
                <a:latin typeface="Arial"/>
                <a:ea typeface="Arial"/>
                <a:cs typeface="Arial"/>
                <a:sym typeface="Arial"/>
              </a:rPr>
              <a:t>Результати (deliverables)</a:t>
            </a:r>
            <a:br>
              <a:rPr lang="uk-UA" sz="2400">
                <a:latin typeface="Arial"/>
                <a:ea typeface="Arial"/>
                <a:cs typeface="Arial"/>
                <a:sym typeface="Arial"/>
              </a:rPr>
            </a:br>
            <a:r>
              <a:rPr lang="uk-UA" sz="2400">
                <a:latin typeface="Arial"/>
                <a:ea typeface="Arial"/>
                <a:cs typeface="Arial"/>
                <a:sym typeface="Arial"/>
              </a:rPr>
              <a:t>Завдання та дії</a:t>
            </a:r>
            <a:br>
              <a:rPr lang="uk-UA" sz="2400">
                <a:latin typeface="Arial"/>
                <a:ea typeface="Arial"/>
                <a:cs typeface="Arial"/>
                <a:sym typeface="Arial"/>
              </a:rPr>
            </a:br>
            <a:r>
              <a:rPr lang="uk-UA" sz="2400">
                <a:latin typeface="Arial"/>
                <a:ea typeface="Arial"/>
                <a:cs typeface="Arial"/>
                <a:sym typeface="Arial"/>
              </a:rPr>
              <a:t>Межі (що входить / не входить у зміст)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960125" y="398748"/>
            <a:ext cx="10515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</a:pPr>
            <a:r>
              <a:rPr lang="uk-UA" sz="3200" b="1">
                <a:solidFill>
                  <a:srgbClr val="00B0F0"/>
                </a:solidFill>
              </a:rPr>
              <a:t>Повзучість змісту (scope creep)</a:t>
            </a:r>
            <a:endParaRPr sz="3200" b="1">
              <a:solidFill>
                <a:srgbClr val="00B0F0"/>
              </a:solidFill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838200" y="1191126"/>
            <a:ext cx="10515600" cy="48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000" b="1">
                <a:latin typeface="Arial"/>
                <a:ea typeface="Arial"/>
                <a:cs typeface="Arial"/>
                <a:sym typeface="Arial"/>
              </a:rPr>
              <a:t>Scope creep</a:t>
            </a:r>
            <a:r>
              <a:rPr lang="uk-UA" sz="2000">
                <a:latin typeface="Arial"/>
                <a:ea typeface="Arial"/>
                <a:cs typeface="Arial"/>
                <a:sym typeface="Arial"/>
              </a:rPr>
              <a:t> — це неконтрольоване розширення змісту проєкту без оновлення часу, бюджету або ресурсів.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uk-UA" sz="1800">
                <a:latin typeface="Arial"/>
                <a:ea typeface="Arial"/>
                <a:cs typeface="Arial"/>
                <a:sym typeface="Arial"/>
              </a:rPr>
            </a:br>
            <a:r>
              <a:rPr lang="uk-UA" sz="1800"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Причини Scope creep: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нові вимоги від замовника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неузгоджені зміни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відсутність чіткої структуризації та декомпозиції робіт WBS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1800" b="1">
                <a:latin typeface="Arial"/>
                <a:ea typeface="Arial"/>
                <a:cs typeface="Arial"/>
                <a:sym typeface="Arial"/>
              </a:rPr>
              <a:t>Як уникнути Scope creep: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чітко визначити зміст у статуті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фіксувати зміни у Change Log - реєстрі змін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використовувати WBS як “рамку” - не виходити за межі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uk-UA" sz="1800">
                <a:latin typeface="Arial"/>
                <a:ea typeface="Arial"/>
                <a:cs typeface="Arial"/>
                <a:sym typeface="Arial"/>
              </a:rPr>
              <a:t>планувати роботи професійно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b759c442f_0_22"/>
          <p:cNvSpPr txBox="1">
            <a:spLocks noGrp="1"/>
          </p:cNvSpPr>
          <p:nvPr>
            <p:ph type="title"/>
          </p:nvPr>
        </p:nvSpPr>
        <p:spPr>
          <a:xfrm>
            <a:off x="1969725" y="351782"/>
            <a:ext cx="8944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Font typeface="Calibri"/>
              <a:buNone/>
            </a:pPr>
            <a:br>
              <a:rPr lang="uk-UA" sz="3200" b="1">
                <a:solidFill>
                  <a:srgbClr val="00B0F0"/>
                </a:solidFill>
              </a:rPr>
            </a:br>
            <a:r>
              <a:rPr lang="uk-UA" sz="3300" b="1">
                <a:solidFill>
                  <a:srgbClr val="00B0F0"/>
                </a:solidFill>
              </a:rPr>
              <a:t>Планування змісту проєкту</a:t>
            </a:r>
            <a:br>
              <a:rPr lang="uk-UA" sz="3200" b="1">
                <a:solidFill>
                  <a:srgbClr val="00B0F0"/>
                </a:solidFill>
              </a:rPr>
            </a:br>
            <a:endParaRPr sz="3200" b="1">
              <a:solidFill>
                <a:srgbClr val="00B0F0"/>
              </a:solidFill>
            </a:endParaRPr>
          </a:p>
        </p:txBody>
      </p:sp>
      <p:sp>
        <p:nvSpPr>
          <p:cNvPr id="128" name="Google Shape;128;g39b759c442f_0_22"/>
          <p:cNvSpPr txBox="1">
            <a:spLocks noGrp="1"/>
          </p:cNvSpPr>
          <p:nvPr>
            <p:ph type="body" idx="1"/>
          </p:nvPr>
        </p:nvSpPr>
        <p:spPr>
          <a:xfrm>
            <a:off x="968828" y="1085222"/>
            <a:ext cx="10515600" cy="51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sz="3200" b="1">
                <a:solidFill>
                  <a:srgbClr val="00B0F0"/>
                </a:solidFill>
              </a:rPr>
              <a:t>Ключові учасники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Project Manager (PM) </a:t>
            </a:r>
            <a:r>
              <a:rPr lang="uk-UA" sz="2400"/>
              <a:t>Координує всі заходи щодо розробки робочого плану проекту.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Project Core Team (PCT)</a:t>
            </a:r>
            <a:r>
              <a:rPr lang="uk-UA" sz="2400"/>
              <a:t> Основна команда проекту (PCT) допомагає керівнику проекту (PM).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Project Support Office (PSO)</a:t>
            </a:r>
            <a:r>
              <a:rPr lang="uk-UA" sz="2400"/>
              <a:t> Офіс підтримки проектів (PSO) Може надавати технічні поради (наприклад, щодо планування).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</p:txBody>
      </p:sp>
      <p:sp>
        <p:nvSpPr>
          <p:cNvPr id="129" name="Google Shape;129;g39b759c442f_0_22"/>
          <p:cNvSpPr txBox="1"/>
          <p:nvPr/>
        </p:nvSpPr>
        <p:spPr>
          <a:xfrm>
            <a:off x="5679820" y="6424331"/>
            <a:ext cx="6065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uk-UA" sz="13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Джерело: PM² Project Management Methodology, Guide 3.0</a:t>
            </a:r>
            <a:endParaRPr sz="135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b759c442f_0_28"/>
          <p:cNvSpPr txBox="1">
            <a:spLocks noGrp="1"/>
          </p:cNvSpPr>
          <p:nvPr>
            <p:ph type="title"/>
          </p:nvPr>
        </p:nvSpPr>
        <p:spPr>
          <a:xfrm>
            <a:off x="1969725" y="351765"/>
            <a:ext cx="8944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uk-UA"/>
            </a:br>
            <a:r>
              <a:rPr lang="uk-UA" sz="2900" b="1">
                <a:solidFill>
                  <a:srgbClr val="00B0F0"/>
                </a:solidFill>
              </a:rPr>
              <a:t>Кроки Планування змісту проєкту</a:t>
            </a:r>
            <a:br>
              <a:rPr lang="uk-UA" b="1"/>
            </a:br>
            <a:endParaRPr b="1"/>
          </a:p>
        </p:txBody>
      </p:sp>
      <p:sp>
        <p:nvSpPr>
          <p:cNvPr id="135" name="Google Shape;135;g39b759c442f_0_28"/>
          <p:cNvSpPr txBox="1">
            <a:spLocks noGrp="1"/>
          </p:cNvSpPr>
          <p:nvPr>
            <p:ph type="body" idx="1"/>
          </p:nvPr>
        </p:nvSpPr>
        <p:spPr>
          <a:xfrm>
            <a:off x="968828" y="1346479"/>
            <a:ext cx="10515600" cy="49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sz="2900" b="1">
                <a:solidFill>
                  <a:srgbClr val="00B0F0"/>
                </a:solidFill>
              </a:rPr>
              <a:t>Входи: Бізнес-кейс і Статут проекту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uk-UA" sz="2900" b="1">
                <a:solidFill>
                  <a:srgbClr val="00B0F0"/>
                </a:solidFill>
              </a:rPr>
              <a:t>Кроки - Робочий план проекту складається з трьох частин: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1. Розробити структуру робіт WBS (work breakdown structure): </a:t>
            </a:r>
            <a:r>
              <a:rPr lang="uk-UA" sz="2400"/>
              <a:t>це забезпечує ієрархічну розбивку (декомпозицію) усієї роботи, що необхідно зробити для задоволення потреб замовника. Конспектування завдань дає змогу оцінити їхні вимоги до зусиль і витрат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2. Розробити оцінку зусиль і витрат: </a:t>
            </a:r>
            <a:r>
              <a:rPr lang="uk-UA" sz="2400"/>
              <a:t>це окреслює очікування щодо необхідних ресурсів і час, необхідний для виконання кожного завдання проекту, в межах обмежень доступності ресурсів та можливості. Оцінки зусиль і тривалості використовуються для створення графіка та бюджету проекту.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3. Розробити розклад проекту: </a:t>
            </a:r>
            <a:r>
              <a:rPr lang="uk-UA" sz="2400"/>
              <a:t>розклад визначає залежності між завданнями, точно визначає їх початок і дати закінчення, які потім використовуються для встановлення загальної тривалості проекту</a:t>
            </a:r>
            <a:endParaRPr/>
          </a:p>
        </p:txBody>
      </p:sp>
      <p:sp>
        <p:nvSpPr>
          <p:cNvPr id="136" name="Google Shape;136;g39b759c442f_0_28"/>
          <p:cNvSpPr txBox="1"/>
          <p:nvPr/>
        </p:nvSpPr>
        <p:spPr>
          <a:xfrm>
            <a:off x="5679820" y="6424331"/>
            <a:ext cx="6065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uk-UA" sz="13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Джерело: PM² Project Management Methodology, Guide 3.0</a:t>
            </a:r>
            <a:endParaRPr sz="135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b759c442f_0_34"/>
          <p:cNvSpPr txBox="1">
            <a:spLocks noGrp="1"/>
          </p:cNvSpPr>
          <p:nvPr>
            <p:ph type="title"/>
          </p:nvPr>
        </p:nvSpPr>
        <p:spPr>
          <a:xfrm>
            <a:off x="1969725" y="351765"/>
            <a:ext cx="8944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uk-UA"/>
            </a:br>
            <a:r>
              <a:rPr lang="uk-UA" sz="2900" b="1">
                <a:solidFill>
                  <a:srgbClr val="00B0F0"/>
                </a:solidFill>
              </a:rPr>
              <a:t>WBS Work Breakdown Structure</a:t>
            </a:r>
            <a:br>
              <a:rPr lang="uk-UA" b="1"/>
            </a:br>
            <a:endParaRPr b="1"/>
          </a:p>
        </p:txBody>
      </p:sp>
      <p:sp>
        <p:nvSpPr>
          <p:cNvPr id="142" name="Google Shape;142;g39b759c442f_0_34"/>
          <p:cNvSpPr txBox="1">
            <a:spLocks noGrp="1"/>
          </p:cNvSpPr>
          <p:nvPr>
            <p:ph type="body" idx="1"/>
          </p:nvPr>
        </p:nvSpPr>
        <p:spPr>
          <a:xfrm>
            <a:off x="968828" y="938784"/>
            <a:ext cx="10515600" cy="5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Метою WBS проекту є </a:t>
            </a:r>
            <a:r>
              <a:rPr lang="uk-UA" sz="2400"/>
              <a:t>розбити проект на менші та інші керовані компоненти, такі як результати, робочі пакети, дії та завдання. Розбивка має кілька рівнів, кожен із деталізованими результатами та роботою. У сукупності вони визначають результати проекту та роботу, пов’язану з їх виготовленням (див. Додаток C).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Входи: </a:t>
            </a:r>
            <a:r>
              <a:rPr lang="uk-UA" sz="2400"/>
              <a:t>Бізнес-кейс проекту, Статут проекту, Вимоги до проекту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 b="1"/>
              <a:t>Виходи: </a:t>
            </a:r>
            <a:r>
              <a:rPr lang="uk-UA" sz="2400"/>
              <a:t>Розбивка робіт (частина робочого плану проекту)</a:t>
            </a:r>
            <a:endParaRPr sz="2400"/>
          </a:p>
        </p:txBody>
      </p:sp>
      <p:sp>
        <p:nvSpPr>
          <p:cNvPr id="143" name="Google Shape;143;g39b759c442f_0_34"/>
          <p:cNvSpPr txBox="1"/>
          <p:nvPr/>
        </p:nvSpPr>
        <p:spPr>
          <a:xfrm>
            <a:off x="5679820" y="6424331"/>
            <a:ext cx="6065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uk-UA" sz="13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Джерело: PM² Project Management Methodology, Guide 3.0</a:t>
            </a:r>
            <a:endParaRPr sz="135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3068</Words>
  <Application>Microsoft Office PowerPoint</Application>
  <PresentationFormat>Широкий екран</PresentationFormat>
  <Paragraphs>365</Paragraphs>
  <Slides>43</Slides>
  <Notes>43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8" baseType="lpstr">
      <vt:lpstr>Arial</vt:lpstr>
      <vt:lpstr>Calibri</vt:lpstr>
      <vt:lpstr>Noto Sans Symbols</vt:lpstr>
      <vt:lpstr>Times New Roman</vt:lpstr>
      <vt:lpstr>Тема Office</vt:lpstr>
      <vt:lpstr>Управління інноваційними проєктами</vt:lpstr>
      <vt:lpstr>Тема 3: Планування змісту проєктів (WBS, OBS, RASCI)</vt:lpstr>
      <vt:lpstr> Основне джерело</vt:lpstr>
      <vt:lpstr>Основна мета вивчення теми:</vt:lpstr>
      <vt:lpstr>Що таке змист проєкту (Project Scope)?</vt:lpstr>
      <vt:lpstr>Повзучість змісту (scope creep)</vt:lpstr>
      <vt:lpstr> Планування змісту проєкту </vt:lpstr>
      <vt:lpstr> Кроки Планування змісту проєкту </vt:lpstr>
      <vt:lpstr> WBS Work Breakdown Structure </vt:lpstr>
      <vt:lpstr> WBS Work Breakdown Structure </vt:lpstr>
      <vt:lpstr>Створення і декомпозиція робочої структури проєкту (WBS): зміст</vt:lpstr>
      <vt:lpstr>Підходи до побудови та структуризації WBS </vt:lpstr>
      <vt:lpstr>Підходи до побудови та структуризації WBS </vt:lpstr>
      <vt:lpstr>Work Breakdown Structure (WBS)</vt:lpstr>
      <vt:lpstr>Принципи формування Робочої Структури Проєкту  (WBS)</vt:lpstr>
      <vt:lpstr>Декомпозиція за продуктами, фазами життєвого циклу, центрами відповідальності проєкту (приклад)</vt:lpstr>
      <vt:lpstr>Приклад декомпозиція за продуктами проєкту (deliverable based wbs)  https://www.workbreakdownstructure.com/</vt:lpstr>
      <vt:lpstr>Декомпозиція за продуктами проекту (приклад)</vt:lpstr>
      <vt:lpstr>Декомпозиція за фазами життєвого циклу проєкту (приклад)</vt:lpstr>
      <vt:lpstr>WBS шаблон PM2</vt:lpstr>
      <vt:lpstr>WBS шаблон PM2</vt:lpstr>
      <vt:lpstr>Правила побудови WBS</vt:lpstr>
      <vt:lpstr>Правила створення раціональних структур робіт (WBS)</vt:lpstr>
      <vt:lpstr>Кроки створення WBS</vt:lpstr>
      <vt:lpstr>Приклад WBS (інноваційний проєкт)</vt:lpstr>
      <vt:lpstr>OBS — Organizational Breakdown Structure</vt:lpstr>
      <vt:lpstr>Двоспрямована структура проєкту створення комп’ютерного центру</vt:lpstr>
      <vt:lpstr>Система кодування проєкту (приклад для проєкту створення комп’ютерного центру)</vt:lpstr>
      <vt:lpstr>CTR (Cost-Time-Resources) – словник</vt:lpstr>
      <vt:lpstr>RASCI Matrix</vt:lpstr>
      <vt:lpstr>RASCI Matrix (приклад)</vt:lpstr>
      <vt:lpstr>Приклад</vt:lpstr>
      <vt:lpstr>Приклад: пояснення</vt:lpstr>
      <vt:lpstr>Приклад: пояснення Чому важливо розділяти R (Responsible) і A (Accountable):</vt:lpstr>
      <vt:lpstr>Інноваційні особливості планування WBS</vt:lpstr>
      <vt:lpstr>Особливості планування змісту в інноваційних (R&amp;D) проєктах</vt:lpstr>
      <vt:lpstr>1. Висока невизначеність результатів </vt:lpstr>
      <vt:lpstr>Особливості планування змісту в інноваційних (R&amp;D) проєктах</vt:lpstr>
      <vt:lpstr>2. Потрібне гнучке оновлення WBS </vt:lpstr>
      <vt:lpstr>Особливості планування змісту в інноваційних (R&amp;D) проєктах</vt:lpstr>
      <vt:lpstr>3. Інтеграція TRL-рівнів у WBS (TRL 3–TRL 9)</vt:lpstr>
      <vt:lpstr>Особливості планування змісту в інноваційних (R&amp;D) проєктах</vt:lpstr>
      <vt:lpstr>4. Комбінація R&amp;D, бізнесу, маркетингу, IP (інтелектуальна власність)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Кубарева Ірина Володимирівна</dc:creator>
  <cp:lastModifiedBy>Кубарева Ірина Володимирівна</cp:lastModifiedBy>
  <cp:revision>1</cp:revision>
  <dcterms:created xsi:type="dcterms:W3CDTF">2025-06-02T11:31:06Z</dcterms:created>
  <dcterms:modified xsi:type="dcterms:W3CDTF">2025-10-21T13:01:23Z</dcterms:modified>
</cp:coreProperties>
</file>