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5"/>
  </p:notesMasterIdLst>
  <p:sldIdLst>
    <p:sldId id="294" r:id="rId3"/>
    <p:sldId id="295" r:id="rId4"/>
    <p:sldId id="303" r:id="rId5"/>
    <p:sldId id="296" r:id="rId6"/>
    <p:sldId id="304" r:id="rId7"/>
    <p:sldId id="300" r:id="rId8"/>
    <p:sldId id="297" r:id="rId9"/>
    <p:sldId id="305" r:id="rId10"/>
    <p:sldId id="29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99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2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5" r:id="rId37"/>
    <p:sldId id="286" r:id="rId38"/>
    <p:sldId id="287" r:id="rId39"/>
    <p:sldId id="288" r:id="rId40"/>
    <p:sldId id="289" r:id="rId41"/>
    <p:sldId id="290" r:id="rId42"/>
    <p:sldId id="306" r:id="rId43"/>
    <p:sldId id="307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ZTIEmPl5T4//5wD8GDV/xQqk5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2CF51B12-28C7-4FF9-6578-50931DA26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9EB6CABB-C59E-AE0D-1B6D-90400A5587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A3E1F3F7-A236-D692-0BF5-973C9186F9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750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8A4D13D-942C-5E07-A3DB-B09C77B9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58F6A77E-4091-248E-5C64-98166EC780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22B6D0C2-48DA-CD5A-8961-AA6F814505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2901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DF002AF4-FEE9-3B83-5D24-919A18631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>
            <a:extLst>
              <a:ext uri="{FF2B5EF4-FFF2-40B4-BE49-F238E27FC236}">
                <a16:creationId xmlns:a16="http://schemas.microsoft.com/office/drawing/2014/main" id="{B04F74A2-4382-50A3-8E8E-15B947D90D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>
            <a:extLst>
              <a:ext uri="{FF2B5EF4-FFF2-40B4-BE49-F238E27FC236}">
                <a16:creationId xmlns:a16="http://schemas.microsoft.com/office/drawing/2014/main" id="{C6F0F0DF-F239-DD63-64FB-208144B4B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385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8A4D13D-942C-5E07-A3DB-B09C77B9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58F6A77E-4091-248E-5C64-98166EC780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22B6D0C2-48DA-CD5A-8961-AA6F814505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402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697D7E9-5B65-1567-226C-901766F7C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90B3F462-48B3-BA44-3855-F6AF03DA8C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7DCC09D3-A7E7-91AA-8930-807F77CC1A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1998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2084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>
          <a:extLst>
            <a:ext uri="{FF2B5EF4-FFF2-40B4-BE49-F238E27FC236}">
              <a16:creationId xmlns:a16="http://schemas.microsoft.com/office/drawing/2014/main" id="{1876C8A8-A162-14B2-B5DB-11A65023F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>
            <a:extLst>
              <a:ext uri="{FF2B5EF4-FFF2-40B4-BE49-F238E27FC236}">
                <a16:creationId xmlns:a16="http://schemas.microsoft.com/office/drawing/2014/main" id="{4DD987A1-E1C5-1F4E-6E47-CA42C202F2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:notes">
            <a:extLst>
              <a:ext uri="{FF2B5EF4-FFF2-40B4-BE49-F238E27FC236}">
                <a16:creationId xmlns:a16="http://schemas.microsoft.com/office/drawing/2014/main" id="{8F7C54E6-5D11-2B48-909C-3D3D7D4324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4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697D7E9-5B65-1567-226C-901766F7C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90B3F462-48B3-BA44-3855-F6AF03DA8C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7DCC09D3-A7E7-91AA-8930-807F77CC1A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76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AC6649E-EC78-AB1C-D670-DD2269CA1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F534AA5-BFE7-2E92-92CE-6A2CBC865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FBBC4AC-69AE-91B3-383E-C65A77F56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90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AC6649E-EC78-AB1C-D670-DD2269CA1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F534AA5-BFE7-2E92-92CE-6A2CBC865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FBBC4AC-69AE-91B3-383E-C65A77F56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44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AC6649E-EC78-AB1C-D670-DD2269CA1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F534AA5-BFE7-2E92-92CE-6A2CBC865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FBBC4AC-69AE-91B3-383E-C65A77F56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02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9ED55D6-8E30-5D58-BE0E-7B8C80394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A1E211E8-B1F0-4B58-8A93-B57EB37D3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643C4D3E-2FC1-C90D-8F37-CC6F16544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04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53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66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89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43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9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73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25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80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64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98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85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210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912818" y="440360"/>
            <a:ext cx="7714550" cy="37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ЦИФРОВИЙ ДИЗАЙН НА ОСНОВІ FPGA: ПРИНЦИПИ ТА ЗАСТОСУВАННЯ</a:t>
            </a:r>
            <a:endParaRPr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632" y="2661531"/>
            <a:ext cx="2866465" cy="140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0EABA4-C73D-AF21-17D0-2BDDF9F1F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29" y="440360"/>
            <a:ext cx="2014470" cy="1952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A76B1-51DA-42D9-9C70-972ECEDF5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32" y="4605012"/>
            <a:ext cx="2866465" cy="1610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88642-521B-383A-34EE-217ADCCC9138}"/>
              </a:ext>
            </a:extLst>
          </p:cNvPr>
          <p:cNvSpPr txBox="1"/>
          <p:nvPr/>
        </p:nvSpPr>
        <p:spPr>
          <a:xfrm>
            <a:off x="4719819" y="4732915"/>
            <a:ext cx="6907549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</a:pPr>
            <a:r>
              <a:rPr lang="uk-UA" sz="2400" b="1" kern="0" cap="all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ЛОГІЧНІ ЕЛЕМЕНТИ ЗА МЕЖАМИ Цифрової АБСТРАКЦІЇ </a:t>
            </a:r>
            <a:endParaRPr lang="en-US" sz="2400" b="1" kern="0" cap="all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ЛОГІЧНІ ЕЛЕМЕНТИ З БАГАТЬМА ВХОДАМИ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3816B-F17A-4D06-88E6-F2C09B33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64" y="1690688"/>
            <a:ext cx="7307633" cy="50374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SYSTEMVERILOG ТА ЛОГІЧНІ ЕЛЕМЕНТИ</a:t>
            </a:r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US" sz="3200" dirty="0"/>
              <a:t>c</a:t>
            </a:r>
            <a:r>
              <a:rPr lang="ru-RU" sz="3200" dirty="0" err="1"/>
              <a:t>имвол</a:t>
            </a:r>
            <a:r>
              <a:rPr lang="ru-RU" sz="3200" dirty="0"/>
              <a:t> '~' </a:t>
            </a:r>
            <a:r>
              <a:rPr lang="ru-RU" sz="3200" dirty="0" err="1"/>
              <a:t>означає</a:t>
            </a:r>
            <a:r>
              <a:rPr lang="ru-RU" sz="3200" dirty="0"/>
              <a:t> оператор NOT, </a:t>
            </a:r>
            <a:endParaRPr lang="en-US" sz="3200" dirty="0"/>
          </a:p>
          <a:p>
            <a:pPr indent="-457200">
              <a:spcBef>
                <a:spcPts val="0"/>
              </a:spcBef>
              <a:buSzPts val="2800"/>
            </a:pPr>
            <a:r>
              <a:rPr lang="ru-RU" sz="3200" dirty="0"/>
              <a:t>символ ‘|’ </a:t>
            </a:r>
            <a:r>
              <a:rPr lang="ru-RU" sz="3200" dirty="0" err="1"/>
              <a:t>означає</a:t>
            </a:r>
            <a:r>
              <a:rPr lang="ru-RU" sz="3200" dirty="0"/>
              <a:t> оператор OR, </a:t>
            </a:r>
            <a:endParaRPr lang="en-US" sz="3200" dirty="0"/>
          </a:p>
          <a:p>
            <a:pPr indent="-457200">
              <a:spcBef>
                <a:spcPts val="0"/>
              </a:spcBef>
              <a:buSzPts val="2800"/>
            </a:pPr>
            <a:r>
              <a:rPr lang="ru-RU" sz="3200" dirty="0"/>
              <a:t>символ ‘&amp;’ - оператор AND </a:t>
            </a:r>
            <a:endParaRPr lang="en-US" sz="3200" dirty="0"/>
          </a:p>
          <a:p>
            <a:pPr indent="-457200">
              <a:spcBef>
                <a:spcPts val="0"/>
              </a:spcBef>
              <a:buSzPts val="2800"/>
            </a:pPr>
            <a:r>
              <a:rPr lang="ru-RU" sz="3200" dirty="0"/>
              <a:t>символ ‘^’ - </a:t>
            </a:r>
            <a:r>
              <a:rPr lang="ru-RU" sz="3200" dirty="0" err="1"/>
              <a:t>дає</a:t>
            </a:r>
            <a:r>
              <a:rPr lang="ru-RU" sz="3200" dirty="0"/>
              <a:t> оператор XOR.</a:t>
            </a:r>
            <a:endParaRPr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ЛОГІЧНІ РІВНІ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Дискретні</a:t>
            </a:r>
            <a:r>
              <a:rPr lang="en-US" dirty="0"/>
              <a:t> </a:t>
            </a:r>
            <a:r>
              <a:rPr lang="uk-UA" dirty="0"/>
              <a:t>рівні напруги</a:t>
            </a:r>
            <a:r>
              <a:rPr lang="en-US" dirty="0"/>
              <a:t> </a:t>
            </a:r>
            <a:r>
              <a:rPr lang="uk-UA" dirty="0"/>
              <a:t>представляються</a:t>
            </a:r>
            <a:r>
              <a:rPr lang="en-US" dirty="0"/>
              <a:t> 1 </a:t>
            </a:r>
            <a:r>
              <a:rPr lang="uk-UA" dirty="0"/>
              <a:t>та</a:t>
            </a:r>
            <a:r>
              <a:rPr lang="en-US" dirty="0"/>
              <a:t> 0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Наприклад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0 = </a:t>
            </a:r>
            <a:r>
              <a:rPr lang="uk-UA" dirty="0"/>
              <a:t>земля</a:t>
            </a:r>
            <a:r>
              <a:rPr lang="en-US" dirty="0"/>
              <a:t> (GND) </a:t>
            </a:r>
            <a:r>
              <a:rPr lang="uk-UA" dirty="0"/>
              <a:t>або</a:t>
            </a:r>
            <a:r>
              <a:rPr lang="en-US" dirty="0"/>
              <a:t> 0 </a:t>
            </a:r>
            <a:r>
              <a:rPr lang="uk-UA" dirty="0"/>
              <a:t>В.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1 = V</a:t>
            </a:r>
            <a:r>
              <a:rPr lang="en-US" baseline="-25000" dirty="0"/>
              <a:t>DD</a:t>
            </a:r>
            <a:r>
              <a:rPr lang="en-US" dirty="0"/>
              <a:t> </a:t>
            </a:r>
            <a:r>
              <a:rPr lang="uk-UA" dirty="0"/>
              <a:t>або</a:t>
            </a:r>
            <a:r>
              <a:rPr lang="en-US" dirty="0"/>
              <a:t> 5 </a:t>
            </a:r>
            <a:r>
              <a:rPr lang="uk-UA" dirty="0"/>
              <a:t>В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b="1" dirty="0"/>
              <a:t>!Питання!</a:t>
            </a:r>
            <a:r>
              <a:rPr lang="uk-UA" dirty="0"/>
              <a:t> Якщо сигнал буде </a:t>
            </a:r>
            <a:r>
              <a:rPr lang="en-US" dirty="0"/>
              <a:t>4.99 </a:t>
            </a:r>
            <a:r>
              <a:rPr lang="uk-UA" dirty="0"/>
              <a:t>В</a:t>
            </a:r>
            <a:r>
              <a:rPr lang="en-US" dirty="0"/>
              <a:t>? </a:t>
            </a:r>
            <a:r>
              <a:rPr lang="uk-UA" dirty="0"/>
              <a:t>Це</a:t>
            </a:r>
            <a:r>
              <a:rPr lang="en-US" dirty="0"/>
              <a:t> 0 </a:t>
            </a:r>
            <a:r>
              <a:rPr lang="uk-UA" dirty="0"/>
              <a:t>чи</a:t>
            </a:r>
            <a:r>
              <a:rPr lang="en-US" dirty="0"/>
              <a:t> 1?</a:t>
            </a:r>
            <a:r>
              <a:rPr lang="uk-UA" dirty="0"/>
              <a:t> Аякщо</a:t>
            </a:r>
            <a:r>
              <a:rPr lang="en-US" dirty="0"/>
              <a:t> 3.2 </a:t>
            </a:r>
            <a:r>
              <a:rPr lang="uk-UA" dirty="0"/>
              <a:t>В</a:t>
            </a:r>
            <a:r>
              <a:rPr lang="en-US" dirty="0"/>
              <a:t>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Треба встановити діапазон дял</a:t>
            </a:r>
            <a:r>
              <a:rPr lang="en-US" dirty="0"/>
              <a:t> 1 </a:t>
            </a:r>
            <a:r>
              <a:rPr lang="uk-UA" dirty="0"/>
              <a:t>та</a:t>
            </a:r>
            <a:r>
              <a:rPr lang="en-US" dirty="0"/>
              <a:t> 0</a:t>
            </a:r>
            <a:r>
              <a:rPr lang="uk-UA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Різні діапазони доя входів та виходів дають змогу протистояти завадам та шумам.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ЩО ТАКЕ ШУМ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Будь що, що призводить до спотворення сигналу.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тобто, опір, шуми блоку живлення, взаємодія з сусідніми провідниками, тощо.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Приклад: вентиль (driver) виводить 5 В але, через опір довгого дроту споживач отримує 4.5 В.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E4D7D-3507-4A15-B05F-E770EE433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3955257"/>
            <a:ext cx="7629525" cy="22217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ДИСЦИПЛІНА СТАТИЧНА</a:t>
            </a:r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З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допустимими</a:t>
            </a:r>
            <a:r>
              <a:rPr lang="ru-RU" dirty="0"/>
              <a:t> входами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повинен </a:t>
            </a:r>
            <a:r>
              <a:rPr lang="ru-RU" dirty="0" err="1"/>
              <a:t>видавати</a:t>
            </a:r>
            <a:r>
              <a:rPr lang="ru-RU" dirty="0"/>
              <a:t>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допустимі</a:t>
            </a:r>
            <a:r>
              <a:rPr lang="ru-RU" dirty="0"/>
              <a:t> </a:t>
            </a:r>
            <a:r>
              <a:rPr lang="ru-RU" dirty="0" err="1"/>
              <a:t>виходи</a:t>
            </a:r>
            <a:endParaRPr lang="ru-RU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діапазони</a:t>
            </a:r>
            <a:r>
              <a:rPr lang="ru-RU" dirty="0"/>
              <a:t> </a:t>
            </a:r>
            <a:r>
              <a:rPr lang="ru-RU" dirty="0" err="1"/>
              <a:t>напруг</a:t>
            </a:r>
            <a:r>
              <a:rPr lang="ru-RU" dirty="0"/>
              <a:t> для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дискретних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838200" y="3777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ГРАНИЦІ ШУМУ</a:t>
            </a: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EA52DF-04A4-4F4E-9F31-1B868011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55" y="1229710"/>
            <a:ext cx="9536545" cy="55720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ГРАНИЦІ ШУМУ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099A5-52DB-4EEC-A00C-4EBD26D32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76" y="365125"/>
            <a:ext cx="8040224" cy="64647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40BEDE54-1A25-2A08-CB36-BEE78F72F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1;p5">
            <a:extLst>
              <a:ext uri="{FF2B5EF4-FFF2-40B4-BE49-F238E27FC236}">
                <a16:creationId xmlns:a16="http://schemas.microsoft.com/office/drawing/2014/main" id="{A094F844-9AF0-D5C4-32A2-F4DEAC42C56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ru-RU" dirty="0"/>
              <a:t>РОЗРАХУНОК РІВНІВ ШУМУ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ABA89-65FE-734A-B19C-F06232C2C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54" y="4460786"/>
            <a:ext cx="6420746" cy="1914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640DB-E9C6-D30D-FCD1-E349A2D86F87}"/>
              </a:ext>
            </a:extLst>
          </p:cNvPr>
          <p:cNvSpPr txBox="1"/>
          <p:nvPr/>
        </p:nvSpPr>
        <p:spPr>
          <a:xfrm>
            <a:off x="683581" y="1985823"/>
            <a:ext cx="10848511" cy="217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01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напруга на виході інвертора I1,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I2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напруга на вході інвертора I2.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 обох 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DD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5 В, 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1,35 В, 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IH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3,15 В, 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0,33 В і 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OH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3,84 В.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Визначте нижній і верхній рівні шуму.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Чи може схема </a:t>
            </a:r>
            <a:r>
              <a:rPr lang="uk-UA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коректно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обробити рівень шуму в 1 В між 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O1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і V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I2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6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ПЕРЕДАТОЧНІ ХАРАКТЕРИСТИКИ. ПОСТІЙНИЙ СТРУМ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9DD32-3FB3-4547-9212-C56F3200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90" y="1732671"/>
            <a:ext cx="8092965" cy="5125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ПЕРЕДАТОЧНІ ХАРАКТЕРИСТИКИ. ПОСТІЙНИЙ СТРУМ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BD7C8-7642-4579-AFBE-236CF545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07" y="1937185"/>
            <a:ext cx="9028386" cy="4920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199A4EFA-8DB4-4C00-F0FA-CB5F6674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;p2">
            <a:extLst>
              <a:ext uri="{FF2B5EF4-FFF2-40B4-BE49-F238E27FC236}">
                <a16:creationId xmlns:a16="http://schemas.microsoft.com/office/drawing/2014/main" id="{9034D51D-0AA4-55EF-F528-55C5DFBDF2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uk-UA" dirty="0"/>
              <a:t>ЗМІСТ</a:t>
            </a:r>
          </a:p>
        </p:txBody>
      </p:sp>
      <p:sp>
        <p:nvSpPr>
          <p:cNvPr id="9" name="Google Shape;93;p2">
            <a:extLst>
              <a:ext uri="{FF2B5EF4-FFF2-40B4-BE49-F238E27FC236}">
                <a16:creationId xmlns:a16="http://schemas.microsoft.com/office/drawing/2014/main" id="{7FA05068-EB1B-BEAC-687A-E3A00A04CC19}"/>
              </a:ext>
            </a:extLst>
          </p:cNvPr>
          <p:cNvSpPr txBox="1">
            <a:spLocks/>
          </p:cNvSpPr>
          <p:nvPr/>
        </p:nvSpPr>
        <p:spPr>
          <a:xfrm>
            <a:off x="838200" y="1857156"/>
            <a:ext cx="56466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l">
              <a:spcBef>
                <a:spcPts val="0"/>
              </a:spcBef>
              <a:buSzPts val="2800"/>
              <a:buFont typeface="Arial"/>
              <a:buChar char="•"/>
            </a:pPr>
            <a:endParaRPr lang="ru-RU" sz="2800" dirty="0"/>
          </a:p>
          <a:p>
            <a:pPr marL="228600" indent="-228600" algn="l">
              <a:spcBef>
                <a:spcPts val="0"/>
              </a:spcBef>
              <a:buSzPts val="2800"/>
              <a:buFont typeface="Arial"/>
              <a:buChar char="•"/>
            </a:pPr>
            <a:r>
              <a:rPr lang="ru-RU" sz="2800" dirty="0" err="1"/>
              <a:t>Логічні</a:t>
            </a:r>
            <a:r>
              <a:rPr lang="ru-RU" sz="2800" dirty="0"/>
              <a:t> </a:t>
            </a:r>
            <a:r>
              <a:rPr lang="ru-RU" sz="2800" dirty="0" err="1"/>
              <a:t>елементи</a:t>
            </a:r>
            <a:endParaRPr lang="ru-RU" sz="2800" dirty="0"/>
          </a:p>
          <a:p>
            <a:pPr marL="228600" indent="-228600" algn="l">
              <a:spcBef>
                <a:spcPts val="0"/>
              </a:spcBef>
              <a:buSzPts val="2800"/>
              <a:buFont typeface="Arial"/>
              <a:buChar char="•"/>
            </a:pPr>
            <a:r>
              <a:rPr lang="ru-RU" sz="2800" dirty="0"/>
              <a:t>За межами цифрової абстракції</a:t>
            </a:r>
            <a:endParaRPr lang="en-US" sz="2800" dirty="0"/>
          </a:p>
          <a:p>
            <a:pPr marL="685800" lvl="1" indent="-228600" algn="l">
              <a:spcBef>
                <a:spcPts val="0"/>
              </a:spcBef>
              <a:buSzPts val="2800"/>
              <a:buFont typeface="Arial"/>
              <a:buChar char="•"/>
            </a:pPr>
            <a:r>
              <a:rPr lang="uk-UA" sz="2400" dirty="0"/>
              <a:t>Логічні рівні</a:t>
            </a:r>
          </a:p>
          <a:p>
            <a:pPr marL="685800" lvl="1" indent="-228600" algn="l">
              <a:spcBef>
                <a:spcPts val="0"/>
              </a:spcBef>
              <a:buSzPts val="2800"/>
              <a:buFont typeface="Arial"/>
              <a:buChar char="•"/>
            </a:pPr>
            <a:r>
              <a:rPr lang="uk-UA" sz="2400" dirty="0"/>
              <a:t>Шуми в цифрових колах</a:t>
            </a:r>
            <a:endParaRPr lang="ru-RU" sz="2400" dirty="0"/>
          </a:p>
          <a:p>
            <a:pPr marL="228600" indent="-228600" algn="l">
              <a:spcBef>
                <a:spcPts val="0"/>
              </a:spcBef>
              <a:buSzPts val="2800"/>
              <a:buFont typeface="Arial"/>
              <a:buChar char="•"/>
            </a:pPr>
            <a:r>
              <a:rPr lang="ru-RU" sz="2800" dirty="0"/>
              <a:t>Будова </a:t>
            </a:r>
            <a:r>
              <a:rPr lang="ru-RU" sz="2800" dirty="0" err="1"/>
              <a:t>логічних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endParaRPr lang="ru-RU" sz="2800" dirty="0"/>
          </a:p>
          <a:p>
            <a:pPr marL="228600" indent="-228600" algn="l">
              <a:spcBef>
                <a:spcPts val="0"/>
              </a:spcBef>
              <a:buSzPts val="2800"/>
              <a:buFont typeface="Arial"/>
              <a:buChar char="•"/>
            </a:pPr>
            <a:r>
              <a:rPr lang="ru-RU" sz="2800" dirty="0" err="1"/>
              <a:t>Споживана</a:t>
            </a:r>
            <a:r>
              <a:rPr lang="ru-RU" sz="2800" dirty="0"/>
              <a:t> </a:t>
            </a:r>
            <a:r>
              <a:rPr lang="ru-RU" sz="2800" dirty="0" err="1"/>
              <a:t>потужність</a:t>
            </a:r>
            <a:endParaRPr lang="ru-RU" sz="2800" dirty="0"/>
          </a:p>
          <a:p>
            <a:pPr marL="228600" indent="-50800" algn="l">
              <a:buSzPts val="2800"/>
            </a:pPr>
            <a:endParaRPr lang="uk-U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97320-B694-458E-B0F6-E22FABF19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136" y="3429000"/>
            <a:ext cx="5525271" cy="3591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E14852-2BE5-40BC-9E92-08644C85C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852" y="1682906"/>
            <a:ext cx="4699837" cy="46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84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VDD</a:t>
            </a:r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 1970’s </a:t>
            </a:r>
            <a:r>
              <a:rPr lang="uk-UA" dirty="0"/>
              <a:t>-</a:t>
            </a:r>
            <a:r>
              <a:rPr lang="en-US" dirty="0"/>
              <a:t> 1980’s, VDD = 5 V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uk-UA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З часом, з розвитком технологій </a:t>
            </a:r>
            <a:r>
              <a:rPr lang="en-US" dirty="0"/>
              <a:t>VDD</a:t>
            </a:r>
            <a:r>
              <a:rPr lang="uk-UA" dirty="0"/>
              <a:t> знижується для: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– </a:t>
            </a:r>
            <a:r>
              <a:rPr lang="uk-UA" dirty="0"/>
              <a:t>для запобігання псування транзисторів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– </a:t>
            </a:r>
            <a:r>
              <a:rPr lang="uk-UA" dirty="0"/>
              <a:t>для енергоефективності та енергозбереження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 3.3 V, 2.5 V, 1.8 V, 1.5 V, 1.2 V, 1.0 V, 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uk-UA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b="1" dirty="0"/>
              <a:t>!ЗАУВАЖЕННЯ!</a:t>
            </a:r>
            <a:r>
              <a:rPr lang="uk-UA" dirty="0"/>
              <a:t> Треба бути уважним при підключенні різних пристроїв з різними напругами живлення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1266824" y="365125"/>
            <a:ext cx="100869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VDD</a:t>
            </a:r>
            <a:endParaRPr dirty="0"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028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Будьте </a:t>
            </a:r>
            <a:r>
              <a:rPr lang="ru-RU" dirty="0" err="1"/>
              <a:t>обережні</a:t>
            </a:r>
            <a:r>
              <a:rPr lang="ru-RU" dirty="0"/>
              <a:t>, </a:t>
            </a:r>
            <a:r>
              <a:rPr lang="ru-RU" dirty="0" err="1"/>
              <a:t>підключаючи</a:t>
            </a:r>
            <a:r>
              <a:rPr lang="ru-RU" dirty="0"/>
              <a:t> </a:t>
            </a:r>
            <a:r>
              <a:rPr lang="uk-UA" dirty="0"/>
              <a:t>пристрої</a:t>
            </a:r>
            <a:r>
              <a:rPr lang="ru-RU" dirty="0"/>
              <a:t> з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напругою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!!!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ru-RU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Чіпи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uk-UA" dirty="0"/>
              <a:t> запас </a:t>
            </a:r>
            <a:r>
              <a:rPr lang="ru-RU" dirty="0" err="1"/>
              <a:t>чарівного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!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Доказ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чарівний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 </a:t>
            </a:r>
            <a:r>
              <a:rPr lang="ru-RU" dirty="0" err="1"/>
              <a:t>випустити</a:t>
            </a:r>
            <a:r>
              <a:rPr lang="ru-RU" dirty="0"/>
              <a:t>, </a:t>
            </a:r>
            <a:r>
              <a:rPr lang="ru-RU" dirty="0" err="1"/>
              <a:t>мікросхема</a:t>
            </a:r>
            <a:r>
              <a:rPr lang="ru-RU" dirty="0"/>
              <a:t> </a:t>
            </a:r>
            <a:r>
              <a:rPr lang="ru-RU" dirty="0" err="1"/>
              <a:t>перестане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7BAF2-D0EB-95DB-CB9B-480BCB42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2" y="189706"/>
            <a:ext cx="8382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E3C56-2373-4BF9-A06A-70A3C0B0D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260" y="2219417"/>
            <a:ext cx="3791210" cy="42734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ПРИКЛАДИ ЛОГІЧНИХ СІМЕЙСТВ</a:t>
            </a:r>
            <a:endParaRPr/>
          </a:p>
        </p:txBody>
      </p:sp>
      <p:pic>
        <p:nvPicPr>
          <p:cNvPr id="186" name="Google Shape;18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6337" y="1924844"/>
            <a:ext cx="983932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STM32 vs FPGA vs ATMEGA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731C0-AB7D-3AE6-7AFD-21200F6E2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46259"/>
              </p:ext>
            </p:extLst>
          </p:nvPr>
        </p:nvGraphicFramePr>
        <p:xfrm>
          <a:off x="838200" y="2053123"/>
          <a:ext cx="5937251" cy="1663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765">
                  <a:extLst>
                    <a:ext uri="{9D8B030D-6E8A-4147-A177-3AD203B41FA5}">
                      <a16:colId xmlns:a16="http://schemas.microsoft.com/office/drawing/2014/main" val="3472133689"/>
                    </a:ext>
                  </a:extLst>
                </a:gridCol>
                <a:gridCol w="4094763">
                  <a:extLst>
                    <a:ext uri="{9D8B030D-6E8A-4147-A177-3AD203B41FA5}">
                      <a16:colId xmlns:a16="http://schemas.microsoft.com/office/drawing/2014/main" val="2643359442"/>
                    </a:ext>
                  </a:extLst>
                </a:gridCol>
                <a:gridCol w="801723">
                  <a:extLst>
                    <a:ext uri="{9D8B030D-6E8A-4147-A177-3AD203B41FA5}">
                      <a16:colId xmlns:a16="http://schemas.microsoft.com/office/drawing/2014/main" val="3821702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STM32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STM32F746NG (STM32F746G-DISCO)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3.3V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28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FPGA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Xilinx XC7A35T-1CPG236C (Basys 3)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3.3V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360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ATMEL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ATmega328 (ARDUINO Uno)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5V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99736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83FCB67-A38C-4CC6-8C7E-EB36992B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29" y="2816772"/>
            <a:ext cx="4899129" cy="36761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КРЕМНІЙ</a:t>
            </a:r>
            <a:endParaRPr dirty="0"/>
          </a:p>
        </p:txBody>
      </p:sp>
      <p:sp>
        <p:nvSpPr>
          <p:cNvPr id="199" name="Google Shape;19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 </a:t>
            </a:r>
            <a:r>
              <a:rPr lang="uk-UA" dirty="0"/>
              <a:t>Транзистори. Сучасна мікроелектроніка </a:t>
            </a:r>
            <a:r>
              <a:rPr lang="uk-UA" dirty="0" err="1"/>
              <a:t>грунтується</a:t>
            </a:r>
            <a:r>
              <a:rPr lang="uk-UA" dirty="0"/>
              <a:t> на кремнієвих технологіях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uk-UA" dirty="0"/>
              <a:t>Чистий кремній поганий провідник</a:t>
            </a:r>
            <a:r>
              <a:rPr lang="en-US" dirty="0"/>
              <a:t> (</a:t>
            </a:r>
            <a:r>
              <a:rPr lang="uk-UA" dirty="0"/>
              <a:t>немає вільних зарядів</a:t>
            </a:r>
            <a:r>
              <a:rPr lang="en-US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uk-UA" dirty="0"/>
              <a:t>Для провідності кремній </a:t>
            </a:r>
            <a:r>
              <a:rPr lang="uk-UA" dirty="0" err="1"/>
              <a:t>допують</a:t>
            </a:r>
            <a:r>
              <a:rPr lang="uk-UA" dirty="0"/>
              <a:t> </a:t>
            </a:r>
            <a:r>
              <a:rPr lang="en-US" dirty="0"/>
              <a:t>(</a:t>
            </a:r>
            <a:r>
              <a:rPr lang="uk-UA" dirty="0"/>
              <a:t>створюють вільні заряди</a:t>
            </a:r>
            <a:r>
              <a:rPr lang="en-US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– n-type (</a:t>
            </a:r>
            <a:r>
              <a:rPr lang="uk-UA" dirty="0"/>
              <a:t>вільні заряди – електрони, заряд від’ємний</a:t>
            </a:r>
            <a:r>
              <a:rPr lang="en-US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– p-type (</a:t>
            </a:r>
            <a:r>
              <a:rPr lang="uk-UA" dirty="0"/>
              <a:t>носії заряду – дірки ,</a:t>
            </a:r>
            <a:r>
              <a:rPr lang="uk-UA" dirty="0" err="1"/>
              <a:t>зарядчені</a:t>
            </a:r>
            <a:r>
              <a:rPr lang="uk-UA" dirty="0"/>
              <a:t> позитивно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530" y="4465531"/>
            <a:ext cx="5814270" cy="202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DAF50A-BD68-D192-BE0E-DFEC69E2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34649"/>
            <a:ext cx="2690483" cy="22582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Діод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4D0BC-B96F-465B-A454-BEEDF327C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6" y="128648"/>
            <a:ext cx="9176083" cy="668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AD0152A6-319D-011F-3E71-722F4B22C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>
            <a:extLst>
              <a:ext uri="{FF2B5EF4-FFF2-40B4-BE49-F238E27FC236}">
                <a16:creationId xmlns:a16="http://schemas.microsoft.com/office/drawing/2014/main" id="{B41BEE81-6844-43ED-7771-593E67DCE1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MOS ТРАНЗИСТОРИ</a:t>
            </a:r>
            <a:endParaRPr/>
          </a:p>
        </p:txBody>
      </p:sp>
      <p:sp>
        <p:nvSpPr>
          <p:cNvPr id="206" name="Google Shape;206;p20">
            <a:extLst>
              <a:ext uri="{FF2B5EF4-FFF2-40B4-BE49-F238E27FC236}">
                <a16:creationId xmlns:a16="http://schemas.microsoft.com/office/drawing/2014/main" id="{1D3ABC7A-1BE2-1481-388E-6D4C53C330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891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/>
              <a:t>Metal oxide silicon (MOS) transistors: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uk-UA" sz="2800" dirty="0"/>
              <a:t>Для затвору замість металу використовують полікристалічний кремній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uk-UA" sz="2800" dirty="0"/>
              <a:t>Ізолюють за допомогою діоксиду кремнію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uk-UA" sz="2800" dirty="0"/>
              <a:t>Струми протікають по </a:t>
            </a:r>
            <a:r>
              <a:rPr lang="uk-UA" sz="2800" dirty="0" err="1"/>
              <a:t>допованим</a:t>
            </a:r>
            <a:r>
              <a:rPr lang="uk-UA" sz="2800" dirty="0"/>
              <a:t> областям</a:t>
            </a:r>
            <a:endParaRPr sz="2800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F9826-78E0-4D53-92DC-723DD093F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455" y="2390251"/>
            <a:ext cx="5257800" cy="41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nMOS ТРАНЗИСТОРИ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FA00B-84BC-4B94-A09B-5B9740AA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73" y="1690159"/>
            <a:ext cx="7961660" cy="516784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pMOS</a:t>
            </a:r>
            <a:r>
              <a:rPr lang="en-US" dirty="0"/>
              <a:t> ТРАНЗИСТОРИ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CFCA4-34E5-46E2-8D87-DF7DA9E4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455" y="1747689"/>
            <a:ext cx="7210097" cy="46885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РОБОТА ТРАНЗИСТОРА</a:t>
            </a:r>
            <a:endParaRPr/>
          </a:p>
        </p:txBody>
      </p:sp>
      <p:pic>
        <p:nvPicPr>
          <p:cNvPr id="225" name="Google Shape;225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1659" y="1825625"/>
            <a:ext cx="866868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199A4EFA-8DB4-4C00-F0FA-CB5F6674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;p2">
            <a:extLst>
              <a:ext uri="{FF2B5EF4-FFF2-40B4-BE49-F238E27FC236}">
                <a16:creationId xmlns:a16="http://schemas.microsoft.com/office/drawing/2014/main" id="{9034D51D-0AA4-55EF-F528-55C5DFBDF2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uk-UA" dirty="0"/>
              <a:t>А ТИ ЗВІТ ПО ЛАБІ ВЖЕ ЗДАВ?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9BC67-B497-45C9-874A-E7FC22545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93" y="1902372"/>
            <a:ext cx="5174840" cy="3410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D97320-B694-458E-B0F6-E22FABF19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75" y="4143788"/>
            <a:ext cx="4247011" cy="2760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B6ADF8-4040-4776-8FC5-10CBFC74754B}"/>
              </a:ext>
            </a:extLst>
          </p:cNvPr>
          <p:cNvSpPr txBox="1"/>
          <p:nvPr/>
        </p:nvSpPr>
        <p:spPr>
          <a:xfrm>
            <a:off x="838200" y="6011974"/>
            <a:ext cx="609600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latin typeface="Arial" panose="020B0604020202020204" pitchFamily="34" charset="0"/>
                <a:ea typeface="Arial" panose="020B0604020202020204" pitchFamily="34" charset="0"/>
              </a:rPr>
              <a:t>Звіти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a.plyushchay@kau.edu.ua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14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РОБОТА ТРАНЗИСТОРА</a:t>
            </a:r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uk-UA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nMOS</a:t>
            </a:r>
            <a:r>
              <a:rPr lang="en-US" dirty="0"/>
              <a:t>: </a:t>
            </a:r>
            <a:r>
              <a:rPr lang="uk-UA" dirty="0"/>
              <a:t>добре передає </a:t>
            </a:r>
            <a:r>
              <a:rPr lang="en-US" dirty="0"/>
              <a:t>0, </a:t>
            </a:r>
            <a:r>
              <a:rPr lang="uk-UA" dirty="0"/>
              <a:t>оскільки з’єднує виток до</a:t>
            </a:r>
            <a:r>
              <a:rPr lang="en-US" dirty="0"/>
              <a:t> GND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uk-UA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pMOS</a:t>
            </a:r>
            <a:r>
              <a:rPr lang="en-US" dirty="0"/>
              <a:t>: </a:t>
            </a:r>
            <a:r>
              <a:rPr lang="uk-UA" dirty="0"/>
              <a:t>добре передає</a:t>
            </a:r>
            <a:r>
              <a:rPr lang="en-US" dirty="0"/>
              <a:t> 1, </a:t>
            </a:r>
            <a:r>
              <a:rPr lang="uk-UA" dirty="0"/>
              <a:t>оскільки з’єднує виток до</a:t>
            </a:r>
            <a:r>
              <a:rPr lang="en-US" dirty="0"/>
              <a:t> VDD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2488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CMOS ЛОГІЧНИЙ ЕЛЕМЕНТ НІ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D84BE-54F1-4D6A-A1BD-AAD5EF3D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118" y="477031"/>
            <a:ext cx="5765279" cy="59658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6376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CMOS ЛОГІЧНИЙ </a:t>
            </a:r>
            <a:br>
              <a:rPr lang="en-US" dirty="0"/>
            </a:br>
            <a:r>
              <a:rPr lang="en-US" dirty="0"/>
              <a:t>ЕЛЕМЕНТ НІ-І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A78CB-D456-46F2-9C09-3780262B6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28" y="365125"/>
            <a:ext cx="6902205" cy="62776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СТРУКТУРА CMOS ЛОГІЧНИХ ЕЛЕМЕНТІВ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90313-BB5C-41C0-B1BB-F27886B46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96" y="1690688"/>
            <a:ext cx="5017459" cy="468909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СТРУКТУРА CMOS ЛОГІЧНИХ ЕЛЕМЕНТІВ</a:t>
            </a:r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Самостійно обміркуйте та намалюйте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Як побудувати </a:t>
            </a:r>
            <a:r>
              <a:rPr lang="en-US" dirty="0"/>
              <a:t>NOR gate</a:t>
            </a:r>
            <a:r>
              <a:rPr lang="uk-UA" dirty="0"/>
              <a:t> з 3-ма входами</a:t>
            </a:r>
            <a:r>
              <a:rPr lang="en-US" dirty="0"/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Як побудувати </a:t>
            </a:r>
            <a:r>
              <a:rPr lang="en-US" dirty="0"/>
              <a:t> AND gate</a:t>
            </a:r>
            <a:r>
              <a:rPr lang="uk-UA" dirty="0"/>
              <a:t> з двома входами</a:t>
            </a:r>
            <a:r>
              <a:rPr lang="en-US" dirty="0"/>
              <a:t>?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СПОЖИВАННЯ ЕНЕРГІЇ</a:t>
            </a:r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Потужність</a:t>
            </a:r>
            <a:r>
              <a:rPr lang="en-US" dirty="0"/>
              <a:t> = </a:t>
            </a:r>
            <a:r>
              <a:rPr lang="uk-UA" dirty="0"/>
              <a:t>Енергія, спожита за одиницю часу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Динамічне споживання енергії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Під час роботи енергія витрачається на перемикання 1-0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Споживання енергії в статичному режимі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Робочих перемикань не відбувається але втрати енергії є, зокрема через паразитні струми (</a:t>
            </a:r>
            <a:r>
              <a:rPr lang="en-US" dirty="0"/>
              <a:t>leakage current</a:t>
            </a:r>
            <a:r>
              <a:rPr lang="uk-UA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ДИНАМІЧНЕ СПОЖИВАННЯ ЕНЕРГІЇ</a:t>
            </a:r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Розглянемо динамічну споживану потужність під час заряджання </a:t>
            </a:r>
            <a:r>
              <a:rPr lang="uk-UA" dirty="0" err="1"/>
              <a:t>ємностей</a:t>
            </a:r>
            <a:r>
              <a:rPr lang="uk-UA" dirty="0"/>
              <a:t> транзисторів логічних елементів</a:t>
            </a:r>
            <a:endParaRPr dirty="0"/>
          </a:p>
          <a:p>
            <a:pPr indent="-457200">
              <a:buSzPts val="2800"/>
            </a:pPr>
            <a:r>
              <a:rPr lang="uk-UA" dirty="0"/>
              <a:t>Енергія зарядженого конденсатора ємністю </a:t>
            </a:r>
            <a:r>
              <a:rPr lang="en-US" dirty="0"/>
              <a:t>C</a:t>
            </a:r>
            <a:r>
              <a:rPr lang="uk-UA" dirty="0"/>
              <a:t>, зарядженого до </a:t>
            </a:r>
            <a:r>
              <a:rPr lang="en-US" dirty="0"/>
              <a:t> 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uk-UA" sz="28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DD</a:t>
            </a:r>
            <a:r>
              <a:rPr lang="en-US" dirty="0"/>
              <a:t> </a:t>
            </a:r>
            <a:r>
              <a:rPr lang="uk-UA" dirty="0"/>
              <a:t>дорівнює</a:t>
            </a:r>
            <a:r>
              <a:rPr lang="en-US" dirty="0"/>
              <a:t> CV</a:t>
            </a:r>
            <a:r>
              <a:rPr lang="en-US" baseline="-25000" dirty="0"/>
              <a:t>DD</a:t>
            </a:r>
            <a:r>
              <a:rPr lang="en-US" baseline="30000" dirty="0"/>
              <a:t>2</a:t>
            </a:r>
            <a:endParaRPr dirty="0"/>
          </a:p>
          <a:p>
            <a:pPr indent="-457200">
              <a:buSzPts val="2800"/>
            </a:pPr>
            <a:r>
              <a:rPr lang="uk-UA" dirty="0"/>
              <a:t>Цифрова система працює на частоті </a:t>
            </a:r>
            <a:r>
              <a:rPr lang="en-US" dirty="0"/>
              <a:t>f </a:t>
            </a:r>
            <a:r>
              <a:rPr lang="uk-UA" dirty="0" err="1"/>
              <a:t>Гц</a:t>
            </a:r>
            <a:endParaRPr dirty="0"/>
          </a:p>
          <a:p>
            <a:pPr indent="-457200">
              <a:buSzPts val="2800"/>
            </a:pPr>
            <a:r>
              <a:rPr lang="en-US" dirty="0"/>
              <a:t>α </a:t>
            </a:r>
            <a:r>
              <a:rPr lang="uk-UA" dirty="0"/>
              <a:t>фактор активності</a:t>
            </a:r>
            <a:endParaRPr dirty="0"/>
          </a:p>
          <a:p>
            <a:pPr marL="0" indent="0"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354" y="5062738"/>
            <a:ext cx="4200525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ФАКТОР АКТИВНОСТІ α</a:t>
            </a:r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α </a:t>
            </a:r>
            <a:r>
              <a:rPr lang="uk-UA" dirty="0"/>
              <a:t>характеризує частину циклу , під час якої ємності заряджені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– Clock α =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– </a:t>
            </a:r>
            <a:r>
              <a:rPr lang="uk-UA" dirty="0"/>
              <a:t>Перемикання раз за цикл</a:t>
            </a:r>
            <a:r>
              <a:rPr lang="en-US" dirty="0"/>
              <a:t> α = 0.5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– </a:t>
            </a:r>
            <a:r>
              <a:rPr lang="uk-UA" dirty="0"/>
              <a:t>Випадкове слідування </a:t>
            </a:r>
            <a:r>
              <a:rPr lang="uk-UA" dirty="0" err="1"/>
              <a:t>данних</a:t>
            </a:r>
            <a:r>
              <a:rPr lang="en-US" dirty="0"/>
              <a:t> α = 0.25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– </a:t>
            </a:r>
            <a:r>
              <a:rPr lang="uk-UA" dirty="0"/>
              <a:t>Типове значення</a:t>
            </a:r>
            <a:r>
              <a:rPr lang="en-US" dirty="0"/>
              <a:t> α = 0.1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83" name="Google Shape;2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761" y="4074849"/>
            <a:ext cx="6662894" cy="24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СТАТИЧНЕ СПОЖИВАННЯ ЕНЕРГІЇ</a:t>
            </a:r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Power consumed when no gates areswitching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Caused by the quiescent supply current, IDD (also called the leakage current)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Static power consumption: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0" name="Google Shape;2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5953" y="4491343"/>
            <a:ext cx="392430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ПРИКЛАД СПОЖИВАННЯ ЕНЕРГІЇ</a:t>
            </a:r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Оцінити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телефону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Estimate the power consumption of a mobile phone running Angry Birds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– V</a:t>
            </a:r>
            <a:r>
              <a:rPr lang="en-US" baseline="-25000" dirty="0"/>
              <a:t>DD</a:t>
            </a:r>
            <a:r>
              <a:rPr lang="en-US" dirty="0"/>
              <a:t> = 0.8 V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– C = 5 </a:t>
            </a:r>
            <a:r>
              <a:rPr lang="en-US" dirty="0" err="1"/>
              <a:t>nF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– f = 2 GHz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– α = 0.1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– I</a:t>
            </a:r>
            <a:r>
              <a:rPr lang="en-US" baseline="-25000" dirty="0"/>
              <a:t>DD</a:t>
            </a:r>
            <a:r>
              <a:rPr lang="en-US" dirty="0"/>
              <a:t> = 100 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 = αCV</a:t>
            </a:r>
            <a:r>
              <a:rPr lang="en-US" baseline="-25000" dirty="0"/>
              <a:t>DD</a:t>
            </a:r>
            <a:r>
              <a:rPr lang="en-US" baseline="30000" dirty="0"/>
              <a:t>2</a:t>
            </a:r>
            <a:r>
              <a:rPr lang="en-US" dirty="0"/>
              <a:t>f + I</a:t>
            </a:r>
            <a:r>
              <a:rPr lang="en-US" baseline="-25000" dirty="0"/>
              <a:t>DD</a:t>
            </a:r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= (0.1)(5 </a:t>
            </a:r>
            <a:r>
              <a:rPr lang="en-US" dirty="0" err="1"/>
              <a:t>nF</a:t>
            </a:r>
            <a:r>
              <a:rPr lang="en-US" dirty="0"/>
              <a:t>)(0.8 V)</a:t>
            </a:r>
            <a:r>
              <a:rPr lang="en-US" baseline="30000" dirty="0"/>
              <a:t>2</a:t>
            </a:r>
            <a:r>
              <a:rPr lang="en-US" dirty="0"/>
              <a:t>(2 GHz) + (100 mA)(0.8 V) = (0.64 + 0.08) W ≈ 0.72 W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3BDF174-4B6C-8F52-E1F4-2B3CABB79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3">
            <a:extLst>
              <a:ext uri="{FF2B5EF4-FFF2-40B4-BE49-F238E27FC236}">
                <a16:creationId xmlns:a16="http://schemas.microsoft.com/office/drawing/2014/main" id="{B3A615F3-373B-C5FC-4198-2D715E03DE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ru-RU" dirty="0"/>
              <a:t>ЛОГІЧНІ ЕЛЕМЕНТИ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99DD8-9E0B-E4EC-6EE0-AC3FE03A8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726" y="2076284"/>
            <a:ext cx="3052874" cy="4570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5B53AC-0360-F075-19A6-F2B59D3EA35F}"/>
              </a:ext>
            </a:extLst>
          </p:cNvPr>
          <p:cNvSpPr txBox="1"/>
          <p:nvPr/>
        </p:nvSpPr>
        <p:spPr>
          <a:xfrm>
            <a:off x="838199" y="2076118"/>
            <a:ext cx="72294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Вхідні сигнали зображають ліворуч (або згори).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ихідні сигнали розміщуються праворуч або внизу.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ea typeface="Arial" panose="020B0604020202020204" pitchFamily="34" charset="0"/>
              </a:rPr>
              <a:t>Для позначення вивобів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використовують перші літери латинського алфавіту, щоб вказати вхідні сигнали та латинська букву Y. Або прямо вказують як Вхід / Вихід.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</a:rPr>
              <a:t>Функціонування схеми задають за допомогою логічногї функції або таблиці істиності.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5886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ПРИКЛАД СПОЖИВАННЯ ЕНЕРГІЇ</a:t>
            </a:r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Нехай мобільний телефон</a:t>
            </a:r>
            <a:r>
              <a:rPr lang="en-US" dirty="0"/>
              <a:t> </a:t>
            </a:r>
            <a:r>
              <a:rPr lang="uk-UA" dirty="0"/>
              <a:t>має батарею </a:t>
            </a:r>
            <a:r>
              <a:rPr lang="en-US" dirty="0"/>
              <a:t>8 </a:t>
            </a:r>
            <a:r>
              <a:rPr lang="uk-UA" dirty="0"/>
              <a:t>Вт*г</a:t>
            </a:r>
            <a:r>
              <a:rPr lang="en-US" dirty="0"/>
              <a:t>.</a:t>
            </a:r>
            <a:r>
              <a:rPr lang="uk-UA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Оцінити час роботи телефону в режимі очікування.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– V</a:t>
            </a:r>
            <a:r>
              <a:rPr lang="en-US" baseline="-25000" dirty="0"/>
              <a:t>DD</a:t>
            </a:r>
            <a:r>
              <a:rPr lang="en-US" dirty="0"/>
              <a:t> = 0.8 V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– I</a:t>
            </a:r>
            <a:r>
              <a:rPr lang="en-US" baseline="-25000" dirty="0"/>
              <a:t>DD</a:t>
            </a:r>
            <a:r>
              <a:rPr lang="en-US" dirty="0"/>
              <a:t> = 100 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Pstatic</a:t>
            </a:r>
            <a:r>
              <a:rPr lang="en-US" dirty="0"/>
              <a:t> = I</a:t>
            </a:r>
            <a:r>
              <a:rPr lang="en-US" baseline="-25000" dirty="0"/>
              <a:t>DD</a:t>
            </a:r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= 0.08 W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	Час роботи</a:t>
            </a:r>
            <a:r>
              <a:rPr lang="en-US" dirty="0"/>
              <a:t>= </a:t>
            </a:r>
            <a:r>
              <a:rPr lang="uk-UA" dirty="0"/>
              <a:t>Ємність</a:t>
            </a:r>
            <a:r>
              <a:rPr lang="en-US" dirty="0"/>
              <a:t> / </a:t>
            </a:r>
            <a:r>
              <a:rPr lang="uk-UA" dirty="0"/>
              <a:t>споживання</a:t>
            </a:r>
            <a:r>
              <a:rPr lang="en-US" dirty="0"/>
              <a:t>= </a:t>
            </a:r>
            <a:endParaRPr lang="uk-UA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		=</a:t>
            </a:r>
            <a:r>
              <a:rPr lang="en-US" dirty="0"/>
              <a:t>(8 </a:t>
            </a:r>
            <a:r>
              <a:rPr lang="uk-UA" dirty="0"/>
              <a:t>Вт*г</a:t>
            </a:r>
            <a:r>
              <a:rPr lang="en-US" dirty="0"/>
              <a:t>) / (0.08 </a:t>
            </a:r>
            <a:r>
              <a:rPr lang="uk-UA" dirty="0"/>
              <a:t>Вт</a:t>
            </a:r>
            <a:r>
              <a:rPr lang="en-US" dirty="0"/>
              <a:t>) = 100 </a:t>
            </a:r>
            <a:r>
              <a:rPr lang="uk-UA" dirty="0"/>
              <a:t>г</a:t>
            </a:r>
            <a:r>
              <a:rPr lang="en-US" dirty="0"/>
              <a:t> (4 </a:t>
            </a:r>
            <a:r>
              <a:rPr lang="uk-UA" dirty="0"/>
              <a:t>дні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6096000" y="584202"/>
            <a:ext cx="5727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ДЯКУЮ ЗА УВАГУ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27781-4A92-40B5-B259-1F6907663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41" y="1301337"/>
            <a:ext cx="2861657" cy="4698242"/>
          </a:xfrm>
          <a:prstGeom prst="rect">
            <a:avLst/>
          </a:prstGeom>
        </p:spPr>
      </p:pic>
      <p:sp>
        <p:nvSpPr>
          <p:cNvPr id="302" name="Google Shape;302;p35"/>
          <p:cNvSpPr txBox="1">
            <a:spLocks noGrp="1"/>
          </p:cNvSpPr>
          <p:nvPr>
            <p:ph type="body" idx="1"/>
          </p:nvPr>
        </p:nvSpPr>
        <p:spPr>
          <a:xfrm>
            <a:off x="3987801" y="1909765"/>
            <a:ext cx="7933266" cy="112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……та за здані звіти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……задачі (№2) для с</a:t>
            </a:r>
            <a:r>
              <a:rPr lang="ru-RU" dirty="0" err="1"/>
              <a:t>амостіної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див. </a:t>
            </a:r>
            <a:r>
              <a:rPr lang="ru-RU" dirty="0" err="1"/>
              <a:t>далі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9B8289-F3BA-4053-B83F-4C1B28260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799" y="3036163"/>
            <a:ext cx="4965509" cy="2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1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>
          <a:extLst>
            <a:ext uri="{FF2B5EF4-FFF2-40B4-BE49-F238E27FC236}">
              <a16:creationId xmlns:a16="http://schemas.microsoft.com/office/drawing/2014/main" id="{128A562E-9331-1157-8185-0862B2FA4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>
            <a:extLst>
              <a:ext uri="{FF2B5EF4-FFF2-40B4-BE49-F238E27FC236}">
                <a16:creationId xmlns:a16="http://schemas.microsoft.com/office/drawing/2014/main" id="{A3D9657B-F076-5B23-CB27-3BECC8B6AE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584202"/>
            <a:ext cx="5727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Самостійна робота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3888-2569-1C64-2BAD-E61FC729B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indent="-51435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Заповніть таблицю істинності логічного елемента ВИКЛЮЧНЕ АБО-НІ з трьома входами. </a:t>
            </a:r>
          </a:p>
          <a:p>
            <a:pPr marL="628650" indent="-51435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Самостійно намалювати на одному графіку для інвертора передавальну характеристику для ідеального та реального (точки граничних коефіцієнтів передачі) випадків. Вказати рівні V</a:t>
            </a:r>
            <a:r>
              <a:rPr lang="uk-UA" sz="28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IH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</a:t>
            </a:r>
            <a:r>
              <a:rPr lang="uk-UA" sz="28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</a:t>
            </a:r>
            <a:r>
              <a:rPr lang="uk-UA" sz="28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OH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</a:t>
            </a:r>
            <a:r>
              <a:rPr lang="uk-UA" sz="28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2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3BDF174-4B6C-8F52-E1F4-2B3CABB79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3">
            <a:extLst>
              <a:ext uri="{FF2B5EF4-FFF2-40B4-BE49-F238E27FC236}">
                <a16:creationId xmlns:a16="http://schemas.microsoft.com/office/drawing/2014/main" id="{B3A615F3-373B-C5FC-4198-2D715E03DE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ru-RU" dirty="0"/>
              <a:t>ЛОГІЧНІ ЕЛЕМЕНТИ</a:t>
            </a:r>
            <a:r>
              <a:rPr lang="en-US" dirty="0"/>
              <a:t> </a:t>
            </a:r>
            <a:r>
              <a:rPr lang="ru-RU" dirty="0"/>
              <a:t>З ОДНИМ ВХОДОМ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E3C69-6D32-4005-EAB2-2B3B7AF5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737" y="1936221"/>
            <a:ext cx="2051191" cy="3973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3DF3EA-72B7-59FC-1ACB-F2F625572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322" y="2152120"/>
            <a:ext cx="2150278" cy="36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B2543C0-F2F4-FF58-0B79-D0E03F3FE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;p4">
            <a:extLst>
              <a:ext uri="{FF2B5EF4-FFF2-40B4-BE49-F238E27FC236}">
                <a16:creationId xmlns:a16="http://schemas.microsoft.com/office/drawing/2014/main" id="{A1BFE050-AF32-55EA-D10E-3271A0732F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ru-RU"/>
              <a:t>ЛОГІЧНІ ЕЛЕМЕНТИ З ДВОМА ВХОДАМИ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3071A-EA86-B2EA-1C8C-2618B20D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023" y="1735548"/>
            <a:ext cx="6804440" cy="48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0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B2543C0-F2F4-FF58-0B79-D0E03F3FE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;p4">
            <a:extLst>
              <a:ext uri="{FF2B5EF4-FFF2-40B4-BE49-F238E27FC236}">
                <a16:creationId xmlns:a16="http://schemas.microsoft.com/office/drawing/2014/main" id="{A1BFE050-AF32-55EA-D10E-3271A0732F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ru-RU"/>
              <a:t>ЛОГІЧНІ ЕЛЕМЕНТИ З ДВОМА ВХОДАМИ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3071A-EA86-B2EA-1C8C-2618B20D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4" y="3429000"/>
            <a:ext cx="4027652" cy="2881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A13B1-22EC-5818-A854-009A67580A16}"/>
              </a:ext>
            </a:extLst>
          </p:cNvPr>
          <p:cNvSpPr txBox="1"/>
          <p:nvPr/>
        </p:nvSpPr>
        <p:spPr>
          <a:xfrm>
            <a:off x="5161127" y="4222896"/>
            <a:ext cx="60960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Чому логічний елемент І не може працювати суддею?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6C8F1-2D95-48EC-9823-92C0715C5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2" y="18970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B2543C0-F2F4-FF58-0B79-D0E03F3FE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;p4">
            <a:extLst>
              <a:ext uri="{FF2B5EF4-FFF2-40B4-BE49-F238E27FC236}">
                <a16:creationId xmlns:a16="http://schemas.microsoft.com/office/drawing/2014/main" id="{A1BFE050-AF32-55EA-D10E-3271A0732F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ru-RU"/>
              <a:t>ЛОГІЧНІ ЕЛЕМЕНТИ З ДВОМА ВХОДАМИ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3071A-EA86-B2EA-1C8C-2618B20D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4" y="3429000"/>
            <a:ext cx="4027652" cy="2881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76C8F1-2D95-48EC-9823-92C0715C5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2" y="189706"/>
            <a:ext cx="8382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4265C-73B1-DE29-EB47-5BA6D0A7E44A}"/>
              </a:ext>
            </a:extLst>
          </p:cNvPr>
          <p:cNvSpPr txBox="1"/>
          <p:nvPr/>
        </p:nvSpPr>
        <p:spPr>
          <a:xfrm>
            <a:off x="5161127" y="4222896"/>
            <a:ext cx="6096000" cy="175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Чому логічний елемент І не може працювати суддею? Тому що він не зможе ухвалити рішення суду на користь однієї сторони.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0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2C28893C-DB9A-6781-B3CD-7361E1C3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C2B82-B54F-D888-D070-48F5EED0A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8064"/>
            <a:ext cx="12192000" cy="5089936"/>
          </a:xfrm>
          <a:prstGeom prst="rect">
            <a:avLst/>
          </a:prstGeom>
        </p:spPr>
      </p:pic>
      <p:sp>
        <p:nvSpPr>
          <p:cNvPr id="6" name="Google Shape;111;p5">
            <a:extLst>
              <a:ext uri="{FF2B5EF4-FFF2-40B4-BE49-F238E27FC236}">
                <a16:creationId xmlns:a16="http://schemas.microsoft.com/office/drawing/2014/main" id="{33A88B58-941A-C1DB-97FE-F13B26E0FD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ru-RU"/>
              <a:t>ІНШІ ЛОГІЧНІ ЕЛЕМЕНТИ З ДВОМА ВХОДАМИ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220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1041</Words>
  <Application>Microsoft Office PowerPoint</Application>
  <PresentationFormat>Widescreen</PresentationFormat>
  <Paragraphs>158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Тема Office</vt:lpstr>
      <vt:lpstr>1_Тема Office</vt:lpstr>
      <vt:lpstr>ЦИФРОВИЙ ДИЗАЙН НА ОСНОВІ FPGA: ПРИНЦИПИ ТА ЗАСТОСУВАННЯ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ЛОГІЧНІ ЕЛЕМЕНТИ З БАГАТЬМА ВХОДАМИ</vt:lpstr>
      <vt:lpstr>SYSTEMVERILOG ТА ЛОГІЧНІ ЕЛЕМЕНТИ</vt:lpstr>
      <vt:lpstr>ЛОГІЧНІ РІВНІ</vt:lpstr>
      <vt:lpstr>ЩО ТАКЕ ШУМ</vt:lpstr>
      <vt:lpstr>ДИСЦИПЛІНА СТАТИЧНА</vt:lpstr>
      <vt:lpstr>ГРАНИЦІ ШУМУ</vt:lpstr>
      <vt:lpstr>ГРАНИЦІ ШУМУ</vt:lpstr>
      <vt:lpstr>PowerPoint Presentation</vt:lpstr>
      <vt:lpstr>ПЕРЕДАТОЧНІ ХАРАКТЕРИСТИКИ. ПОСТІЙНИЙ СТРУМ</vt:lpstr>
      <vt:lpstr>ПЕРЕДАТОЧНІ ХАРАКТЕРИСТИКИ. ПОСТІЙНИЙ СТРУМ</vt:lpstr>
      <vt:lpstr>VDD</vt:lpstr>
      <vt:lpstr>VDD</vt:lpstr>
      <vt:lpstr>ПРИКЛАДИ ЛОГІЧНИХ СІМЕЙСТВ</vt:lpstr>
      <vt:lpstr>STM32 vs FPGA vs ATMEGA</vt:lpstr>
      <vt:lpstr>КРЕМНІЙ</vt:lpstr>
      <vt:lpstr>Діод</vt:lpstr>
      <vt:lpstr>MOS ТРАНЗИСТОРИ</vt:lpstr>
      <vt:lpstr>nMOS ТРАНЗИСТОРИ</vt:lpstr>
      <vt:lpstr>pMOS ТРАНЗИСТОРИ</vt:lpstr>
      <vt:lpstr>РОБОТА ТРАНЗИСТОРА</vt:lpstr>
      <vt:lpstr>РОБОТА ТРАНЗИСТОРА</vt:lpstr>
      <vt:lpstr>CMOS ЛОГІЧНИЙ ЕЛЕМЕНТ НІ</vt:lpstr>
      <vt:lpstr>CMOS ЛОГІЧНИЙ  ЕЛЕМЕНТ НІ-І</vt:lpstr>
      <vt:lpstr>СТРУКТУРА CMOS ЛОГІЧНИХ ЕЛЕМЕНТІВ</vt:lpstr>
      <vt:lpstr>СТРУКТУРА CMOS ЛОГІЧНИХ ЕЛЕМЕНТІВ</vt:lpstr>
      <vt:lpstr>СПОЖИВАННЯ ЕНЕРГІЇ</vt:lpstr>
      <vt:lpstr>ДИНАМІЧНЕ СПОЖИВАННЯ ЕНЕРГІЇ</vt:lpstr>
      <vt:lpstr>ФАКТОР АКТИВНОСТІ α</vt:lpstr>
      <vt:lpstr>СТАТИЧНЕ СПОЖИВАННЯ ЕНЕРГІЇ</vt:lpstr>
      <vt:lpstr>ПРИКЛАД СПОЖИВАННЯ ЕНЕРГІЇ</vt:lpstr>
      <vt:lpstr>ПРИКЛАД СПОЖИВАННЯ ЕНЕРГІЇ</vt:lpstr>
      <vt:lpstr>ДЯКУЮ ЗА УВАГУ</vt:lpstr>
      <vt:lpstr>Самостійна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ЦИФРОВИЙ ДИЗАЙН НА ОСНОВІ FPGA: ПРИНЦИПИ ТА ЗАСТОСУВАННЯ</dc:title>
  <dc:creator>pl</dc:creator>
  <cp:lastModifiedBy>user</cp:lastModifiedBy>
  <cp:revision>53</cp:revision>
  <dcterms:created xsi:type="dcterms:W3CDTF">2023-06-01T11:14:03Z</dcterms:created>
  <dcterms:modified xsi:type="dcterms:W3CDTF">2024-02-23T08:24:38Z</dcterms:modified>
</cp:coreProperties>
</file>